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87" r:id="rId8"/>
    <p:sldId id="295" r:id="rId9"/>
    <p:sldId id="265" r:id="rId10"/>
    <p:sldId id="297" r:id="rId11"/>
    <p:sldId id="298" r:id="rId12"/>
    <p:sldId id="266" r:id="rId13"/>
    <p:sldId id="268" r:id="rId14"/>
    <p:sldId id="301" r:id="rId15"/>
    <p:sldId id="267" r:id="rId16"/>
    <p:sldId id="299" r:id="rId17"/>
    <p:sldId id="300" r:id="rId18"/>
    <p:sldId id="289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65217-93CB-49F9-87EE-C554AA6348EC}" v="374" dt="2023-04-07T21:04:27.957"/>
    <p1510:client id="{985AB404-4779-4336-82C6-6FB0C6C3E9C6}" v="110" dt="2023-04-07T22:23:54.605"/>
    <p1510:client id="{B3A05816-B9A3-4337-B154-2502D50F41ED}" v="1871" dt="2023-04-07T22:51:30.624"/>
    <p1510:client id="{C6ECF209-A007-46B4-BED9-E133EDF42579}" v="134" vWet="142" dt="2023-04-07T22:25:33.766"/>
    <p1510:client id="{C727962E-B8D1-410C-A78A-683D2DC8D83E}" vWet="8" dt="2023-04-07T21:00:22.388"/>
    <p1510:client id="{F863E1A2-A6A9-4C88-A87C-1AFF1A0A461E}" v="840" dt="2023-04-08T02:10:55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74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2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70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071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ERCOT 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56174" y="1346057"/>
            <a:ext cx="5333748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ea typeface="+mn-lt"/>
                <a:cs typeface="+mn-lt"/>
              </a:rPr>
              <a:t>Discussion on Enhancement of the Operating Reserve Demand Curve (ORDC): TAC-Requested ORDC Analysis</a:t>
            </a:r>
            <a:endParaRPr lang="en-US" sz="2400" dirty="0">
              <a:solidFill>
                <a:schemeClr val="tx2"/>
              </a:solidFill>
              <a:ea typeface="+mn-lt"/>
              <a:cs typeface="+mn-lt"/>
            </a:endParaRPr>
          </a:p>
          <a:p>
            <a:endParaRPr lang="en-US" sz="2400" b="1" dirty="0">
              <a:solidFill>
                <a:schemeClr val="tx2"/>
              </a:solidFill>
              <a:cs typeface="Arial"/>
            </a:endParaRPr>
          </a:p>
          <a:p>
            <a:r>
              <a:rPr lang="en-US" sz="2000" i="1" dirty="0">
                <a:solidFill>
                  <a:schemeClr val="tx2"/>
                </a:solidFill>
                <a:cs typeface="Arial"/>
              </a:rPr>
              <a:t>David Maggio</a:t>
            </a:r>
            <a:endParaRPr lang="en-US" sz="2400" b="1" dirty="0">
              <a:solidFill>
                <a:schemeClr val="tx2"/>
              </a:solidFill>
              <a:cs typeface="Arial"/>
            </a:endParaRPr>
          </a:p>
          <a:p>
            <a:r>
              <a:rPr lang="en-US" sz="2000" dirty="0">
                <a:solidFill>
                  <a:schemeClr val="tx2"/>
                </a:solidFill>
                <a:cs typeface="Arial"/>
              </a:rPr>
              <a:t>Sr. Director, Market Design &amp; Analytics</a:t>
            </a:r>
          </a:p>
          <a:p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sz="2000" dirty="0">
                <a:solidFill>
                  <a:schemeClr val="tx2"/>
                </a:solidFill>
                <a:cs typeface="Arial" panose="020B0604020202020204"/>
              </a:rPr>
              <a:t>Special Technical Advisory Committee (TAC) Meeting</a:t>
            </a:r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sz="2000" dirty="0">
                <a:solidFill>
                  <a:schemeClr val="tx2"/>
                </a:solidFill>
                <a:cs typeface="Arial" panose="020B0604020202020204"/>
              </a:rPr>
              <a:t>April 10, 2023</a:t>
            </a:r>
          </a:p>
          <a:p>
            <a:endParaRPr lang="en-US" sz="2000" dirty="0">
              <a:solidFill>
                <a:schemeClr val="tx2"/>
              </a:solidFill>
              <a:cs typeface="Arial" panose="020B0604020202020204"/>
            </a:endParaRPr>
          </a:p>
          <a:p>
            <a:r>
              <a:rPr lang="en-US" sz="2000" dirty="0">
                <a:solidFill>
                  <a:schemeClr val="tx2"/>
                </a:solidFill>
                <a:cs typeface="Arial" panose="020B0604020202020204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dirty="0"/>
              <a:t>ERCOT-Preferred Option Incremental Revenue Breakdown by Month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4D54C3-CC90-A62F-6362-10B5D47FD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255" y="985416"/>
            <a:ext cx="7827490" cy="469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0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dirty="0"/>
              <a:t>TAC Option 1 Incremental Revenue Breakdown by Month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4D54C3-CC90-A62F-6362-10B5D47FD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255" y="1004873"/>
            <a:ext cx="7827490" cy="46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18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dirty="0"/>
              <a:t>TAC Option 2 Incremental Revenue Breakdown by Month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4D54C3-CC90-A62F-6362-10B5D47FD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255" y="995145"/>
            <a:ext cx="7827490" cy="46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942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ERCOT- Preferred Option Benefits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9A7F9F-5139-9EE9-9422-5B57FA1ECE1D}"/>
              </a:ext>
            </a:extLst>
          </p:cNvPr>
          <p:cNvSpPr txBox="1"/>
          <p:nvPr/>
        </p:nvSpPr>
        <p:spPr>
          <a:xfrm>
            <a:off x="381000" y="914400"/>
            <a:ext cx="7620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Multi-step RTORPA floor: 6,500MW @ $20/MWh &amp; 7,000MW @ $10MWh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u="sng" dirty="0">
                <a:solidFill>
                  <a:schemeClr val="tx2"/>
                </a:solidFill>
              </a:rPr>
              <a:t>Aligns with PCM</a:t>
            </a:r>
            <a:r>
              <a:rPr lang="en-US" sz="1600" dirty="0">
                <a:solidFill>
                  <a:schemeClr val="tx2"/>
                </a:solidFill>
              </a:rPr>
              <a:t>: The back-cast analysis for 2020 and 2022 indicates that by applying these floors the total revenue increase would be in the $500M range. While we recognize the analysis does not account for behavioral changes, this level of increase aligns with the additional average revenue PCM would provide (as calculated by E3).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u="sng" dirty="0">
                <a:solidFill>
                  <a:schemeClr val="tx2"/>
                </a:solidFill>
              </a:rPr>
              <a:t>Targeted to the right resources at the right time: </a:t>
            </a:r>
            <a:r>
              <a:rPr lang="en-US" sz="1600" dirty="0">
                <a:solidFill>
                  <a:schemeClr val="tx2"/>
                </a:solidFill>
              </a:rPr>
              <a:t>The back-cast analysis for 2022 confirms that when applying these floors the increase in revenue would be largely directed to dispatchable resources. In the preferred scenario, 80% of the revenue increase would be directed to dispatchable resources. The floor prices also have impact when ERCOT is seeing the greatest need for increased generator commitment.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u="sng" dirty="0">
                <a:solidFill>
                  <a:schemeClr val="tx2"/>
                </a:solidFill>
              </a:rPr>
              <a:t>Helps address RUC:</a:t>
            </a:r>
            <a:r>
              <a:rPr lang="en-US" sz="1600" dirty="0">
                <a:solidFill>
                  <a:schemeClr val="tx2"/>
                </a:solidFill>
              </a:rPr>
              <a:t> Applying a floor that initially kicks in within the 6,500-7,000MW range provides a self-commitment incentive better aligned with conservative operations. Adding multiple steps to the floor incorporates feedback provided by market participants, provides for tiering in the strength of the self-commitment signal, and provides some mitigation of risk for generators that self-commit.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3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88E1D-F802-F655-EBFC-AEEDBA4AB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EA65F-92E6-D2BE-BCBB-858A2D8C5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7372"/>
            <a:ext cx="8534400" cy="4319832"/>
          </a:xfrm>
        </p:spPr>
        <p:txBody>
          <a:bodyPr lIns="91440" tIns="45720" rIns="91440" bIns="457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Following the March 31, 2023, special TAC meeting, TAC requested additional back-cast analysis on potential modifications to ORDC that would yield similar annual revenues (~$500M) to ERCOT’s recommended bridging option* for 2022, specifically: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ea typeface="Times New Roman" panose="02020603050405020304" pitchFamily="18" charset="0"/>
              </a:rPr>
              <a:t>Retaining</a:t>
            </a: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 the proposed $10/MWh Real-</a:t>
            </a:r>
            <a:r>
              <a:rPr lang="en-US" sz="1600" dirty="0">
                <a:solidFill>
                  <a:schemeClr val="tx2"/>
                </a:solidFill>
                <a:ea typeface="Times New Roman" panose="02020603050405020304" pitchFamily="18" charset="0"/>
              </a:rPr>
              <a:t>Time On-Line Reserve Price Adder (</a:t>
            </a: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RTORPA) floor </a:t>
            </a:r>
            <a:r>
              <a:rPr lang="en-US" sz="1600" dirty="0">
                <a:solidFill>
                  <a:schemeClr val="tx2"/>
                </a:solidFill>
                <a:ea typeface="Times New Roman" panose="02020603050405020304" pitchFamily="18" charset="0"/>
              </a:rPr>
              <a:t>with On-Line ORDC </a:t>
            </a: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reserves (RTOLCAP) at or below 7,000 MW and deriving an additional RTORPA floor to apply when RTOLCAP is</a:t>
            </a:r>
            <a:r>
              <a:rPr lang="en-US" sz="1600" dirty="0">
                <a:solidFill>
                  <a:schemeClr val="tx2"/>
                </a:solidFill>
                <a:ea typeface="Times New Roman" panose="02020603050405020304" pitchFamily="18" charset="0"/>
              </a:rPr>
              <a:t> at or below</a:t>
            </a: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 4,000 MW that generates a similar additional revenue outcome (~$500M for 2022).</a:t>
            </a:r>
            <a:endParaRPr lang="en-US" sz="1600" dirty="0">
              <a:solidFill>
                <a:schemeClr val="tx2"/>
              </a:solidFill>
              <a:effectLst/>
              <a:ea typeface="Times New Roman" panose="02020603050405020304" pitchFamily="18" charset="0"/>
              <a:cs typeface="Arial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Removing all proposed floors and instead determining a level of Value-of-Lost-Load (VOLL) decoupled from the System-Wide Offer Cap (SWCAP) that yields a similar additional revenue outcome (~$500M for 2022).</a:t>
            </a:r>
            <a:endParaRPr lang="en-US" sz="1600" dirty="0">
              <a:solidFill>
                <a:schemeClr val="tx2"/>
              </a:solidFill>
              <a:effectLst/>
              <a:ea typeface="Times New Roman" panose="02020603050405020304" pitchFamily="18" charset="0"/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ea typeface="Times New Roman" panose="02020603050405020304" pitchFamily="18" charset="0"/>
              </a:rPr>
              <a:t>The following slides highlight these selected options as well as additional analysis that was requested.</a:t>
            </a:r>
            <a:endParaRPr lang="en-US" sz="2000" dirty="0">
              <a:solidFill>
                <a:schemeClr val="tx2"/>
              </a:solidFill>
              <a:effectLst/>
              <a:ea typeface="Times New Roman" panose="02020603050405020304" pitchFamily="18" charset="0"/>
              <a:cs typeface="Arial"/>
            </a:endParaRPr>
          </a:p>
          <a:p>
            <a:pPr marL="45720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A4A4D-5E9B-4094-9EFD-0FEC1BB1E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720D69-6CB1-3A52-AC22-13A9C2A091EA}"/>
              </a:ext>
            </a:extLst>
          </p:cNvPr>
          <p:cNvSpPr txBox="1"/>
          <p:nvPr/>
        </p:nvSpPr>
        <p:spPr>
          <a:xfrm>
            <a:off x="647700" y="5329272"/>
            <a:ext cx="78486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*Multi-step RTORPA floor: 6500MW @ $20/MWh &amp; 7000MW @ $10MWh</a:t>
            </a:r>
          </a:p>
        </p:txBody>
      </p:sp>
    </p:spTree>
    <p:extLst>
      <p:ext uri="{BB962C8B-B14F-4D97-AF65-F5344CB8AC3E}">
        <p14:creationId xmlns:p14="http://schemas.microsoft.com/office/powerpoint/2010/main" val="22516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296E-1F72-D993-9EB9-C780EDB38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Cases Considered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37BCE-9691-EC74-2156-1E97708A8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80700"/>
            <a:ext cx="8534400" cy="5257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ERCOT-preferred ORDC enhancement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Step 1: $20/MWh RTORPA at 6.5 GW RTOLCAP and below.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Step 2: $10/MWh at 7 GW RTOLCAP and below.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TAC Option 1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Step 1: Derived floor at 4 GW RTOLCAP.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</a:rPr>
              <a:t>Step 1 floor determined by targeting incremental revenue of ~ $500M for 2022 back-cast.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Step 2: $10/MWh at 7 GW RTOLCAP.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TAC Option 2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Raise VOLL until additional revenue due to the RTORPA adjustment reaches ~$500M for 2022 back-cast.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76F4D-9BCB-3D61-0FD8-3146D6443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8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47F662-B51E-93BE-E995-6D6C3282FE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9312" y="642553"/>
            <a:ext cx="8706825" cy="304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ERCOT-Preferred </a:t>
            </a:r>
            <a:r>
              <a:rPr lang="en-US" sz="2400" dirty="0"/>
              <a:t>Option</a:t>
            </a:r>
            <a:r>
              <a:rPr lang="en-US" sz="2400" b="1" dirty="0">
                <a:solidFill>
                  <a:schemeClr val="accent1"/>
                </a:solidFill>
              </a:rPr>
              <a:t> Analysis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F5B1E11-48EC-48A4-856F-F7F27C555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29049"/>
              </p:ext>
            </p:extLst>
          </p:nvPr>
        </p:nvGraphicFramePr>
        <p:xfrm>
          <a:off x="685801" y="3758370"/>
          <a:ext cx="8091056" cy="241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val="166349436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30133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651133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9852987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1261395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14686117"/>
                    </a:ext>
                  </a:extLst>
                </a:gridCol>
                <a:gridCol w="928257">
                  <a:extLst>
                    <a:ext uri="{9D8B030D-6E8A-4147-A177-3AD203B41FA5}">
                      <a16:colId xmlns:a16="http://schemas.microsoft.com/office/drawing/2014/main" val="2219137109"/>
                    </a:ext>
                  </a:extLst>
                </a:gridCol>
              </a:tblGrid>
              <a:tr h="438878">
                <a:tc>
                  <a:txBody>
                    <a:bodyPr/>
                    <a:lstStyle/>
                    <a:p>
                      <a:r>
                        <a:rPr lang="en-US" sz="1100"/>
                        <a:t>Adjusted Interval Summary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Step 1:</a:t>
                      </a:r>
                    </a:p>
                    <a:p>
                      <a:pPr algn="ctr"/>
                      <a:r>
                        <a:rPr lang="en-US" sz="1100"/>
                        <a:t>$20/MWh floor at 6.5 GW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Step 2:</a:t>
                      </a:r>
                    </a:p>
                    <a:p>
                      <a:pPr algn="ctr"/>
                      <a:r>
                        <a:rPr lang="en-US" sz="1100"/>
                        <a:t>$10/MWh floor at 7 GW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Combined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004058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90369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5,381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4,398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4,241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4,048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9,622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8,446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259145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Avg. RTORPA increase ($/MWh)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234261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energy dispatched (GWh)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36.7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599686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Energy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287.6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274.4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154.9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163.8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442.4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438.2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54219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Headroom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37.1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31.8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52.8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542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324.7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306.2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176.7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184.8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sng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501.4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491.0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632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4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47F662-B51E-93BE-E995-6D6C3282FE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638803"/>
            <a:ext cx="8728250" cy="3055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22156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TAC Option 1 Analysis: Multi-step floor with Step 1 at 4 GW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F5B1E11-48EC-48A4-856F-F7F27C555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350522"/>
              </p:ext>
            </p:extLst>
          </p:nvPr>
        </p:nvGraphicFramePr>
        <p:xfrm>
          <a:off x="685801" y="3758370"/>
          <a:ext cx="8091056" cy="241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val="166349436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30133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651133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9852987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1261395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14686117"/>
                    </a:ext>
                  </a:extLst>
                </a:gridCol>
                <a:gridCol w="928257">
                  <a:extLst>
                    <a:ext uri="{9D8B030D-6E8A-4147-A177-3AD203B41FA5}">
                      <a16:colId xmlns:a16="http://schemas.microsoft.com/office/drawing/2014/main" val="2219137109"/>
                    </a:ext>
                  </a:extLst>
                </a:gridCol>
              </a:tblGrid>
              <a:tr h="438878">
                <a:tc>
                  <a:txBody>
                    <a:bodyPr/>
                    <a:lstStyle/>
                    <a:p>
                      <a:r>
                        <a:rPr lang="en-US" sz="1100"/>
                        <a:t>Adjusted Interval Summary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Step 1:</a:t>
                      </a:r>
                    </a:p>
                    <a:p>
                      <a:pPr algn="ctr"/>
                      <a:r>
                        <a:rPr lang="en-US" sz="1100"/>
                        <a:t>$1,550/MWh floor at 4 GW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Step 2:</a:t>
                      </a:r>
                    </a:p>
                    <a:p>
                      <a:pPr algn="ctr"/>
                      <a:r>
                        <a:rPr lang="en-US" sz="1100"/>
                        <a:t>$10/MWh floor at 7 GW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/>
                        <a:t>Combined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004058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90369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8,373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7,648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8,410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7,739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259145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Avg. RTORPA increase ($/MWh)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355.69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414.5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234261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energy dispatched (GWh)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32.7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32.9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33.5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599686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Energy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308.3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454.5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54219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Headroom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34.8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32.7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44.4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542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59.3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203.8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288.0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295.2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sng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347.3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499.0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632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90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47F662-B51E-93BE-E995-6D6C3282FE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638803"/>
            <a:ext cx="8728250" cy="3055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TAC Option 2 Analysis: VOLL Adjustment to $5,670/MWh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F5B1E11-48EC-48A4-856F-F7F27C555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68839"/>
              </p:ext>
            </p:extLst>
          </p:nvPr>
        </p:nvGraphicFramePr>
        <p:xfrm>
          <a:off x="2012544" y="3610635"/>
          <a:ext cx="5655038" cy="260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553">
                  <a:extLst>
                    <a:ext uri="{9D8B030D-6E8A-4147-A177-3AD203B41FA5}">
                      <a16:colId xmlns:a16="http://schemas.microsoft.com/office/drawing/2014/main" val="1663494361"/>
                    </a:ext>
                  </a:extLst>
                </a:gridCol>
                <a:gridCol w="1176728">
                  <a:extLst>
                    <a:ext uri="{9D8B030D-6E8A-4147-A177-3AD203B41FA5}">
                      <a16:colId xmlns:a16="http://schemas.microsoft.com/office/drawing/2014/main" val="2114686117"/>
                    </a:ext>
                  </a:extLst>
                </a:gridCol>
                <a:gridCol w="1131757">
                  <a:extLst>
                    <a:ext uri="{9D8B030D-6E8A-4147-A177-3AD203B41FA5}">
                      <a16:colId xmlns:a16="http://schemas.microsoft.com/office/drawing/2014/main" val="2219137109"/>
                    </a:ext>
                  </a:extLst>
                </a:gridCol>
              </a:tblGrid>
              <a:tr h="414002">
                <a:tc>
                  <a:txBody>
                    <a:bodyPr/>
                    <a:lstStyle/>
                    <a:p>
                      <a:r>
                        <a:rPr lang="en-US" sz="1100"/>
                        <a:t>Adjusted Interval Summary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004058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90369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51,730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53,593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259145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Avg. RTORPA increase ($/MWh)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1.62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234261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energy dispatched (GWh)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195.8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225.3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599686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Energy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577.6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451.8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542190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Online headroom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47.3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31.1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542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Offline headroom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31.1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7017033"/>
                  </a:ext>
                </a:extLst>
              </a:tr>
              <a:tr h="266144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Total rev. increase ($M)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sng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650.4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500.4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632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dirty="0"/>
              <a:t>Average Fuel Mix by Resource Type for Studied Years and During Intervals with Adjusted RTORPAs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Table 11">
            <a:extLst>
              <a:ext uri="{FF2B5EF4-FFF2-40B4-BE49-F238E27FC236}">
                <a16:creationId xmlns:a16="http://schemas.microsoft.com/office/drawing/2014/main" id="{A19E21CF-AD97-2B07-74AF-D8796A15F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88976"/>
              </p:ext>
            </p:extLst>
          </p:nvPr>
        </p:nvGraphicFramePr>
        <p:xfrm>
          <a:off x="837723" y="2494136"/>
          <a:ext cx="746855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833">
                  <a:extLst>
                    <a:ext uri="{9D8B030D-6E8A-4147-A177-3AD203B41FA5}">
                      <a16:colId xmlns:a16="http://schemas.microsoft.com/office/drawing/2014/main" val="1663494361"/>
                    </a:ext>
                  </a:extLst>
                </a:gridCol>
                <a:gridCol w="648197">
                  <a:extLst>
                    <a:ext uri="{9D8B030D-6E8A-4147-A177-3AD203B41FA5}">
                      <a16:colId xmlns:a16="http://schemas.microsoft.com/office/drawing/2014/main" val="1754077614"/>
                    </a:ext>
                  </a:extLst>
                </a:gridCol>
                <a:gridCol w="602287">
                  <a:extLst>
                    <a:ext uri="{9D8B030D-6E8A-4147-A177-3AD203B41FA5}">
                      <a16:colId xmlns:a16="http://schemas.microsoft.com/office/drawing/2014/main" val="2108285262"/>
                    </a:ext>
                  </a:extLst>
                </a:gridCol>
                <a:gridCol w="716214">
                  <a:extLst>
                    <a:ext uri="{9D8B030D-6E8A-4147-A177-3AD203B41FA5}">
                      <a16:colId xmlns:a16="http://schemas.microsoft.com/office/drawing/2014/main" val="303013306"/>
                    </a:ext>
                  </a:extLst>
                </a:gridCol>
                <a:gridCol w="816198">
                  <a:extLst>
                    <a:ext uri="{9D8B030D-6E8A-4147-A177-3AD203B41FA5}">
                      <a16:colId xmlns:a16="http://schemas.microsoft.com/office/drawing/2014/main" val="2965113387"/>
                    </a:ext>
                  </a:extLst>
                </a:gridCol>
                <a:gridCol w="816198">
                  <a:extLst>
                    <a:ext uri="{9D8B030D-6E8A-4147-A177-3AD203B41FA5}">
                      <a16:colId xmlns:a16="http://schemas.microsoft.com/office/drawing/2014/main" val="2198529874"/>
                    </a:ext>
                  </a:extLst>
                </a:gridCol>
                <a:gridCol w="716214">
                  <a:extLst>
                    <a:ext uri="{9D8B030D-6E8A-4147-A177-3AD203B41FA5}">
                      <a16:colId xmlns:a16="http://schemas.microsoft.com/office/drawing/2014/main" val="1612613955"/>
                    </a:ext>
                  </a:extLst>
                </a:gridCol>
                <a:gridCol w="782239">
                  <a:extLst>
                    <a:ext uri="{9D8B030D-6E8A-4147-A177-3AD203B41FA5}">
                      <a16:colId xmlns:a16="http://schemas.microsoft.com/office/drawing/2014/main" val="2114686117"/>
                    </a:ext>
                  </a:extLst>
                </a:gridCol>
                <a:gridCol w="750173">
                  <a:extLst>
                    <a:ext uri="{9D8B030D-6E8A-4147-A177-3AD203B41FA5}">
                      <a16:colId xmlns:a16="http://schemas.microsoft.com/office/drawing/2014/main" val="2219137109"/>
                    </a:ext>
                  </a:extLst>
                </a:gridCol>
              </a:tblGrid>
              <a:tr h="438878">
                <a:tc>
                  <a:txBody>
                    <a:bodyPr/>
                    <a:lstStyle/>
                    <a:p>
                      <a:r>
                        <a:rPr lang="en-US" sz="1200" dirty="0"/>
                        <a:t>Energy % by</a:t>
                      </a:r>
                    </a:p>
                    <a:p>
                      <a:r>
                        <a:rPr lang="en-US" sz="1200" dirty="0"/>
                        <a:t>Fuel 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All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Preferred Option</a:t>
                      </a:r>
                    </a:p>
                    <a:p>
                      <a:pPr algn="ctr"/>
                      <a:r>
                        <a:rPr lang="en-US" sz="120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TAC Option 1</a:t>
                      </a:r>
                    </a:p>
                    <a:p>
                      <a:pPr algn="ctr"/>
                      <a:r>
                        <a:rPr lang="en-US" sz="120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TAC Option 2</a:t>
                      </a:r>
                    </a:p>
                    <a:p>
                      <a:pPr algn="ctr"/>
                      <a:r>
                        <a:rPr lang="en-US" sz="1200" dirty="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004058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Resource Type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90369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Natural Gas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45.85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42.64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54.61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53.28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54.40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53.02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48.18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31259145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Coal and Lignite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16.77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17.90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20.88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17.95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17.40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9216687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Nuclear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9.76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8.97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9.02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9.29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138369271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Energy Storage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29622927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Hydro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6195307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22.73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25.02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13.67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13.83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19.09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658859737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Solar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5.52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5.80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5.81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5.72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14599686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85632147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2750F-8296-2080-2FEB-D89B9AF45B19}"/>
              </a:ext>
            </a:extLst>
          </p:cNvPr>
          <p:cNvSpPr txBox="1">
            <a:spLocks/>
          </p:cNvSpPr>
          <p:nvPr/>
        </p:nvSpPr>
        <p:spPr>
          <a:xfrm>
            <a:off x="574964" y="1193495"/>
            <a:ext cx="8264236" cy="5221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Proxy for distribution of additional revenue due to RTORPA adjustments.</a:t>
            </a:r>
          </a:p>
          <a:p>
            <a:r>
              <a:rPr lang="en-US" sz="1800" dirty="0">
                <a:solidFill>
                  <a:schemeClr val="tx2"/>
                </a:solidFill>
              </a:rPr>
              <a:t>This approach is a better approximation for the ERCOT-preferred option given the consistency in adjusted RTORPA values.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2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86A38-2A43-42BC-9105-2B663D3DC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BA60FBE-BA86-4F94-8614-EA774C8C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2156"/>
          </a:xfrm>
        </p:spPr>
        <p:txBody>
          <a:bodyPr/>
          <a:lstStyle/>
          <a:p>
            <a:r>
              <a:rPr lang="en-US" sz="2400" dirty="0"/>
              <a:t>Average Fuel Mix by Resource Age for Studied Years and During Intervals with Adjusted RTORPAs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3" name="Table 11">
            <a:extLst>
              <a:ext uri="{FF2B5EF4-FFF2-40B4-BE49-F238E27FC236}">
                <a16:creationId xmlns:a16="http://schemas.microsoft.com/office/drawing/2014/main" id="{D7804D7B-05DD-B1F9-3048-D249B1A74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990191"/>
              </p:ext>
            </p:extLst>
          </p:nvPr>
        </p:nvGraphicFramePr>
        <p:xfrm>
          <a:off x="850971" y="2538267"/>
          <a:ext cx="7442058" cy="304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793">
                  <a:extLst>
                    <a:ext uri="{9D8B030D-6E8A-4147-A177-3AD203B41FA5}">
                      <a16:colId xmlns:a16="http://schemas.microsoft.com/office/drawing/2014/main" val="1663494361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val="1754077614"/>
                    </a:ext>
                  </a:extLst>
                </a:gridCol>
                <a:gridCol w="764093">
                  <a:extLst>
                    <a:ext uri="{9D8B030D-6E8A-4147-A177-3AD203B41FA5}">
                      <a16:colId xmlns:a16="http://schemas.microsoft.com/office/drawing/2014/main" val="2108285262"/>
                    </a:ext>
                  </a:extLst>
                </a:gridCol>
                <a:gridCol w="764093">
                  <a:extLst>
                    <a:ext uri="{9D8B030D-6E8A-4147-A177-3AD203B41FA5}">
                      <a16:colId xmlns:a16="http://schemas.microsoft.com/office/drawing/2014/main" val="303013306"/>
                    </a:ext>
                  </a:extLst>
                </a:gridCol>
                <a:gridCol w="827767">
                  <a:extLst>
                    <a:ext uri="{9D8B030D-6E8A-4147-A177-3AD203B41FA5}">
                      <a16:colId xmlns:a16="http://schemas.microsoft.com/office/drawing/2014/main" val="2965113387"/>
                    </a:ext>
                  </a:extLst>
                </a:gridCol>
                <a:gridCol w="764093">
                  <a:extLst>
                    <a:ext uri="{9D8B030D-6E8A-4147-A177-3AD203B41FA5}">
                      <a16:colId xmlns:a16="http://schemas.microsoft.com/office/drawing/2014/main" val="2198529874"/>
                    </a:ext>
                  </a:extLst>
                </a:gridCol>
                <a:gridCol w="827767">
                  <a:extLst>
                    <a:ext uri="{9D8B030D-6E8A-4147-A177-3AD203B41FA5}">
                      <a16:colId xmlns:a16="http://schemas.microsoft.com/office/drawing/2014/main" val="1612613955"/>
                    </a:ext>
                  </a:extLst>
                </a:gridCol>
                <a:gridCol w="764093">
                  <a:extLst>
                    <a:ext uri="{9D8B030D-6E8A-4147-A177-3AD203B41FA5}">
                      <a16:colId xmlns:a16="http://schemas.microsoft.com/office/drawing/2014/main" val="2114686117"/>
                    </a:ext>
                  </a:extLst>
                </a:gridCol>
                <a:gridCol w="775673">
                  <a:extLst>
                    <a:ext uri="{9D8B030D-6E8A-4147-A177-3AD203B41FA5}">
                      <a16:colId xmlns:a16="http://schemas.microsoft.com/office/drawing/2014/main" val="2219137109"/>
                    </a:ext>
                  </a:extLst>
                </a:gridCol>
              </a:tblGrid>
              <a:tr h="481263">
                <a:tc>
                  <a:txBody>
                    <a:bodyPr/>
                    <a:lstStyle/>
                    <a:p>
                      <a:r>
                        <a:rPr lang="en-US" sz="1200" dirty="0"/>
                        <a:t>Energy % by</a:t>
                      </a:r>
                    </a:p>
                    <a:p>
                      <a:r>
                        <a:rPr lang="en-US" sz="1200" dirty="0"/>
                        <a:t>Age Category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All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Preferred Option</a:t>
                      </a:r>
                    </a:p>
                    <a:p>
                      <a:pPr algn="ctr"/>
                      <a:r>
                        <a:rPr lang="en-US" sz="1200" dirty="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TAC Option 1</a:t>
                      </a:r>
                    </a:p>
                    <a:p>
                      <a:pPr algn="ctr"/>
                      <a:r>
                        <a:rPr lang="en-US" sz="120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TAC Option 2</a:t>
                      </a:r>
                    </a:p>
                    <a:p>
                      <a:pPr algn="ctr"/>
                      <a:r>
                        <a:rPr lang="en-US" sz="1200"/>
                        <a:t>Adjusted Intervals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004058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Age (Years)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890369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 –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30.24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33.28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24.87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27.10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24.95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27.17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27.32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29.89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31259145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 – 20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37.24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23.09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38.57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22.88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38.58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22.90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37.81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23.17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92166870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 – 30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21.12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11.35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24.35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11.35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24.29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22.95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658859737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 – 40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11.75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11.37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11.60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11.64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11.72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11.22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69234261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40 – 50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8.77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8.92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12.08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10.88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10.85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10.73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9.87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14599686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50 – 60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0.63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1.94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1.17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1.13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3.17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0.89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2.53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48542190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60+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0.37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0.36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0.37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0087542"/>
                  </a:ext>
                </a:extLst>
              </a:tr>
            </a:tbl>
          </a:graphicData>
        </a:graphic>
      </p:graphicFrame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8A09055-560C-D72F-67E7-5A4DD14A95D9}"/>
              </a:ext>
            </a:extLst>
          </p:cNvPr>
          <p:cNvSpPr txBox="1">
            <a:spLocks/>
          </p:cNvSpPr>
          <p:nvPr/>
        </p:nvSpPr>
        <p:spPr>
          <a:xfrm>
            <a:off x="574964" y="1193495"/>
            <a:ext cx="8264236" cy="5221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Proxy for distribution of additional revenue due to RTORPA adjustments.</a:t>
            </a:r>
          </a:p>
          <a:p>
            <a:r>
              <a:rPr lang="en-US" sz="1800" dirty="0">
                <a:solidFill>
                  <a:schemeClr val="tx2"/>
                </a:solidFill>
              </a:rPr>
              <a:t>This approach is a better approximation for the ERCOT-preferred option given the consistency in adjusted RTORPA values.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55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BEC43-991F-394E-BF52-A35A3E84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Approximation of Additional Revenues by Resource Type and Age for the ERCOT-Preferred Option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AFE6E-2A52-FEFD-D7C8-356528D10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21A52C-92AB-E753-34FD-0E0B257D7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23876"/>
              </p:ext>
            </p:extLst>
          </p:nvPr>
        </p:nvGraphicFramePr>
        <p:xfrm>
          <a:off x="488576" y="1571626"/>
          <a:ext cx="3837533" cy="4222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829">
                  <a:extLst>
                    <a:ext uri="{9D8B030D-6E8A-4147-A177-3AD203B41FA5}">
                      <a16:colId xmlns:a16="http://schemas.microsoft.com/office/drawing/2014/main" val="3547374869"/>
                    </a:ext>
                  </a:extLst>
                </a:gridCol>
                <a:gridCol w="1007352">
                  <a:extLst>
                    <a:ext uri="{9D8B030D-6E8A-4147-A177-3AD203B41FA5}">
                      <a16:colId xmlns:a16="http://schemas.microsoft.com/office/drawing/2014/main" val="2815232826"/>
                    </a:ext>
                  </a:extLst>
                </a:gridCol>
                <a:gridCol w="1007352">
                  <a:extLst>
                    <a:ext uri="{9D8B030D-6E8A-4147-A177-3AD203B41FA5}">
                      <a16:colId xmlns:a16="http://schemas.microsoft.com/office/drawing/2014/main" val="3934487792"/>
                    </a:ext>
                  </a:extLst>
                </a:gridCol>
              </a:tblGrid>
              <a:tr h="714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Additional Revenue ($M)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Study Year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571966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Resource Type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980746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Natural Gas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273.8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261.6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937568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Coal and Lignite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104.6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87.9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0800418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Nuclear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48.7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44.0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4117689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Energy Storage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0.1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1.0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0559823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Hydro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1.0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0.3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550749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Wind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58.1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67.1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7065587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Solar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14.9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28.5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387724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Other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2"/>
                          </a:solidFill>
                          <a:effectLst/>
                        </a:rPr>
                        <a:t>0.1</a:t>
                      </a:r>
                      <a:endParaRPr lang="en-US" sz="1400" b="0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0.5</a:t>
                      </a:r>
                      <a:endParaRPr lang="en-US" sz="14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243280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E55016-95BF-5D26-EB74-09A9A2204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59453"/>
              </p:ext>
            </p:extLst>
          </p:nvPr>
        </p:nvGraphicFramePr>
        <p:xfrm>
          <a:off x="4703911" y="1571626"/>
          <a:ext cx="3837533" cy="3832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829">
                  <a:extLst>
                    <a:ext uri="{9D8B030D-6E8A-4147-A177-3AD203B41FA5}">
                      <a16:colId xmlns:a16="http://schemas.microsoft.com/office/drawing/2014/main" val="3547374869"/>
                    </a:ext>
                  </a:extLst>
                </a:gridCol>
                <a:gridCol w="1007352">
                  <a:extLst>
                    <a:ext uri="{9D8B030D-6E8A-4147-A177-3AD203B41FA5}">
                      <a16:colId xmlns:a16="http://schemas.microsoft.com/office/drawing/2014/main" val="2815232826"/>
                    </a:ext>
                  </a:extLst>
                </a:gridCol>
                <a:gridCol w="1007352">
                  <a:extLst>
                    <a:ext uri="{9D8B030D-6E8A-4147-A177-3AD203B41FA5}">
                      <a16:colId xmlns:a16="http://schemas.microsoft.com/office/drawing/2014/main" val="3934487792"/>
                    </a:ext>
                  </a:extLst>
                </a:gridCol>
              </a:tblGrid>
              <a:tr h="714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Additional Revenue ($M)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Study Year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571966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Age (Years)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980746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0 – 10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124.7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133.1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937568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10 – 20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112.3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0800418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20 – 30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119.6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4117689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30 – 40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54.6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0559823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40 – 50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550749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50 – 60 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15.8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7065587"/>
                  </a:ext>
                </a:extLst>
              </a:tr>
              <a:tr h="389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38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594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  <SharedWithUsers xmlns="0990b61b-eca2-43eb-bf62-db63f797b908">
      <UserInfo>
        <DisplayName>IDT - Phase II Market Design Members</DisplayName>
        <AccountId>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0" ma:contentTypeDescription="Create a new document." ma:contentTypeScope="" ma:versionID="fdc21b2280a739645620ae6661cb962f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34d3910cf886fc41c2c51ccd66dd5a13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90ec695-675b-4acc-907b-55544465eb28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0990b61b-eca2-43eb-bf62-db63f797b908"/>
    <ds:schemaRef ds:uri="f2d15d73-cba3-4daa-9deb-1bc1def5750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733062-3489-4ED4-AE04-A8B0D39B9C00}">
  <ds:schemaRefs>
    <ds:schemaRef ds:uri="0990b61b-eca2-43eb-bf62-db63f797b908"/>
    <ds:schemaRef ds:uri="f2d15d73-cba3-4daa-9deb-1bc1def575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1248</Words>
  <Application>Microsoft Office PowerPoint</Application>
  <PresentationFormat>On-screen Show (4:3)</PresentationFormat>
  <Paragraphs>423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Recap</vt:lpstr>
      <vt:lpstr>Cases Considered</vt:lpstr>
      <vt:lpstr>ERCOT-Preferred Option Analysis</vt:lpstr>
      <vt:lpstr>TAC Option 1 Analysis: Multi-step floor with Step 1 at 4 GW</vt:lpstr>
      <vt:lpstr>TAC Option 2 Analysis: VOLL Adjustment to $5,670/MWh</vt:lpstr>
      <vt:lpstr>Average Fuel Mix by Resource Type for Studied Years and During Intervals with Adjusted RTORPAs</vt:lpstr>
      <vt:lpstr>Average Fuel Mix by Resource Age for Studied Years and During Intervals with Adjusted RTORPAs</vt:lpstr>
      <vt:lpstr>Approximation of Additional Revenues by Resource Type and Age for the ERCOT-Preferred Option</vt:lpstr>
      <vt:lpstr>ERCOT-Preferred Option Incremental Revenue Breakdown by Month</vt:lpstr>
      <vt:lpstr>TAC Option 1 Incremental Revenue Breakdown by Month</vt:lpstr>
      <vt:lpstr>TAC Option 2 Incremental Revenue Breakdown by Month</vt:lpstr>
      <vt:lpstr>ERCOT- Preferred Option Benefits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Dave Maggio</cp:lastModifiedBy>
  <cp:revision>7</cp:revision>
  <cp:lastPrinted>2016-01-21T20:53:15Z</cp:lastPrinted>
  <dcterms:created xsi:type="dcterms:W3CDTF">2016-01-21T15:20:31Z</dcterms:created>
  <dcterms:modified xsi:type="dcterms:W3CDTF">2023-04-08T15:54:16Z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0x0101002EBD4ECFFBEC7547860D42B472D973CF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2023-04-04T15:44:07Z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a81db805-019f-4a41-af2d-3cd726369a87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