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0" r:id="rId4"/>
    <p:sldId id="269" r:id="rId5"/>
    <p:sldId id="273" r:id="rId6"/>
    <p:sldId id="274" r:id="rId7"/>
    <p:sldId id="275" r:id="rId8"/>
    <p:sldId id="27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6586" autoAdjust="0"/>
  </p:normalViewPr>
  <p:slideViewPr>
    <p:cSldViewPr snapToGrid="0">
      <p:cViewPr varScale="1">
        <p:scale>
          <a:sx n="82" d="100"/>
          <a:sy n="82" d="100"/>
        </p:scale>
        <p:origin x="706" y="58"/>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4/6/2023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4/6/2023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4/6/2023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4/6/2023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Black Start Working Group	</a:t>
            </a:r>
          </a:p>
        </p:txBody>
      </p:sp>
      <p:sp>
        <p:nvSpPr>
          <p:cNvPr id="3" name="Subtitle 2"/>
          <p:cNvSpPr>
            <a:spLocks noGrp="1"/>
          </p:cNvSpPr>
          <p:nvPr>
            <p:ph type="subTitle" idx="1"/>
          </p:nvPr>
        </p:nvSpPr>
        <p:spPr>
          <a:xfrm>
            <a:off x="1494503" y="3611870"/>
            <a:ext cx="9144000" cy="1655762"/>
          </a:xfrm>
        </p:spPr>
        <p:txBody>
          <a:bodyPr>
            <a:normAutofit/>
          </a:bodyPr>
          <a:lstStyle/>
          <a:p>
            <a:r>
              <a:rPr lang="en-US" dirty="0"/>
              <a:t>Chair- Michael Dieringer</a:t>
            </a:r>
          </a:p>
          <a:p>
            <a:r>
              <a:rPr lang="en-US" dirty="0"/>
              <a:t>Vice-Chair- Freddy Garcia</a:t>
            </a:r>
          </a:p>
          <a:p>
            <a:r>
              <a:rPr lang="en-US" dirty="0"/>
              <a:t>4/03/2023</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2704"/>
            <a:ext cx="10515600" cy="1325563"/>
          </a:xfrm>
        </p:spPr>
        <p:txBody>
          <a:bodyPr/>
          <a:lstStyle/>
          <a:p>
            <a:r>
              <a:rPr lang="en-US" dirty="0"/>
              <a:t>NPRR1164 – Black Start and Isochronous Control Capable Identification</a:t>
            </a:r>
          </a:p>
        </p:txBody>
      </p:sp>
      <p:sp>
        <p:nvSpPr>
          <p:cNvPr id="3" name="Content Placeholder 2"/>
          <p:cNvSpPr>
            <a:spLocks noGrp="1"/>
          </p:cNvSpPr>
          <p:nvPr>
            <p:ph idx="1"/>
          </p:nvPr>
        </p:nvSpPr>
        <p:spPr>
          <a:xfrm>
            <a:off x="838200" y="1570252"/>
            <a:ext cx="10515600" cy="4351338"/>
          </a:xfrm>
        </p:spPr>
        <p:txBody>
          <a:bodyPr>
            <a:normAutofit fontScale="55000" lnSpcReduction="20000"/>
          </a:bodyPr>
          <a:lstStyle/>
          <a:p>
            <a:r>
              <a:rPr lang="en-US" dirty="0"/>
              <a:t>Primary Focus – To identify units that are black start capably in case a contracted unit does not start.</a:t>
            </a:r>
          </a:p>
          <a:p>
            <a:r>
              <a:rPr lang="en-US" dirty="0"/>
              <a:t>Goals – Getting generator details and Operator tribal knowledge implemented into Grid Geo.</a:t>
            </a:r>
          </a:p>
          <a:p>
            <a:pPr lvl="1"/>
            <a:r>
              <a:rPr lang="en-US" dirty="0"/>
              <a:t>This will be useful information not only at Black start training but supporting the primary focus stated above.</a:t>
            </a:r>
          </a:p>
          <a:p>
            <a:r>
              <a:rPr lang="en-US" dirty="0"/>
              <a:t>Definitions – Are they good as written? </a:t>
            </a:r>
          </a:p>
          <a:p>
            <a:pPr marL="0" marR="0">
              <a:spcBef>
                <a:spcPts val="1200"/>
              </a:spcBef>
              <a:spcAft>
                <a:spcPts val="1200"/>
              </a:spcAft>
            </a:pPr>
            <a:r>
              <a:rPr lang="en-US" sz="2600" dirty="0"/>
              <a:t>In the Open session of the BSWG it was discussed to possibly add another definition for droop setting. It was agreed upon to leave as is since the verbiage clearly states Isochronous capable generator. Additionally, it was discussed and agreed upon to add “Governor” to the definition. End result would read, </a:t>
            </a:r>
            <a:r>
              <a:rPr lang="en-US" sz="2600" b="1" i="1" u="sng" dirty="0">
                <a:effectLst/>
                <a:latin typeface="Times New Roman" panose="02020603050405020304" pitchFamily="18" charset="0"/>
                <a:ea typeface="Calibri" panose="020F0502020204030204" pitchFamily="34" charset="0"/>
              </a:rPr>
              <a:t>Isochronous Governor Control Capable Resource</a:t>
            </a:r>
            <a:r>
              <a:rPr lang="en-US" sz="2600" b="1" i="1" u="sng" dirty="0">
                <a:latin typeface="Times New Roman" panose="02020603050405020304" pitchFamily="18" charset="0"/>
                <a:ea typeface="Calibri" panose="020F0502020204030204" pitchFamily="34" charset="0"/>
              </a:rPr>
              <a:t> </a:t>
            </a:r>
            <a:r>
              <a:rPr lang="en-US" sz="2600" dirty="0"/>
              <a:t>No other comments/concerns were disused about the definitions.</a:t>
            </a:r>
          </a:p>
          <a:p>
            <a:pPr marL="0" marR="0">
              <a:spcBef>
                <a:spcPts val="1200"/>
              </a:spcBef>
              <a:spcAft>
                <a:spcPts val="1200"/>
              </a:spcAft>
            </a:pPr>
            <a:r>
              <a:rPr lang="en-US" dirty="0"/>
              <a:t>Additional comments/concerns that were discussed.</a:t>
            </a:r>
          </a:p>
          <a:p>
            <a:pPr lvl="1"/>
            <a:r>
              <a:rPr lang="en-US" dirty="0"/>
              <a:t>What are the qualifications of non contracted Isochronous generators. (E.G. a generator that was previously a contracted Black Start unit but is no longer under contract.) Additionally this could include units that held a Black Start contract but have not gone through testing since the contract ended.</a:t>
            </a:r>
          </a:p>
          <a:p>
            <a:pPr lvl="1"/>
            <a:r>
              <a:rPr lang="en-US" dirty="0"/>
              <a:t>If the unit met the requirements of the ERCOT Black Start test, ERCOT would want to know those units and model them in Grid Geo. </a:t>
            </a:r>
          </a:p>
          <a:p>
            <a:pPr lvl="1"/>
            <a:r>
              <a:rPr lang="en-US" dirty="0"/>
              <a:t>These newly identified Isochronous generators would not be a requirement in the TO’s Black Start Plan, but would be in the ERCOT Black Start Plan. TO’s should focus on the contracted Black Start Units. </a:t>
            </a:r>
          </a:p>
          <a:p>
            <a:pPr lvl="1"/>
            <a:r>
              <a:rPr lang="en-US" dirty="0"/>
              <a:t>Grid Geo currently has synchroscopes.</a:t>
            </a:r>
          </a:p>
          <a:p>
            <a:pPr lvl="1"/>
            <a:r>
              <a:rPr lang="en-US" dirty="0"/>
              <a:t>Lastly, a motion was given to pass as written with the addition of “Governor”. Motion was seconded. There were none that opposed. </a:t>
            </a:r>
          </a:p>
          <a:p>
            <a:pPr lvl="1"/>
            <a:endParaRPr lang="en-US" dirty="0"/>
          </a:p>
        </p:txBody>
      </p:sp>
    </p:spTree>
    <p:extLst>
      <p:ext uri="{BB962C8B-B14F-4D97-AF65-F5344CB8AC3E}">
        <p14:creationId xmlns:p14="http://schemas.microsoft.com/office/powerpoint/2010/main" val="351569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3099C-0181-FEE5-089E-606378013B3B}"/>
              </a:ext>
            </a:extLst>
          </p:cNvPr>
          <p:cNvSpPr>
            <a:spLocks noGrp="1"/>
          </p:cNvSpPr>
          <p:nvPr>
            <p:ph type="title"/>
          </p:nvPr>
        </p:nvSpPr>
        <p:spPr/>
        <p:txBody>
          <a:bodyPr/>
          <a:lstStyle/>
          <a:p>
            <a:r>
              <a:rPr lang="en-US" dirty="0"/>
              <a:t>Black Start Working Group </a:t>
            </a:r>
          </a:p>
        </p:txBody>
      </p:sp>
      <p:sp>
        <p:nvSpPr>
          <p:cNvPr id="3" name="Content Placeholder 2">
            <a:extLst>
              <a:ext uri="{FF2B5EF4-FFF2-40B4-BE49-F238E27FC236}">
                <a16:creationId xmlns:a16="http://schemas.microsoft.com/office/drawing/2014/main" id="{27F0D132-DEFD-9963-9D27-8E21FA85F6A4}"/>
              </a:ext>
            </a:extLst>
          </p:cNvPr>
          <p:cNvSpPr>
            <a:spLocks noGrp="1"/>
          </p:cNvSpPr>
          <p:nvPr>
            <p:ph idx="1"/>
          </p:nvPr>
        </p:nvSpPr>
        <p:spPr/>
        <p:txBody>
          <a:bodyPr/>
          <a:lstStyle/>
          <a:p>
            <a:r>
              <a:rPr lang="en-US" dirty="0"/>
              <a:t>Closed Session.</a:t>
            </a:r>
          </a:p>
        </p:txBody>
      </p:sp>
    </p:spTree>
    <p:extLst>
      <p:ext uri="{BB962C8B-B14F-4D97-AF65-F5344CB8AC3E}">
        <p14:creationId xmlns:p14="http://schemas.microsoft.com/office/powerpoint/2010/main" val="776825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2024-2026 Black Start </a:t>
            </a:r>
            <a:r>
              <a:rPr lang="en-US" b="1" dirty="0">
                <a:solidFill>
                  <a:schemeClr val="accent1"/>
                </a:solidFill>
              </a:rPr>
              <a:t>Proposals</a:t>
            </a:r>
            <a:endParaRPr lang="en-US" dirty="0"/>
          </a:p>
        </p:txBody>
      </p:sp>
      <p:sp>
        <p:nvSpPr>
          <p:cNvPr id="3" name="Content Placeholder 2"/>
          <p:cNvSpPr>
            <a:spLocks noGrp="1"/>
          </p:cNvSpPr>
          <p:nvPr>
            <p:ph idx="1"/>
          </p:nvPr>
        </p:nvSpPr>
        <p:spPr/>
        <p:txBody>
          <a:bodyPr/>
          <a:lstStyle/>
          <a:p>
            <a:r>
              <a:rPr lang="en-US" sz="2000" dirty="0"/>
              <a:t>15 RFPs spanning 21 resources. </a:t>
            </a:r>
          </a:p>
          <a:p>
            <a:pPr lvl="1"/>
            <a:r>
              <a:rPr lang="en-US" sz="1800" dirty="0"/>
              <a:t>RFPs are submitted by station.</a:t>
            </a:r>
          </a:p>
          <a:p>
            <a:pPr lvl="1"/>
            <a:r>
              <a:rPr lang="en-US" sz="1800" dirty="0"/>
              <a:t>Some RFPs include multiple resources at a single station.</a:t>
            </a:r>
          </a:p>
          <a:p>
            <a:pPr lvl="1"/>
            <a:endParaRPr lang="en-US" sz="1800" dirty="0"/>
          </a:p>
          <a:p>
            <a:r>
              <a:rPr lang="en-US" sz="2000" dirty="0"/>
              <a:t>11 RFPs (15 resources) have 2022-2023 Black Start Contracts.</a:t>
            </a:r>
          </a:p>
          <a:p>
            <a:pPr marL="457200" lvl="1" indent="0">
              <a:buNone/>
            </a:pPr>
            <a:endParaRPr lang="en-US" sz="2000" dirty="0"/>
          </a:p>
          <a:p>
            <a:r>
              <a:rPr lang="en-US" sz="2000" dirty="0"/>
              <a:t>Only conventional resources submitted RFPs.</a:t>
            </a:r>
          </a:p>
          <a:p>
            <a:endParaRPr lang="en-US" sz="2000" dirty="0"/>
          </a:p>
          <a:p>
            <a:r>
              <a:rPr lang="en-US" sz="2000" dirty="0"/>
              <a:t>6 RFPs included Back-up Fuel option.</a:t>
            </a:r>
          </a:p>
          <a:p>
            <a:pPr lvl="1"/>
            <a:r>
              <a:rPr lang="en-US" sz="1600" dirty="0"/>
              <a:t>One out of 6 RFPs included the option to install the Back-up Fuel facility.</a:t>
            </a:r>
          </a:p>
          <a:p>
            <a:endParaRPr lang="en-US" dirty="0"/>
          </a:p>
        </p:txBody>
      </p:sp>
    </p:spTree>
    <p:extLst>
      <p:ext uri="{BB962C8B-B14F-4D97-AF65-F5344CB8AC3E}">
        <p14:creationId xmlns:p14="http://schemas.microsoft.com/office/powerpoint/2010/main" val="3464705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A24F4-42B5-5CFC-4960-6F126B86A4B3}"/>
              </a:ext>
            </a:extLst>
          </p:cNvPr>
          <p:cNvSpPr>
            <a:spLocks noGrp="1"/>
          </p:cNvSpPr>
          <p:nvPr>
            <p:ph type="title"/>
          </p:nvPr>
        </p:nvSpPr>
        <p:spPr/>
        <p:txBody>
          <a:bodyPr/>
          <a:lstStyle/>
          <a:p>
            <a:r>
              <a:rPr lang="en-US" dirty="0"/>
              <a:t>2023 Black Start Training </a:t>
            </a:r>
          </a:p>
        </p:txBody>
      </p:sp>
      <p:sp>
        <p:nvSpPr>
          <p:cNvPr id="3" name="Content Placeholder 2">
            <a:extLst>
              <a:ext uri="{FF2B5EF4-FFF2-40B4-BE49-F238E27FC236}">
                <a16:creationId xmlns:a16="http://schemas.microsoft.com/office/drawing/2014/main" id="{B62CAA44-A94D-3EC9-911A-2295CFCB177E}"/>
              </a:ext>
            </a:extLst>
          </p:cNvPr>
          <p:cNvSpPr>
            <a:spLocks noGrp="1"/>
          </p:cNvSpPr>
          <p:nvPr>
            <p:ph idx="1"/>
          </p:nvPr>
        </p:nvSpPr>
        <p:spPr/>
        <p:txBody>
          <a:bodyPr/>
          <a:lstStyle/>
          <a:p>
            <a:r>
              <a:rPr lang="en-US" dirty="0"/>
              <a:t>ERCOT Black Start Training will be held on site at ERCOT in Taylor</a:t>
            </a:r>
          </a:p>
          <a:p>
            <a:r>
              <a:rPr lang="en-US" dirty="0"/>
              <a:t>Market Notice went out on 3/24/2023 dates were included.</a:t>
            </a:r>
          </a:p>
          <a:p>
            <a:r>
              <a:rPr lang="en-US" dirty="0"/>
              <a:t>Participants have been asked to update their information on the Cornerstone LMS. </a:t>
            </a:r>
          </a:p>
          <a:p>
            <a:r>
              <a:rPr lang="en-US"/>
              <a:t>Looking ahead at </a:t>
            </a:r>
            <a:r>
              <a:rPr lang="en-US" dirty="0"/>
              <a:t>2024 Black Start Training should utilize Grid Geo.</a:t>
            </a:r>
          </a:p>
          <a:p>
            <a:r>
              <a:rPr lang="en-US" dirty="0"/>
              <a:t>After 2024 discussion on rotating Black Start training to be on/off site. </a:t>
            </a:r>
          </a:p>
          <a:p>
            <a:pPr lvl="1"/>
            <a:r>
              <a:rPr lang="en-US" dirty="0"/>
              <a:t>Pros/Cons to both, Pro is more realistic when off site, Con is offsite.</a:t>
            </a:r>
          </a:p>
          <a:p>
            <a:endParaRPr lang="en-US" dirty="0"/>
          </a:p>
          <a:p>
            <a:endParaRPr lang="en-US" dirty="0"/>
          </a:p>
        </p:txBody>
      </p:sp>
    </p:spTree>
    <p:extLst>
      <p:ext uri="{BB962C8B-B14F-4D97-AF65-F5344CB8AC3E}">
        <p14:creationId xmlns:p14="http://schemas.microsoft.com/office/powerpoint/2010/main" val="607167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7619B-AD5B-1FFD-36C2-7261028C9E1D}"/>
              </a:ext>
            </a:extLst>
          </p:cNvPr>
          <p:cNvSpPr>
            <a:spLocks noGrp="1"/>
          </p:cNvSpPr>
          <p:nvPr>
            <p:ph type="title"/>
          </p:nvPr>
        </p:nvSpPr>
        <p:spPr/>
        <p:txBody>
          <a:bodyPr/>
          <a:lstStyle/>
          <a:p>
            <a:r>
              <a:rPr lang="en-US" sz="4400" dirty="0">
                <a:effectLst/>
                <a:latin typeface="Times New Roman" panose="02020603050405020304" pitchFamily="18" charset="0"/>
                <a:ea typeface="Calibri" panose="020F0502020204030204" pitchFamily="34" charset="0"/>
              </a:rPr>
              <a:t>Black Start Corridor File Template	</a:t>
            </a:r>
            <a:endParaRPr lang="en-US" dirty="0"/>
          </a:p>
        </p:txBody>
      </p:sp>
      <p:sp>
        <p:nvSpPr>
          <p:cNvPr id="3" name="Content Placeholder 2">
            <a:extLst>
              <a:ext uri="{FF2B5EF4-FFF2-40B4-BE49-F238E27FC236}">
                <a16:creationId xmlns:a16="http://schemas.microsoft.com/office/drawing/2014/main" id="{A93F4592-B124-004D-DCE1-34B15051B35E}"/>
              </a:ext>
            </a:extLst>
          </p:cNvPr>
          <p:cNvSpPr>
            <a:spLocks noGrp="1"/>
          </p:cNvSpPr>
          <p:nvPr>
            <p:ph idx="1"/>
          </p:nvPr>
        </p:nvSpPr>
        <p:spPr/>
        <p:txBody>
          <a:bodyPr/>
          <a:lstStyle/>
          <a:p>
            <a:r>
              <a:rPr lang="en-US" dirty="0"/>
              <a:t>Template will Improve Situation of Awareness</a:t>
            </a:r>
          </a:p>
          <a:p>
            <a:endParaRPr lang="en-US" dirty="0"/>
          </a:p>
        </p:txBody>
      </p:sp>
    </p:spTree>
    <p:extLst>
      <p:ext uri="{BB962C8B-B14F-4D97-AF65-F5344CB8AC3E}">
        <p14:creationId xmlns:p14="http://schemas.microsoft.com/office/powerpoint/2010/main" val="839119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E3601-157F-506C-6024-C8631AA22798}"/>
              </a:ext>
            </a:extLst>
          </p:cNvPr>
          <p:cNvSpPr>
            <a:spLocks noGrp="1"/>
          </p:cNvSpPr>
          <p:nvPr>
            <p:ph type="title"/>
          </p:nvPr>
        </p:nvSpPr>
        <p:spPr/>
        <p:txBody>
          <a:bodyPr/>
          <a:lstStyle/>
          <a:p>
            <a:r>
              <a:rPr lang="en-US" dirty="0"/>
              <a:t>Brainstorming ideas to improve Black Start</a:t>
            </a:r>
          </a:p>
        </p:txBody>
      </p:sp>
      <p:sp>
        <p:nvSpPr>
          <p:cNvPr id="3" name="Content Placeholder 2">
            <a:extLst>
              <a:ext uri="{FF2B5EF4-FFF2-40B4-BE49-F238E27FC236}">
                <a16:creationId xmlns:a16="http://schemas.microsoft.com/office/drawing/2014/main" id="{2DA06B28-719D-B486-73DB-3F819202A9EA}"/>
              </a:ext>
            </a:extLst>
          </p:cNvPr>
          <p:cNvSpPr>
            <a:spLocks noGrp="1"/>
          </p:cNvSpPr>
          <p:nvPr>
            <p:ph idx="1"/>
          </p:nvPr>
        </p:nvSpPr>
        <p:spPr>
          <a:xfrm>
            <a:off x="838200" y="1614196"/>
            <a:ext cx="10515600" cy="4562767"/>
          </a:xfrm>
        </p:spPr>
        <p:txBody>
          <a:bodyPr>
            <a:normAutofit fontScale="55000" lnSpcReduction="20000"/>
          </a:bodyPr>
          <a:lstStyle/>
          <a:p>
            <a:pPr marL="0" marR="0">
              <a:spcBef>
                <a:spcPts val="0"/>
              </a:spcBef>
              <a:spcAft>
                <a:spcPts val="0"/>
              </a:spcAft>
            </a:pPr>
            <a:r>
              <a:rPr lang="en-US" sz="2800" b="1" dirty="0">
                <a:effectLst/>
                <a:latin typeface="Calibri" panose="020F0502020204030204" pitchFamily="34" charset="0"/>
                <a:ea typeface="Calibri" panose="020F0502020204030204" pitchFamily="34" charset="0"/>
              </a:rPr>
              <a:t>1)Communication Gap Concern</a:t>
            </a:r>
            <a:r>
              <a:rPr lang="en-US" sz="2800" dirty="0">
                <a:effectLst/>
                <a:latin typeface="Calibri" panose="020F0502020204030204" pitchFamily="34" charset="0"/>
                <a:ea typeface="Calibri" panose="020F0502020204030204" pitchFamily="34" charset="0"/>
              </a:rPr>
              <a:t> – PUCT substantive rule tele-communication backup requirements only indicates a 4 hour battery requirement if do not have a diesel backup at the central  communication provider sites.   With phone services and broadband services using fiber that needs to be amplified at 50 mile lengths, will most of the phone and broadband communications go down in a blackout after the battery backup time frames?  Not sure anyone knows how bad this could be but needs to be researched and proactive actions taken.  Other RTOs require more than just the black start units to have satellite back up phone requirements.   Cranking paths can not proceed if the TOs can not talk to the units that are next start or 3</a:t>
            </a:r>
            <a:r>
              <a:rPr lang="en-US" sz="2800" baseline="30000" dirty="0">
                <a:effectLst/>
                <a:latin typeface="Calibri" panose="020F0502020204030204" pitchFamily="34" charset="0"/>
                <a:ea typeface="Calibri" panose="020F0502020204030204" pitchFamily="34" charset="0"/>
              </a:rPr>
              <a:t>rd</a:t>
            </a:r>
            <a:r>
              <a:rPr lang="en-US" sz="2800" dirty="0">
                <a:effectLst/>
                <a:latin typeface="Calibri" panose="020F0502020204030204" pitchFamily="34" charset="0"/>
                <a:ea typeface="Calibri" panose="020F0502020204030204" pitchFamily="34" charset="0"/>
              </a:rPr>
              <a:t> start units.</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800" dirty="0">
                <a:effectLst/>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rPr>
              <a:t>2)Get Dynamic Frequency and Reactive Response on Quickly</a:t>
            </a:r>
            <a:r>
              <a:rPr lang="en-US" sz="2800" dirty="0">
                <a:effectLst/>
                <a:latin typeface="Calibri" panose="020F0502020204030204" pitchFamily="34" charset="0"/>
                <a:ea typeface="Calibri" panose="020F0502020204030204" pitchFamily="34" charset="0"/>
              </a:rPr>
              <a:t> -The speed of the restoration will be enhanced by getting as much dynamic frequency and dynamic reactive response on line as quick as possible to assist the black start unit or isochronous unit.   Using the dynamic capability to respond to the load pickups or system disturbances will enhance the speed of the path expansion.   With that in mind need ERCOT and all companies to utilize batteries and solar and wind category 4 machines to get as much capability on line without causing  contingency issues by loading them up and creating contingency issues.  The batteries could also be used to be short term MW balancing if optimized properly and properly monitored and dispatched.   Need to clearly define the sites that have the proper desired dynamic capability for frequency or reactive for these black start situations and formalize their use in the Black start Plans.</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800" dirty="0">
                <a:effectLst/>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rPr>
              <a:t>3)Enhance System to Allow Energizing Redundant Bulk Transmission Lines Quicker</a:t>
            </a:r>
            <a:r>
              <a:rPr lang="en-US" sz="2800" dirty="0">
                <a:effectLst/>
                <a:latin typeface="Calibri" panose="020F0502020204030204" pitchFamily="34" charset="0"/>
                <a:ea typeface="Calibri" panose="020F0502020204030204" pitchFamily="34" charset="0"/>
              </a:rPr>
              <a:t> -The speed of the restoration will be enhanced if select 345kv between zones is planned to have smaller and redundant reactive control so contingencies don’t create large swings on generators and allows for building redundant and large transmission reserves and connect larger units quicker.    Determine where planning smaller redundant reactive reactors are needed to energize 345kv earlier in the cranking paths where it makes sense and is not a large expense to the market.   Using item 2 and this item in combination could speed up the restoration significantly.</a:t>
            </a: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rPr>
              <a:t>4)Mutual Assistance Agreements with other RTOs</a:t>
            </a:r>
            <a:r>
              <a:rPr lang="en-US" sz="2800" dirty="0">
                <a:effectLst/>
                <a:latin typeface="Calibri" panose="020F0502020204030204" pitchFamily="34" charset="0"/>
                <a:ea typeface="Calibri" panose="020F0502020204030204" pitchFamily="34" charset="0"/>
              </a:rPr>
              <a:t> -  similar to item 2 the restoration will be enhanced if we can build sections of the grid back by building by utilizing strength that is readily available.  While AEP has in it’s plan to utilize the Laredo VFT as a black start resource from CFE there is also potential to utilize other block start up sections to get significant amount of load / generation up prior to separating from the other grid and combining ERCOT islands.   Needs to be planned and thought through to optimize this potential ( in conjunction with item 6) and have mutual assistance agreements in place.</a:t>
            </a:r>
            <a:endParaRPr lang="en-US" sz="20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898017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68E35-E174-7E89-A15E-F733648354DD}"/>
              </a:ext>
            </a:extLst>
          </p:cNvPr>
          <p:cNvSpPr>
            <a:spLocks noGrp="1"/>
          </p:cNvSpPr>
          <p:nvPr>
            <p:ph type="title"/>
          </p:nvPr>
        </p:nvSpPr>
        <p:spPr/>
        <p:txBody>
          <a:bodyPr/>
          <a:lstStyle/>
          <a:p>
            <a:r>
              <a:rPr kumimoji="0" lang="en-US" sz="4400" b="0" i="0" u="none" strike="noStrike" kern="1200" cap="none" spc="0" normalizeH="0" baseline="0" noProof="0" dirty="0">
                <a:ln>
                  <a:noFill/>
                </a:ln>
                <a:solidFill>
                  <a:prstClr val="black"/>
                </a:solidFill>
                <a:effectLst/>
                <a:uLnTx/>
                <a:uFillTx/>
                <a:latin typeface="Calibri Light" panose="020F0302020204030204"/>
                <a:ea typeface="+mj-ea"/>
                <a:cs typeface="+mj-cs"/>
              </a:rPr>
              <a:t>Brainstorming ideas to improve Black Start</a:t>
            </a:r>
            <a:endParaRPr lang="en-US" dirty="0"/>
          </a:p>
        </p:txBody>
      </p:sp>
      <p:sp>
        <p:nvSpPr>
          <p:cNvPr id="3" name="Content Placeholder 2">
            <a:extLst>
              <a:ext uri="{FF2B5EF4-FFF2-40B4-BE49-F238E27FC236}">
                <a16:creationId xmlns:a16="http://schemas.microsoft.com/office/drawing/2014/main" id="{5559FF59-50C6-FC65-DF26-D8721F2908E6}"/>
              </a:ext>
            </a:extLst>
          </p:cNvPr>
          <p:cNvSpPr>
            <a:spLocks noGrp="1"/>
          </p:cNvSpPr>
          <p:nvPr>
            <p:ph idx="1"/>
          </p:nvPr>
        </p:nvSpPr>
        <p:spPr/>
        <p:txBody>
          <a:bodyPr>
            <a:normAutofit fontScale="92500" lnSpcReduction="10000"/>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5)CBT Training Material for Generators</a:t>
            </a:r>
            <a:r>
              <a:rPr lang="en-US" sz="1800" dirty="0">
                <a:effectLst/>
                <a:latin typeface="Calibri" panose="020F0502020204030204" pitchFamily="34" charset="0"/>
                <a:ea typeface="Calibri" panose="020F0502020204030204" pitchFamily="34" charset="0"/>
              </a:rPr>
              <a:t> – While </a:t>
            </a:r>
            <a:r>
              <a:rPr lang="en-US" sz="1800" dirty="0" err="1">
                <a:effectLst/>
                <a:latin typeface="Calibri" panose="020F0502020204030204" pitchFamily="34" charset="0"/>
                <a:ea typeface="Calibri" panose="020F0502020204030204" pitchFamily="34" charset="0"/>
              </a:rPr>
              <a:t>blackstart</a:t>
            </a:r>
            <a:r>
              <a:rPr lang="en-US" sz="1800" dirty="0">
                <a:effectLst/>
                <a:latin typeface="Calibri" panose="020F0502020204030204" pitchFamily="34" charset="0"/>
                <a:ea typeface="Calibri" panose="020F0502020204030204" pitchFamily="34" charset="0"/>
              </a:rPr>
              <a:t> units are part of the black start training the remaining of the cranking path units may or may not be familiar with their responsibilities, gaps and etc.   When AEP did a black start in the Del Rio area a number of years ago the unit did not understand they could not have two of their units on isochronous control at the same time and led to a system that was started and collapse many times.     The cranking path units need to understand that instructions are coming from a different direction (TO Versus ERCOT) , minimum excitation relay limiters are no longer at the correct steady state limits and other gap issues.</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6)Isochronous Machine Expansion</a:t>
            </a:r>
            <a:r>
              <a:rPr lang="en-US" sz="1800" dirty="0">
                <a:effectLst/>
                <a:latin typeface="Calibri" panose="020F0502020204030204" pitchFamily="34" charset="0"/>
                <a:ea typeface="Calibri" panose="020F0502020204030204" pitchFamily="34" charset="0"/>
              </a:rPr>
              <a:t> – While ERCOT has now required the units to indicate in RIOO which units are Isochronous capable ,  it does not identify which larger units could add this capability with minimum dollars.   For example </a:t>
            </a:r>
            <a:r>
              <a:rPr lang="en-US" sz="1800" dirty="0" err="1">
                <a:effectLst/>
                <a:latin typeface="Calibri" panose="020F0502020204030204" pitchFamily="34" charset="0"/>
                <a:ea typeface="Calibri" panose="020F0502020204030204" pitchFamily="34" charset="0"/>
              </a:rPr>
              <a:t>Oklaunion</a:t>
            </a:r>
            <a:r>
              <a:rPr lang="en-US" sz="1800" dirty="0">
                <a:effectLst/>
                <a:latin typeface="Calibri" panose="020F0502020204030204" pitchFamily="34" charset="0"/>
                <a:ea typeface="Calibri" panose="020F0502020204030204" pitchFamily="34" charset="0"/>
              </a:rPr>
              <a:t> had determined it could add this capability with minimum investment of about $50000.   While there might need to be market repayments , if there are proper large units that could add isochronous control capability inexpensively it might be possible in combination  with item 4 for significant enhancement to the restoration time frames.</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7)Constant Frequency Control Enhancement</a:t>
            </a:r>
            <a:r>
              <a:rPr lang="en-US" sz="1800" dirty="0">
                <a:effectLst/>
                <a:latin typeface="Calibri" panose="020F0502020204030204" pitchFamily="34" charset="0"/>
                <a:ea typeface="Calibri" panose="020F0502020204030204" pitchFamily="34" charset="0"/>
              </a:rPr>
              <a:t> -   ERCOT has recognized the benefit of getting on Constant Frequency Control but there is no real plan of which companies will be used for which zones beyond the big cities where most the QSEs reside.    Would need to plan out by zones which companies would control which zones and if possible have the control system allow for the frequency sensing to be reassigned to the zones that they would control.    </a:t>
            </a:r>
          </a:p>
          <a:p>
            <a:pPr marL="0" marR="0">
              <a:spcBef>
                <a:spcPts val="0"/>
              </a:spcBef>
              <a:spcAft>
                <a:spcPts val="0"/>
              </a:spcAft>
            </a:pPr>
            <a:endParaRPr lang="en-US" sz="1800" dirty="0">
              <a:latin typeface="Calibri" panose="020F0502020204030204" pitchFamily="34" charset="0"/>
              <a:ea typeface="Calibri" panose="020F0502020204030204" pitchFamily="34" charset="0"/>
            </a:endParaRPr>
          </a:p>
          <a:p>
            <a:pPr marL="457200" lvl="1">
              <a:spcBef>
                <a:spcPts val="0"/>
              </a:spcBef>
            </a:pPr>
            <a:r>
              <a:rPr lang="en-US" sz="1400" dirty="0">
                <a:effectLst/>
                <a:latin typeface="Calibri" panose="020F0502020204030204" pitchFamily="34" charset="0"/>
                <a:ea typeface="Calibri" panose="020F0502020204030204" pitchFamily="34" charset="0"/>
              </a:rPr>
              <a:t>It was suggested to move ideas to Open session for next meeting to get additional feedback.  Ask for more ideas and see which ideas we can utilize to help improve the BSWG, Black Start Plans, and Black Start Training.</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53048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6877</TotalTime>
  <Words>1352</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Black Start Working Group </vt:lpstr>
      <vt:lpstr>NPRR1164 – Black Start and Isochronous Control Capable Identification</vt:lpstr>
      <vt:lpstr>Black Start Working Group </vt:lpstr>
      <vt:lpstr>2024-2026 Black Start Proposals</vt:lpstr>
      <vt:lpstr>2023 Black Start Training </vt:lpstr>
      <vt:lpstr>Black Start Corridor File Template </vt:lpstr>
      <vt:lpstr>Brainstorming ideas to improve Black Start</vt:lpstr>
      <vt:lpstr>Brainstorming ideas to improve Black Start</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Dieringer, Michael</cp:lastModifiedBy>
  <cp:revision>347</cp:revision>
  <dcterms:created xsi:type="dcterms:W3CDTF">2017-05-03T20:12:06Z</dcterms:created>
  <dcterms:modified xsi:type="dcterms:W3CDTF">2023-04-06T13:38:04Z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