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0" r:id="rId2"/>
    <p:sldMasterId id="2147483702" r:id="rId3"/>
  </p:sldMasterIdLst>
  <p:notesMasterIdLst>
    <p:notesMasterId r:id="rId17"/>
  </p:notesMasterIdLst>
  <p:handoutMasterIdLst>
    <p:handoutMasterId r:id="rId18"/>
  </p:handoutMasterIdLst>
  <p:sldIdLst>
    <p:sldId id="270" r:id="rId4"/>
    <p:sldId id="570" r:id="rId5"/>
    <p:sldId id="573" r:id="rId6"/>
    <p:sldId id="324" r:id="rId7"/>
    <p:sldId id="348" r:id="rId8"/>
    <p:sldId id="347" r:id="rId9"/>
    <p:sldId id="574" r:id="rId10"/>
    <p:sldId id="575" r:id="rId11"/>
    <p:sldId id="576" r:id="rId12"/>
    <p:sldId id="345" r:id="rId13"/>
    <p:sldId id="577" r:id="rId14"/>
    <p:sldId id="578" r:id="rId15"/>
    <p:sldId id="31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006E5B8-06DF-09C8-42D2-301AC66275D7}" name="Jeff Billo" initials="JAB" userId="Jeff Billo" providerId="None"/>
  <p188:author id="{8E4E6DC5-2189-5AB7-0DC0-AC685161767A}" name="Mago, Nitika" initials="NVM" userId="Mago, Nitika" providerId="None"/>
  <p188:author id="{210B60F4-3CD0-D4C8-ADBF-F7AE863456C6}" name="Li, Weifeng" initials="LW" userId="S::Weifeng.Li@ercot.com::f63eff4a-e321-4b54-b8af-09453b3ebe6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2" clrIdx="0"/>
  <p:cmAuthor id="1" name="Du, Pengwei" initials="DP" lastIdx="3" clrIdx="1">
    <p:extLst>
      <p:ext uri="{19B8F6BF-5375-455C-9EA6-DF929625EA0E}">
        <p15:presenceInfo xmlns:p15="http://schemas.microsoft.com/office/powerpoint/2012/main" userId="S-1-5-21-639947351-343809578-3807592339-42176" providerId="AD"/>
      </p:ext>
    </p:extLst>
  </p:cmAuthor>
  <p:cmAuthor id="2" name="Mago, Nitika" initials="NVM" lastIdx="25" clrIdx="2">
    <p:extLst>
      <p:ext uri="{19B8F6BF-5375-455C-9EA6-DF929625EA0E}">
        <p15:presenceInfo xmlns:p15="http://schemas.microsoft.com/office/powerpoint/2012/main" userId="Mago, Nitika" providerId="None"/>
      </p:ext>
    </p:extLst>
  </p:cmAuthor>
  <p:cmAuthor id="3" name="Steffan, Nick" initials="SN" lastIdx="3" clrIdx="3">
    <p:extLst>
      <p:ext uri="{19B8F6BF-5375-455C-9EA6-DF929625EA0E}">
        <p15:presenceInfo xmlns:p15="http://schemas.microsoft.com/office/powerpoint/2012/main" userId="S-1-5-21-639947351-343809578-3807592339-42285" providerId="AD"/>
      </p:ext>
    </p:extLst>
  </p:cmAuthor>
  <p:cmAuthor id="4" name="Littlefield, Jennifer" initials="LJ" lastIdx="2" clrIdx="4">
    <p:extLst>
      <p:ext uri="{19B8F6BF-5375-455C-9EA6-DF929625EA0E}">
        <p15:presenceInfo xmlns:p15="http://schemas.microsoft.com/office/powerpoint/2012/main" userId="S-1-5-21-639947351-343809578-3807592339-51623" providerId="AD"/>
      </p:ext>
    </p:extLst>
  </p:cmAuthor>
  <p:cmAuthor id="5" name="Li, Weifeng" initials="LW" lastIdx="10" clrIdx="5">
    <p:extLst>
      <p:ext uri="{19B8F6BF-5375-455C-9EA6-DF929625EA0E}">
        <p15:presenceInfo xmlns:p15="http://schemas.microsoft.com/office/powerpoint/2012/main" userId="S-1-5-21-639947351-343809578-3807592339-55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89F"/>
    <a:srgbClr val="73C8FD"/>
    <a:srgbClr val="50BC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71907" autoAdjust="0"/>
  </p:normalViewPr>
  <p:slideViewPr>
    <p:cSldViewPr snapToGrid="0">
      <p:cViewPr varScale="1">
        <p:scale>
          <a:sx n="114" d="100"/>
          <a:sy n="114" d="100"/>
        </p:scale>
        <p:origin x="1386" y="102"/>
      </p:cViewPr>
      <p:guideLst>
        <p:guide orient="horz" pos="2160"/>
        <p:guide pos="2880"/>
      </p:guideLst>
    </p:cSldViewPr>
  </p:slideViewPr>
  <p:notesTextViewPr>
    <p:cViewPr>
      <p:scale>
        <a:sx n="3" d="2"/>
        <a:sy n="3" d="2"/>
      </p:scale>
      <p:origin x="0" y="0"/>
    </p:cViewPr>
  </p:notesTextViewPr>
  <p:sorterViewPr>
    <p:cViewPr>
      <p:scale>
        <a:sx n="60" d="100"/>
        <a:sy n="60" d="100"/>
      </p:scale>
      <p:origin x="0" y="0"/>
    </p:cViewPr>
  </p:sorterViewPr>
  <p:notesViewPr>
    <p:cSldViewPr snapToGrid="0" showGuides="1">
      <p:cViewPr varScale="1">
        <p:scale>
          <a:sx n="98" d="100"/>
          <a:sy n="98" d="100"/>
        </p:scale>
        <p:origin x="3516"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5"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microsoft.com/office/2016/11/relationships/changesInfo" Target="changesInfos/changesInfo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 Weifeng" userId="f63eff4a-e321-4b54-b8af-09453b3ebe6a" providerId="ADAL" clId="{6CE1D8C0-F51B-45B5-B14E-24B83D84D001}"/>
    <pc:docChg chg="modSld">
      <pc:chgData name="Li, Weifeng" userId="f63eff4a-e321-4b54-b8af-09453b3ebe6a" providerId="ADAL" clId="{6CE1D8C0-F51B-45B5-B14E-24B83D84D001}" dt="2023-04-05T18:43:12.412" v="3" actId="1038"/>
      <pc:docMkLst>
        <pc:docMk/>
      </pc:docMkLst>
      <pc:sldChg chg="modSp mod">
        <pc:chgData name="Li, Weifeng" userId="f63eff4a-e321-4b54-b8af-09453b3ebe6a" providerId="ADAL" clId="{6CE1D8C0-F51B-45B5-B14E-24B83D84D001}" dt="2023-04-05T17:37:15.324" v="0" actId="1076"/>
        <pc:sldMkLst>
          <pc:docMk/>
          <pc:sldMk cId="4096513097" sldId="347"/>
        </pc:sldMkLst>
        <pc:spChg chg="mod">
          <ac:chgData name="Li, Weifeng" userId="f63eff4a-e321-4b54-b8af-09453b3ebe6a" providerId="ADAL" clId="{6CE1D8C0-F51B-45B5-B14E-24B83D84D001}" dt="2023-04-05T17:37:15.324" v="0" actId="1076"/>
          <ac:spMkLst>
            <pc:docMk/>
            <pc:sldMk cId="4096513097" sldId="347"/>
            <ac:spMk id="12" creationId="{9C8D7241-AF8E-48CF-9F28-8BBC605DA7E9}"/>
          </ac:spMkLst>
        </pc:spChg>
      </pc:sldChg>
      <pc:sldChg chg="modSp mod">
        <pc:chgData name="Li, Weifeng" userId="f63eff4a-e321-4b54-b8af-09453b3ebe6a" providerId="ADAL" clId="{6CE1D8C0-F51B-45B5-B14E-24B83D84D001}" dt="2023-04-05T18:23:15.085" v="1" actId="1038"/>
        <pc:sldMkLst>
          <pc:docMk/>
          <pc:sldMk cId="3631708056" sldId="348"/>
        </pc:sldMkLst>
        <pc:picChg chg="mod">
          <ac:chgData name="Li, Weifeng" userId="f63eff4a-e321-4b54-b8af-09453b3ebe6a" providerId="ADAL" clId="{6CE1D8C0-F51B-45B5-B14E-24B83D84D001}" dt="2023-04-05T18:23:15.085" v="1" actId="1038"/>
          <ac:picMkLst>
            <pc:docMk/>
            <pc:sldMk cId="3631708056" sldId="348"/>
            <ac:picMk id="6" creationId="{1EF628C7-98EE-97B2-6D2F-178B4E897E7F}"/>
          </ac:picMkLst>
        </pc:picChg>
      </pc:sldChg>
      <pc:sldChg chg="modSp mod">
        <pc:chgData name="Li, Weifeng" userId="f63eff4a-e321-4b54-b8af-09453b3ebe6a" providerId="ADAL" clId="{6CE1D8C0-F51B-45B5-B14E-24B83D84D001}" dt="2023-04-05T18:43:12.412" v="3" actId="1038"/>
        <pc:sldMkLst>
          <pc:docMk/>
          <pc:sldMk cId="1272230306" sldId="576"/>
        </pc:sldMkLst>
        <pc:picChg chg="mod">
          <ac:chgData name="Li, Weifeng" userId="f63eff4a-e321-4b54-b8af-09453b3ebe6a" providerId="ADAL" clId="{6CE1D8C0-F51B-45B5-B14E-24B83D84D001}" dt="2023-04-05T18:43:12.412" v="3" actId="1038"/>
          <ac:picMkLst>
            <pc:docMk/>
            <pc:sldMk cId="1272230306" sldId="576"/>
            <ac:picMk id="9" creationId="{05D3B90D-7CF9-50D5-94FC-E5DCE801C729}"/>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FADBA4A-CF1B-46AC-9045-2B6612C0624C}" type="datetimeFigureOut">
              <a:rPr lang="en-US" smtClean="0"/>
              <a:t>4/4/2023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46EE2B4-D30B-4D65-BC1C-DE57E4765049}" type="slidenum">
              <a:rPr lang="en-US" smtClean="0"/>
              <a:t>‹#›</a:t>
            </a:fld>
            <a:endParaRPr lang="en-US"/>
          </a:p>
        </p:txBody>
      </p:sp>
    </p:spTree>
    <p:extLst>
      <p:ext uri="{BB962C8B-B14F-4D97-AF65-F5344CB8AC3E}">
        <p14:creationId xmlns:p14="http://schemas.microsoft.com/office/powerpoint/2010/main" val="2079121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3C6F44-CB68-48CB-8188-A47D4423899A}" type="datetimeFigureOut">
              <a:rPr lang="en-US" smtClean="0"/>
              <a:t>4/4/2023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72613F-3576-4EE9-945C-25503B987A39}" type="slidenum">
              <a:rPr lang="en-US" smtClean="0"/>
              <a:t>‹#›</a:t>
            </a:fld>
            <a:endParaRPr lang="en-US"/>
          </a:p>
        </p:txBody>
      </p:sp>
    </p:spTree>
    <p:extLst>
      <p:ext uri="{BB962C8B-B14F-4D97-AF65-F5344CB8AC3E}">
        <p14:creationId xmlns:p14="http://schemas.microsoft.com/office/powerpoint/2010/main" val="1739948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72613F-3576-4EE9-945C-25503B987A39}" type="slidenum">
              <a:rPr lang="en-US" smtClean="0"/>
              <a:t>1</a:t>
            </a:fld>
            <a:endParaRPr lang="en-US"/>
          </a:p>
        </p:txBody>
      </p:sp>
    </p:spTree>
    <p:extLst>
      <p:ext uri="{BB962C8B-B14F-4D97-AF65-F5344CB8AC3E}">
        <p14:creationId xmlns:p14="http://schemas.microsoft.com/office/powerpoint/2010/main" val="3087105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733304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1175697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3475097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Include 122 GWs</a:t>
            </a:r>
          </a:p>
        </p:txBody>
      </p:sp>
      <p:sp>
        <p:nvSpPr>
          <p:cNvPr id="4" name="Slide Number Placeholder 3"/>
          <p:cNvSpPr>
            <a:spLocks noGrp="1"/>
          </p:cNvSpPr>
          <p:nvPr>
            <p:ph type="sldNum" sz="quarter" idx="5"/>
          </p:nvPr>
        </p:nvSpPr>
        <p:spPr/>
        <p:txBody>
          <a:bodyPr/>
          <a:lstStyle/>
          <a:p>
            <a:fld id="{F62AC51D-6DAA-4455-8EA7-D54B64909A85}" type="slidenum">
              <a:rPr lang="en-US" smtClean="0"/>
              <a:t>13</a:t>
            </a:fld>
            <a:endParaRPr lang="en-US"/>
          </a:p>
        </p:txBody>
      </p:sp>
    </p:spTree>
    <p:extLst>
      <p:ext uri="{BB962C8B-B14F-4D97-AF65-F5344CB8AC3E}">
        <p14:creationId xmlns:p14="http://schemas.microsoft.com/office/powerpoint/2010/main" val="395959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a:solidFill>
                  <a:prstClr val="black">
                    <a:tint val="75000"/>
                  </a:prstClr>
                </a:solidFill>
              </a:rPr>
              <a:t>Footer text goes here.</a:t>
            </a:r>
          </a:p>
        </p:txBody>
      </p:sp>
      <p:sp>
        <p:nvSpPr>
          <p:cNvPr id="7" name="Slide Number Placeholder 5"/>
          <p:cNvSpPr>
            <a:spLocks noGrp="1"/>
          </p:cNvSpPr>
          <p:nvPr>
            <p:ph type="sldNum" sz="quarter" idx="4"/>
          </p:nvPr>
        </p:nvSpPr>
        <p:spPr>
          <a:xfrm>
            <a:off x="8229600" y="6569075"/>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8" name="Straight Connector 7"/>
          <p:cNvCxnSpPr/>
          <p:nvPr userDrawn="1"/>
        </p:nvCxnSpPr>
        <p:spPr>
          <a:xfrm>
            <a:off x="1428750" y="2625326"/>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428750" y="4232673"/>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0" name="Content Placeholder 2"/>
          <p:cNvSpPr>
            <a:spLocks noGrp="1"/>
          </p:cNvSpPr>
          <p:nvPr>
            <p:ph idx="16"/>
          </p:nvPr>
        </p:nvSpPr>
        <p:spPr>
          <a:xfrm>
            <a:off x="1428750" y="2895600"/>
            <a:ext cx="6286500" cy="990600"/>
          </a:xfrm>
          <a:prstGeom prst="rect">
            <a:avLst/>
          </a:prstGeom>
        </p:spPr>
        <p:txBody>
          <a:bodyPr/>
          <a:lstStyle>
            <a:lvl1pPr marL="0" indent="0" algn="ctr">
              <a:buNone/>
              <a:defRPr sz="3200" b="1" cap="small"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p:txBody>
      </p:sp>
    </p:spTree>
    <p:extLst>
      <p:ext uri="{BB962C8B-B14F-4D97-AF65-F5344CB8AC3E}">
        <p14:creationId xmlns:p14="http://schemas.microsoft.com/office/powerpoint/2010/main" val="2564814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855406"/>
            <a:ext cx="853440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lvl1pPr algn="ctr">
              <a:defRPr sz="900">
                <a:solidFill>
                  <a:schemeClr val="bg1"/>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342695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solidFill>
                  <a:schemeClr val="bg1"/>
                </a:solidFill>
              </a:defRPr>
            </a:lvl1pPr>
          </a:lstStyle>
          <a:p>
            <a:fld id="{CDB75BAC-74D7-43DA-9DE7-3912ED22B407}" type="slidenum">
              <a:rPr lang="en-US" smtClean="0"/>
              <a:pPr/>
              <a:t>‹#›</a:t>
            </a:fld>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p:ph idx="13"/>
          </p:nvPr>
        </p:nvSpPr>
        <p:spPr>
          <a:xfrm>
            <a:off x="4636008" y="86334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2"/>
          <p:cNvSpPr>
            <a:spLocks noGrp="1"/>
          </p:cNvSpPr>
          <p:nvPr>
            <p:ph idx="1"/>
          </p:nvPr>
        </p:nvSpPr>
        <p:spPr>
          <a:xfrm>
            <a:off x="304800" y="85540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a:t>Click to edit Master title style</a:t>
            </a:r>
          </a:p>
        </p:txBody>
      </p:sp>
      <p:sp>
        <p:nvSpPr>
          <p:cNvPr id="13"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Tree>
    <p:extLst>
      <p:ext uri="{BB962C8B-B14F-4D97-AF65-F5344CB8AC3E}">
        <p14:creationId xmlns:p14="http://schemas.microsoft.com/office/powerpoint/2010/main" val="2374833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lvl1pPr>
              <a:defRPr>
                <a:solidFill>
                  <a:schemeClr val="bg1"/>
                </a:solidFill>
              </a:defRPr>
            </a:lvl1pPr>
          </a:lstStyle>
          <a:p>
            <a:fld id="{0E7085C4-D6A8-46D9-A1BA-F87C2DEFFCDB}" type="slidenum">
              <a:rPr lang="en-US" smtClean="0"/>
              <a:pPr/>
              <a:t>‹#›</a:t>
            </a:fld>
            <a:endParaRPr lang="en-US" dirty="0"/>
          </a:p>
        </p:txBody>
      </p:sp>
      <p:sp>
        <p:nvSpPr>
          <p:cNvPr id="10" name="Rectangle 9"/>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11" name="Straight Connector 10"/>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3"/>
          </p:nvPr>
        </p:nvSpPr>
        <p:spPr>
          <a:xfrm>
            <a:off x="4636008" y="1695200"/>
            <a:ext cx="4206240" cy="423277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p:cNvSpPr>
            <a:spLocks noGrp="1"/>
          </p:cNvSpPr>
          <p:nvPr>
            <p:ph idx="14"/>
          </p:nvPr>
        </p:nvSpPr>
        <p:spPr>
          <a:xfrm>
            <a:off x="304800" y="1695200"/>
            <a:ext cx="4206240" cy="422483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idx="15"/>
          </p:nvPr>
        </p:nvSpPr>
        <p:spPr>
          <a:xfrm>
            <a:off x="4636008" y="863347"/>
            <a:ext cx="4206240" cy="730506"/>
          </a:xfrm>
          <a:prstGeom prst="rect">
            <a:avLst/>
          </a:prstGeom>
        </p:spPr>
        <p:txBody>
          <a:bodyPr/>
          <a:lstStyle>
            <a:lvl1pPr marL="0" marR="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marL="0" marR="0" lvl="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a:t>Click to edit Master text styles</a:t>
            </a:r>
          </a:p>
        </p:txBody>
      </p:sp>
      <p:sp>
        <p:nvSpPr>
          <p:cNvPr id="16" name="Content Placeholder 2"/>
          <p:cNvSpPr>
            <a:spLocks noGrp="1"/>
          </p:cNvSpPr>
          <p:nvPr>
            <p:ph idx="16"/>
          </p:nvPr>
        </p:nvSpPr>
        <p:spPr>
          <a:xfrm>
            <a:off x="304800" y="855407"/>
            <a:ext cx="4206240" cy="730506"/>
          </a:xfrm>
          <a:prstGeom prst="rect">
            <a:avLst/>
          </a:prstGeom>
        </p:spPr>
        <p:txBody>
          <a:bodyPr/>
          <a:lstStyle>
            <a:lvl1pPr marL="0" indent="0">
              <a:buNone/>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p:txBody>
      </p:sp>
      <p:sp>
        <p:nvSpPr>
          <p:cNvPr id="17"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
        <p:nvSpPr>
          <p:cNvPr id="18"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a:t>Click to edit Master title style</a:t>
            </a:r>
          </a:p>
        </p:txBody>
      </p:sp>
    </p:spTree>
    <p:extLst>
      <p:ext uri="{BB962C8B-B14F-4D97-AF65-F5344CB8AC3E}">
        <p14:creationId xmlns:p14="http://schemas.microsoft.com/office/powerpoint/2010/main" val="316189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ullets">
    <p:spTree>
      <p:nvGrpSpPr>
        <p:cNvPr id="1" name=""/>
        <p:cNvGrpSpPr/>
        <p:nvPr/>
      </p:nvGrpSpPr>
      <p:grpSpPr>
        <a:xfrm>
          <a:off x="0" y="0"/>
          <a:ext cx="0" cy="0"/>
          <a:chOff x="0" y="0"/>
          <a:chExt cx="0" cy="0"/>
        </a:xfrm>
      </p:grpSpPr>
      <p:sp>
        <p:nvSpPr>
          <p:cNvPr id="5" name="Rectangle 4"/>
          <p:cNvSpPr/>
          <p:nvPr userDrawn="1"/>
        </p:nvSpPr>
        <p:spPr>
          <a:xfrm>
            <a:off x="2814561" y="266304"/>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6" name="Straight Connector 5"/>
          <p:cNvCxnSpPr/>
          <p:nvPr userDrawn="1"/>
        </p:nvCxnSpPr>
        <p:spPr>
          <a:xfrm>
            <a:off x="2814561" y="266304"/>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userDrawn="1"/>
        </p:nvSpPr>
        <p:spPr>
          <a:xfrm>
            <a:off x="2898648" y="243682"/>
            <a:ext cx="6016752" cy="518318"/>
          </a:xfrm>
          <a:prstGeom prst="rect">
            <a:avLst/>
          </a:prstGeom>
        </p:spPr>
        <p:txBody>
          <a:bodyPr/>
          <a:lstStyle>
            <a:lvl1pPr algn="l" defTabSz="685800" rtl="0" eaLnBrk="1" latinLnBrk="0" hangingPunct="1">
              <a:spcBef>
                <a:spcPct val="0"/>
              </a:spcBef>
              <a:buNone/>
              <a:defRPr sz="3200" b="1" kern="1200">
                <a:solidFill>
                  <a:schemeClr val="accent1"/>
                </a:solidFill>
                <a:latin typeface="+mj-lt"/>
                <a:ea typeface="+mj-ea"/>
                <a:cs typeface="+mj-cs"/>
              </a:defRPr>
            </a:lvl1pPr>
          </a:lstStyle>
          <a:p>
            <a:r>
              <a:rPr lang="en-US" dirty="0"/>
              <a:t>Click to edit Master title style</a:t>
            </a:r>
          </a:p>
        </p:txBody>
      </p:sp>
      <p:sp>
        <p:nvSpPr>
          <p:cNvPr id="8" name="Content Placeholder 2"/>
          <p:cNvSpPr>
            <a:spLocks noGrp="1"/>
          </p:cNvSpPr>
          <p:nvPr>
            <p:ph idx="13"/>
          </p:nvPr>
        </p:nvSpPr>
        <p:spPr>
          <a:xfrm>
            <a:off x="301752" y="859536"/>
            <a:ext cx="8531352" cy="5065776"/>
          </a:xfrm>
          <a:prstGeom prst="rect">
            <a:avLst/>
          </a:prstGeom>
        </p:spPr>
        <p:txBody>
          <a:bodyPr/>
          <a:lstStyle>
            <a:lvl1pPr>
              <a:defRPr sz="1800" baseline="0">
                <a:solidFill>
                  <a:schemeClr val="tx2"/>
                </a:solidFill>
              </a:defRPr>
            </a:lvl1pPr>
            <a:lvl2pPr marL="557213" indent="-214313">
              <a:buClr>
                <a:schemeClr val="accent1"/>
              </a:buClr>
              <a:buFont typeface="Wingdings" panose="05000000000000000000" pitchFamily="2" charset="2"/>
              <a:buChar char="§"/>
              <a:defRPr sz="1800" baseline="0">
                <a:solidFill>
                  <a:schemeClr val="tx2"/>
                </a:solidFill>
              </a:defRPr>
            </a:lvl2pPr>
            <a:lvl3pPr marL="857250" indent="-171450">
              <a:buClr>
                <a:schemeClr val="tx2"/>
              </a:buClr>
              <a:buFont typeface="Courier New" panose="02070309020205020404" pitchFamily="49" charset="0"/>
              <a:buChar char="o"/>
              <a:defRPr sz="1600" baseline="0">
                <a:solidFill>
                  <a:schemeClr val="tx2"/>
                </a:solidFill>
              </a:defRPr>
            </a:lvl3pPr>
            <a:lvl4pPr>
              <a:buClr>
                <a:schemeClr val="accent1"/>
              </a:buCl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98977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3550883" y="4837176"/>
            <a:ext cx="4465283" cy="649224"/>
          </a:xfrm>
          <a:prstGeom prst="rect">
            <a:avLst/>
          </a:prstGeom>
        </p:spPr>
        <p:txBody>
          <a:bodyPr anchor="t" anchorCtr="0">
            <a:noAutofit/>
          </a:bodyPr>
          <a:lstStyle>
            <a:lvl1pPr marL="0" indent="0">
              <a:lnSpc>
                <a:spcPct val="100000"/>
              </a:lnSpc>
              <a:spcBef>
                <a:spcPts val="0"/>
              </a:spcBef>
              <a:buNone/>
              <a:defRPr sz="18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Text Placeholder 4"/>
          <p:cNvSpPr>
            <a:spLocks noGrp="1"/>
          </p:cNvSpPr>
          <p:nvPr>
            <p:ph type="body" sz="quarter" idx="10"/>
          </p:nvPr>
        </p:nvSpPr>
        <p:spPr>
          <a:xfrm>
            <a:off x="3547872" y="3429000"/>
            <a:ext cx="4465283" cy="923544"/>
          </a:xfrm>
          <a:prstGeom prst="rect">
            <a:avLst/>
          </a:prstGeom>
        </p:spPr>
        <p:txBody>
          <a:bodyPr anchor="t" anchorCtr="0">
            <a:noAutofit/>
          </a:bodyPr>
          <a:lstStyle>
            <a:lvl1pPr marL="0" indent="0">
              <a:lnSpc>
                <a:spcPct val="100000"/>
              </a:lnSpc>
              <a:spcBef>
                <a:spcPts val="0"/>
              </a:spcBef>
              <a:buNone/>
              <a:defRPr sz="1800" b="0" cap="none"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8" name="Text Placeholder 4"/>
          <p:cNvSpPr>
            <a:spLocks noGrp="1"/>
          </p:cNvSpPr>
          <p:nvPr>
            <p:ph type="body" sz="quarter" idx="11"/>
          </p:nvPr>
        </p:nvSpPr>
        <p:spPr>
          <a:xfrm>
            <a:off x="3547872" y="1325880"/>
            <a:ext cx="5519928" cy="2304288"/>
          </a:xfrm>
          <a:prstGeom prst="rect">
            <a:avLst/>
          </a:prstGeom>
        </p:spPr>
        <p:txBody>
          <a:bodyPr anchor="t" anchorCtr="0">
            <a:noAutofit/>
          </a:bodyPr>
          <a:lstStyle>
            <a:lvl1pPr marL="0" indent="0">
              <a:lnSpc>
                <a:spcPct val="100000"/>
              </a:lnSpc>
              <a:spcBef>
                <a:spcPts val="0"/>
              </a:spcBef>
              <a:buNone/>
              <a:defRPr sz="36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3193213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lvl1pPr>
              <a:defRPr sz="1800">
                <a:solidFill>
                  <a:schemeClr val="tx2"/>
                </a:solidFill>
              </a:defRPr>
            </a:lvl1pPr>
            <a:lvl2pPr>
              <a:defRPr sz="1800">
                <a:solidFill>
                  <a:schemeClr val="tx2"/>
                </a:solidFill>
              </a:defRPr>
            </a:lvl2pPr>
            <a:lvl3pPr>
              <a:defRPr sz="1600">
                <a:solidFill>
                  <a:schemeClr val="tx2"/>
                </a:solidFill>
              </a:defRPr>
            </a:lvl3pPr>
            <a:lvl4pPr>
              <a:defRPr sz="16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040238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a:solidFill>
                  <a:prstClr val="black">
                    <a:tint val="75000"/>
                  </a:prstClr>
                </a:solidFill>
              </a:rPr>
              <a:t>Footer text goes here.</a:t>
            </a:r>
          </a:p>
        </p:txBody>
      </p:sp>
      <p:sp>
        <p:nvSpPr>
          <p:cNvPr id="6" name="Slide Number Placeholder 5"/>
          <p:cNvSpPr>
            <a:spLocks noGrp="1"/>
          </p:cNvSpPr>
          <p:nvPr>
            <p:ph type="sldNum" sz="quarter" idx="4"/>
          </p:nvPr>
        </p:nvSpPr>
        <p:spPr>
          <a:xfrm>
            <a:off x="8207477" y="6561137"/>
            <a:ext cx="457200" cy="220663"/>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1"/>
            <a:ext cx="707325" cy="207749"/>
          </a:xfrm>
          <a:prstGeom prst="rect">
            <a:avLst/>
          </a:prstGeom>
          <a:noFill/>
        </p:spPr>
        <p:txBody>
          <a:bodyPr wrap="square" rtlCol="0">
            <a:spAutoFit/>
          </a:bodyPr>
          <a:lstStyle/>
          <a:p>
            <a:r>
              <a:rPr lang="en-US" sz="750" b="1" dirty="0">
                <a:solidFill>
                  <a:srgbClr val="5B6770"/>
                </a:solidFill>
              </a:rPr>
              <a:t>PUBLIC</a:t>
            </a:r>
          </a:p>
        </p:txBody>
      </p:sp>
      <p:sp>
        <p:nvSpPr>
          <p:cNvPr id="11" name="Slide Number Placeholder 8"/>
          <p:cNvSpPr txBox="1">
            <a:spLocks/>
          </p:cNvSpPr>
          <p:nvPr userDrawn="1"/>
        </p:nvSpPr>
        <p:spPr>
          <a:xfrm>
            <a:off x="8664677" y="6561137"/>
            <a:ext cx="387883" cy="2127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E7085C4-D6A8-46D9-A1BA-F87C2DEFFCDB}" type="slidenum">
              <a:rPr lang="en-US" sz="900" smtClean="0">
                <a:solidFill>
                  <a:schemeClr val="bg1">
                    <a:lumMod val="75000"/>
                  </a:schemeClr>
                </a:solidFill>
              </a:rPr>
              <a:pPr/>
              <a:t>‹#›</a:t>
            </a:fld>
            <a:endParaRPr lang="en-US" sz="900" dirty="0">
              <a:solidFill>
                <a:schemeClr val="bg1">
                  <a:lumMod val="75000"/>
                </a:schemeClr>
              </a:solidFill>
            </a:endParaRPr>
          </a:p>
        </p:txBody>
      </p:sp>
    </p:spTree>
    <p:extLst>
      <p:ext uri="{BB962C8B-B14F-4D97-AF65-F5344CB8AC3E}">
        <p14:creationId xmlns:p14="http://schemas.microsoft.com/office/powerpoint/2010/main" val="1500750949"/>
      </p:ext>
    </p:extLst>
  </p:cSld>
  <p:clrMap bg1="lt1" tx1="dk1" bg2="lt2" tx2="dk2" accent1="accent1" accent2="accent2" accent3="accent3" accent4="accent4" accent5="accent5" accent6="accent6" hlink="hlink" folHlink="folHlink"/>
  <p:sldLayoutIdLst>
    <p:sldLayoutId id="2147483698" r:id="rId1"/>
    <p:sldLayoutId id="2147483664" r:id="rId2"/>
    <p:sldLayoutId id="2147483690" r:id="rId3"/>
    <p:sldLayoutId id="2147483691" r:id="rId4"/>
    <p:sldLayoutId id="2147483682" r:id="rId5"/>
  </p:sldLayoutIdLst>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3638841176"/>
      </p:ext>
    </p:extLst>
  </p:cSld>
  <p:clrMap bg1="lt1" tx1="dk1" bg2="lt2" tx2="dk2" accent1="accent1" accent2="accent2" accent3="accent3" accent4="accent4" accent5="accent5" accent6="accent6" hlink="hlink" folHlink="folHlink"/>
  <p:sldLayoutIdLst>
    <p:sldLayoutId id="214748370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7503856"/>
      </p:ext>
    </p:extLst>
  </p:cSld>
  <p:clrMap bg1="lt1" tx1="dk1" bg2="lt2" tx2="dk2" accent1="accent1" accent2="accent2" accent3="accent3" accent4="accent4" accent5="accent5" accent6="accent6" hlink="hlink" folHlink="folHlink"/>
  <p:sldLayoutIdLst>
    <p:sldLayoutId id="2147483703" r:id="rId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p:txBody>
          <a:bodyPr/>
          <a:lstStyle/>
          <a:p>
            <a:r>
              <a:rPr lang="en-US" dirty="0"/>
              <a:t>Discussion on Studies Related to Common Mode Failure Risk</a:t>
            </a:r>
          </a:p>
        </p:txBody>
      </p:sp>
      <p:sp>
        <p:nvSpPr>
          <p:cNvPr id="3" name="Text Placeholder 2"/>
          <p:cNvSpPr>
            <a:spLocks noGrp="1"/>
          </p:cNvSpPr>
          <p:nvPr>
            <p:ph type="body" sz="quarter" idx="3"/>
          </p:nvPr>
        </p:nvSpPr>
        <p:spPr/>
        <p:txBody>
          <a:bodyPr/>
          <a:lstStyle/>
          <a:p>
            <a:r>
              <a:rPr lang="en-US" dirty="0"/>
              <a:t>April 6, 2023</a:t>
            </a:r>
          </a:p>
          <a:p>
            <a:r>
              <a:rPr lang="en-US" dirty="0"/>
              <a:t>RRS-PFR Limits Study Workshop</a:t>
            </a:r>
          </a:p>
        </p:txBody>
      </p:sp>
      <p:sp>
        <p:nvSpPr>
          <p:cNvPr id="4" name="Text Placeholder 3"/>
          <p:cNvSpPr>
            <a:spLocks noGrp="1"/>
          </p:cNvSpPr>
          <p:nvPr>
            <p:ph type="body" sz="quarter" idx="10"/>
          </p:nvPr>
        </p:nvSpPr>
        <p:spPr/>
        <p:txBody>
          <a:bodyPr/>
          <a:lstStyle/>
          <a:p>
            <a:r>
              <a:rPr lang="en-US" dirty="0"/>
              <a:t>ERCOT Staff</a:t>
            </a:r>
          </a:p>
        </p:txBody>
      </p:sp>
    </p:spTree>
    <p:extLst>
      <p:ext uri="{BB962C8B-B14F-4D97-AF65-F5344CB8AC3E}">
        <p14:creationId xmlns:p14="http://schemas.microsoft.com/office/powerpoint/2010/main" val="2188054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Trend in Real Time provision of RRS-PFR by a single Resource </a:t>
            </a:r>
          </a:p>
        </p:txBody>
      </p:sp>
      <p:sp>
        <p:nvSpPr>
          <p:cNvPr id="5" name="Content Placeholder 4">
            <a:extLst>
              <a:ext uri="{FF2B5EF4-FFF2-40B4-BE49-F238E27FC236}">
                <a16:creationId xmlns:a16="http://schemas.microsoft.com/office/drawing/2014/main" id="{75759A98-15B4-42A4-8BCF-5C98AF3CB692}"/>
              </a:ext>
            </a:extLst>
          </p:cNvPr>
          <p:cNvSpPr>
            <a:spLocks noGrp="1"/>
          </p:cNvSpPr>
          <p:nvPr>
            <p:ph idx="1"/>
          </p:nvPr>
        </p:nvSpPr>
        <p:spPr/>
        <p:txBody>
          <a:bodyPr/>
          <a:lstStyle/>
          <a:p>
            <a:r>
              <a:rPr lang="en-US" sz="1200" dirty="0"/>
              <a:t>The tables below show the trends hourly maximum RRS-PFR provided by a single Resource between 2020 and 2022  both system-wide and technology-specific.</a:t>
            </a:r>
          </a:p>
          <a:p>
            <a:pPr lvl="1"/>
            <a:r>
              <a:rPr lang="en-US" sz="1200" dirty="0"/>
              <a:t>For the purpose of this analysis, Combined Cycle Plants are treated as a single resource and hydro generating units that operate in RRS in synchronous condenser fast response mode are excluded.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
        <p:nvSpPr>
          <p:cNvPr id="3" name="TextBox 2">
            <a:extLst>
              <a:ext uri="{FF2B5EF4-FFF2-40B4-BE49-F238E27FC236}">
                <a16:creationId xmlns:a16="http://schemas.microsoft.com/office/drawing/2014/main" id="{2FA89BB3-BB5D-4120-AAA1-6DB35F5B014A}"/>
              </a:ext>
            </a:extLst>
          </p:cNvPr>
          <p:cNvSpPr txBox="1"/>
          <p:nvPr/>
        </p:nvSpPr>
        <p:spPr>
          <a:xfrm>
            <a:off x="2010102" y="6442502"/>
            <a:ext cx="7133897" cy="253916"/>
          </a:xfrm>
          <a:prstGeom prst="rect">
            <a:avLst/>
          </a:prstGeom>
          <a:noFill/>
        </p:spPr>
        <p:txBody>
          <a:bodyPr wrap="square" rtlCol="0">
            <a:spAutoFit/>
          </a:bodyPr>
          <a:lstStyle/>
          <a:p>
            <a:r>
              <a:rPr lang="en-US" sz="1050" dirty="0">
                <a:solidFill>
                  <a:srgbClr val="FF0000"/>
                </a:solidFill>
              </a:rPr>
              <a:t>*</a:t>
            </a:r>
            <a:r>
              <a:rPr lang="en-US" sz="1050" dirty="0">
                <a:solidFill>
                  <a:schemeClr val="tx2"/>
                </a:solidFill>
              </a:rPr>
              <a:t>RRS responsibility from Combined Cycle Plants accounts for all units within a combine cycle train.</a:t>
            </a:r>
          </a:p>
        </p:txBody>
      </p:sp>
      <p:graphicFrame>
        <p:nvGraphicFramePr>
          <p:cNvPr id="8" name="Table 7">
            <a:extLst>
              <a:ext uri="{FF2B5EF4-FFF2-40B4-BE49-F238E27FC236}">
                <a16:creationId xmlns:a16="http://schemas.microsoft.com/office/drawing/2014/main" id="{72BBB0EA-620B-45D1-8315-9AB9C7C39831}"/>
              </a:ext>
            </a:extLst>
          </p:cNvPr>
          <p:cNvGraphicFramePr>
            <a:graphicFrameLocks noGrp="1"/>
          </p:cNvGraphicFramePr>
          <p:nvPr>
            <p:extLst>
              <p:ext uri="{D42A27DB-BD31-4B8C-83A1-F6EECF244321}">
                <p14:modId xmlns:p14="http://schemas.microsoft.com/office/powerpoint/2010/main" val="1910268559"/>
              </p:ext>
            </p:extLst>
          </p:nvPr>
        </p:nvGraphicFramePr>
        <p:xfrm>
          <a:off x="533399" y="1798751"/>
          <a:ext cx="8305801" cy="804231"/>
        </p:xfrm>
        <a:graphic>
          <a:graphicData uri="http://schemas.openxmlformats.org/drawingml/2006/table">
            <a:tbl>
              <a:tblPr firstRow="1" bandRow="1">
                <a:tableStyleId>{5C22544A-7EE6-4342-B048-85BDC9FD1C3A}</a:tableStyleId>
              </a:tblPr>
              <a:tblGrid>
                <a:gridCol w="1557338">
                  <a:extLst>
                    <a:ext uri="{9D8B030D-6E8A-4147-A177-3AD203B41FA5}">
                      <a16:colId xmlns:a16="http://schemas.microsoft.com/office/drawing/2014/main" val="20000"/>
                    </a:ext>
                  </a:extLst>
                </a:gridCol>
                <a:gridCol w="1211263">
                  <a:extLst>
                    <a:ext uri="{9D8B030D-6E8A-4147-A177-3AD203B41FA5}">
                      <a16:colId xmlns:a16="http://schemas.microsoft.com/office/drawing/2014/main" val="20001"/>
                    </a:ext>
                  </a:extLst>
                </a:gridCol>
                <a:gridCol w="1384300">
                  <a:extLst>
                    <a:ext uri="{9D8B030D-6E8A-4147-A177-3AD203B41FA5}">
                      <a16:colId xmlns:a16="http://schemas.microsoft.com/office/drawing/2014/main" val="20002"/>
                    </a:ext>
                  </a:extLst>
                </a:gridCol>
                <a:gridCol w="1384300">
                  <a:extLst>
                    <a:ext uri="{9D8B030D-6E8A-4147-A177-3AD203B41FA5}">
                      <a16:colId xmlns:a16="http://schemas.microsoft.com/office/drawing/2014/main" val="20003"/>
                    </a:ext>
                  </a:extLst>
                </a:gridCol>
                <a:gridCol w="1384300">
                  <a:extLst>
                    <a:ext uri="{9D8B030D-6E8A-4147-A177-3AD203B41FA5}">
                      <a16:colId xmlns:a16="http://schemas.microsoft.com/office/drawing/2014/main" val="20004"/>
                    </a:ext>
                  </a:extLst>
                </a:gridCol>
                <a:gridCol w="1384300">
                  <a:extLst>
                    <a:ext uri="{9D8B030D-6E8A-4147-A177-3AD203B41FA5}">
                      <a16:colId xmlns:a16="http://schemas.microsoft.com/office/drawing/2014/main" val="20005"/>
                    </a:ext>
                  </a:extLst>
                </a:gridCol>
              </a:tblGrid>
              <a:tr h="255591">
                <a:tc>
                  <a:txBody>
                    <a:bodyPr/>
                    <a:lstStyle/>
                    <a:p>
                      <a:pPr marL="0" algn="ctr" defTabSz="914400" rtl="0" eaLnBrk="1" fontAlgn="b" latinLnBrk="0" hangingPunct="1"/>
                      <a:r>
                        <a:rPr lang="en-US" sz="1050" b="1" kern="1200" dirty="0">
                          <a:solidFill>
                            <a:schemeClr val="lt1"/>
                          </a:solidFill>
                          <a:latin typeface="+mn-lt"/>
                          <a:ea typeface="+mn-ea"/>
                          <a:cs typeface="+mn-cs"/>
                        </a:rPr>
                        <a:t>Hourly Max – All units</a:t>
                      </a:r>
                    </a:p>
                  </a:txBody>
                  <a:tcPr marL="9525" marR="9525" marT="9525" marB="0" anchor="ctr"/>
                </a:tc>
                <a:tc>
                  <a:txBody>
                    <a:bodyPr/>
                    <a:lstStyle/>
                    <a:p>
                      <a:pPr algn="ctr"/>
                      <a:r>
                        <a:rPr lang="en-US" sz="1050" dirty="0"/>
                        <a:t>50</a:t>
                      </a:r>
                      <a:r>
                        <a:rPr lang="en-US" sz="1050" baseline="30000" dirty="0"/>
                        <a:t>th</a:t>
                      </a:r>
                      <a:endParaRPr lang="en-US" sz="1050" dirty="0"/>
                    </a:p>
                  </a:txBody>
                  <a:tcPr anchor="ctr"/>
                </a:tc>
                <a:tc>
                  <a:txBody>
                    <a:bodyPr/>
                    <a:lstStyle/>
                    <a:p>
                      <a:pPr algn="ctr"/>
                      <a:r>
                        <a:rPr lang="en-US" sz="1050" dirty="0"/>
                        <a:t>75</a:t>
                      </a:r>
                      <a:r>
                        <a:rPr lang="en-US" sz="1050" baseline="30000" dirty="0"/>
                        <a:t>th</a:t>
                      </a:r>
                      <a:endParaRPr lang="en-US" sz="105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t>90</a:t>
                      </a:r>
                      <a:r>
                        <a:rPr lang="en-US" sz="1050" baseline="30000" dirty="0"/>
                        <a:t>th</a:t>
                      </a:r>
                      <a:endParaRPr lang="en-US" sz="1050" dirty="0"/>
                    </a:p>
                  </a:txBody>
                  <a:tcPr anchor="ctr"/>
                </a:tc>
                <a:tc>
                  <a:txBody>
                    <a:bodyPr/>
                    <a:lstStyle/>
                    <a:p>
                      <a:pPr algn="ctr"/>
                      <a:r>
                        <a:rPr lang="en-US" sz="1050" dirty="0"/>
                        <a:t>95</a:t>
                      </a:r>
                      <a:r>
                        <a:rPr lang="en-US" sz="1050" baseline="30000" dirty="0"/>
                        <a:t>th</a:t>
                      </a:r>
                      <a:endParaRPr lang="en-US" sz="1050" dirty="0"/>
                    </a:p>
                  </a:txBody>
                  <a:tcPr anchor="ctr"/>
                </a:tc>
                <a:tc>
                  <a:txBody>
                    <a:bodyPr/>
                    <a:lstStyle/>
                    <a:p>
                      <a:pPr algn="ctr"/>
                      <a:r>
                        <a:rPr lang="en-US" sz="1050" dirty="0"/>
                        <a:t>Max</a:t>
                      </a:r>
                    </a:p>
                  </a:txBody>
                  <a:tcPr anchor="ctr"/>
                </a:tc>
                <a:extLst>
                  <a:ext uri="{0D108BD9-81ED-4DB2-BD59-A6C34878D82A}">
                    <a16:rowId xmlns:a16="http://schemas.microsoft.com/office/drawing/2014/main" val="10000"/>
                  </a:ext>
                </a:extLst>
              </a:tr>
              <a:tr h="182880">
                <a:tc>
                  <a:txBody>
                    <a:bodyPr/>
                    <a:lstStyle/>
                    <a:p>
                      <a:pPr marL="0" algn="ctr" defTabSz="914400" rtl="0" eaLnBrk="1" fontAlgn="b" latinLnBrk="0" hangingPunct="1"/>
                      <a:r>
                        <a:rPr lang="en-US" sz="1050" b="1" kern="1200" dirty="0">
                          <a:solidFill>
                            <a:schemeClr val="tx2"/>
                          </a:solidFill>
                          <a:latin typeface="+mn-lt"/>
                          <a:ea typeface="+mn-ea"/>
                          <a:cs typeface="+mn-cs"/>
                        </a:rPr>
                        <a:t>2020</a:t>
                      </a: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120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125</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153.01</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180</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180.1</a:t>
                      </a:r>
                    </a:p>
                  </a:txBody>
                  <a:tcPr marL="9525" marR="9525" marT="9525" marB="0" anchor="ctr"/>
                </a:tc>
                <a:extLst>
                  <a:ext uri="{0D108BD9-81ED-4DB2-BD59-A6C34878D82A}">
                    <a16:rowId xmlns:a16="http://schemas.microsoft.com/office/drawing/2014/main" val="10001"/>
                  </a:ext>
                </a:extLst>
              </a:tr>
              <a:tr h="182880">
                <a:tc>
                  <a:txBody>
                    <a:bodyPr/>
                    <a:lstStyle/>
                    <a:p>
                      <a:pPr marL="0" algn="ctr" defTabSz="914400" rtl="0" eaLnBrk="1" fontAlgn="b" latinLnBrk="0" hangingPunct="1"/>
                      <a:r>
                        <a:rPr lang="en-US" sz="1050" b="1" kern="1200" dirty="0">
                          <a:solidFill>
                            <a:schemeClr val="tx2"/>
                          </a:solidFill>
                          <a:latin typeface="+mn-lt"/>
                          <a:ea typeface="+mn-ea"/>
                          <a:cs typeface="+mn-cs"/>
                        </a:rPr>
                        <a:t>2021</a:t>
                      </a: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120</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155</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180</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190</a:t>
                      </a:r>
                    </a:p>
                  </a:txBody>
                  <a:tcPr marL="9525" marR="9525" marT="9525" marB="0" anchor="ctr"/>
                </a:tc>
                <a:extLst>
                  <a:ext uri="{0D108BD9-81ED-4DB2-BD59-A6C34878D82A}">
                    <a16:rowId xmlns:a16="http://schemas.microsoft.com/office/drawing/2014/main" val="10002"/>
                  </a:ext>
                </a:extLst>
              </a:tr>
              <a:tr h="182880">
                <a:tc>
                  <a:txBody>
                    <a:bodyPr/>
                    <a:lstStyle/>
                    <a:p>
                      <a:pPr marL="0" algn="ctr" defTabSz="914400" rtl="0" eaLnBrk="1" fontAlgn="b" latinLnBrk="0" hangingPunct="1"/>
                      <a:r>
                        <a:rPr lang="en-US" sz="1050" b="1" kern="1200" dirty="0">
                          <a:solidFill>
                            <a:schemeClr val="tx2"/>
                          </a:solidFill>
                          <a:latin typeface="+mn-lt"/>
                          <a:ea typeface="+mn-ea"/>
                          <a:cs typeface="+mn-cs"/>
                        </a:rPr>
                        <a:t>2022</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112.6</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125</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180</a:t>
                      </a:r>
                    </a:p>
                  </a:txBody>
                  <a:tcPr marL="9525" marR="9525" marT="9525" marB="0" anchor="ctr"/>
                </a:tc>
                <a:extLst>
                  <a:ext uri="{0D108BD9-81ED-4DB2-BD59-A6C34878D82A}">
                    <a16:rowId xmlns:a16="http://schemas.microsoft.com/office/drawing/2014/main" val="10005"/>
                  </a:ext>
                </a:extLst>
              </a:tr>
            </a:tbl>
          </a:graphicData>
        </a:graphic>
      </p:graphicFrame>
      <p:graphicFrame>
        <p:nvGraphicFramePr>
          <p:cNvPr id="9" name="Table 8">
            <a:extLst>
              <a:ext uri="{FF2B5EF4-FFF2-40B4-BE49-F238E27FC236}">
                <a16:creationId xmlns:a16="http://schemas.microsoft.com/office/drawing/2014/main" id="{2BBBF90F-1910-4416-9360-5269AF51FBD6}"/>
              </a:ext>
            </a:extLst>
          </p:cNvPr>
          <p:cNvGraphicFramePr>
            <a:graphicFrameLocks noGrp="1"/>
          </p:cNvGraphicFramePr>
          <p:nvPr>
            <p:extLst>
              <p:ext uri="{D42A27DB-BD31-4B8C-83A1-F6EECF244321}">
                <p14:modId xmlns:p14="http://schemas.microsoft.com/office/powerpoint/2010/main" val="4115299340"/>
              </p:ext>
            </p:extLst>
          </p:nvPr>
        </p:nvGraphicFramePr>
        <p:xfrm>
          <a:off x="512062" y="2747221"/>
          <a:ext cx="8305801" cy="804231"/>
        </p:xfrm>
        <a:graphic>
          <a:graphicData uri="http://schemas.openxmlformats.org/drawingml/2006/table">
            <a:tbl>
              <a:tblPr firstRow="1" bandRow="1">
                <a:tableStyleId>{5C22544A-7EE6-4342-B048-85BDC9FD1C3A}</a:tableStyleId>
              </a:tblPr>
              <a:tblGrid>
                <a:gridCol w="1557338">
                  <a:extLst>
                    <a:ext uri="{9D8B030D-6E8A-4147-A177-3AD203B41FA5}">
                      <a16:colId xmlns:a16="http://schemas.microsoft.com/office/drawing/2014/main" val="20000"/>
                    </a:ext>
                  </a:extLst>
                </a:gridCol>
                <a:gridCol w="1211263">
                  <a:extLst>
                    <a:ext uri="{9D8B030D-6E8A-4147-A177-3AD203B41FA5}">
                      <a16:colId xmlns:a16="http://schemas.microsoft.com/office/drawing/2014/main" val="20001"/>
                    </a:ext>
                  </a:extLst>
                </a:gridCol>
                <a:gridCol w="1384300">
                  <a:extLst>
                    <a:ext uri="{9D8B030D-6E8A-4147-A177-3AD203B41FA5}">
                      <a16:colId xmlns:a16="http://schemas.microsoft.com/office/drawing/2014/main" val="20002"/>
                    </a:ext>
                  </a:extLst>
                </a:gridCol>
                <a:gridCol w="1384300">
                  <a:extLst>
                    <a:ext uri="{9D8B030D-6E8A-4147-A177-3AD203B41FA5}">
                      <a16:colId xmlns:a16="http://schemas.microsoft.com/office/drawing/2014/main" val="20003"/>
                    </a:ext>
                  </a:extLst>
                </a:gridCol>
                <a:gridCol w="1384300">
                  <a:extLst>
                    <a:ext uri="{9D8B030D-6E8A-4147-A177-3AD203B41FA5}">
                      <a16:colId xmlns:a16="http://schemas.microsoft.com/office/drawing/2014/main" val="20004"/>
                    </a:ext>
                  </a:extLst>
                </a:gridCol>
                <a:gridCol w="1384300">
                  <a:extLst>
                    <a:ext uri="{9D8B030D-6E8A-4147-A177-3AD203B41FA5}">
                      <a16:colId xmlns:a16="http://schemas.microsoft.com/office/drawing/2014/main" val="20005"/>
                    </a:ext>
                  </a:extLst>
                </a:gridCol>
              </a:tblGrid>
              <a:tr h="255591">
                <a:tc>
                  <a:txBody>
                    <a:bodyPr/>
                    <a:lstStyle/>
                    <a:p>
                      <a:pPr marL="0" algn="ctr" defTabSz="914400" rtl="0" eaLnBrk="1" fontAlgn="b" latinLnBrk="0" hangingPunct="1"/>
                      <a:r>
                        <a:rPr lang="en-US" sz="1050" b="1" kern="1200" dirty="0">
                          <a:solidFill>
                            <a:schemeClr val="lt1"/>
                          </a:solidFill>
                          <a:latin typeface="+mn-lt"/>
                          <a:ea typeface="+mn-ea"/>
                          <a:cs typeface="+mn-cs"/>
                        </a:rPr>
                        <a:t>Hourly Max – CC</a:t>
                      </a:r>
                      <a:r>
                        <a:rPr lang="en-US" sz="1050" b="1" kern="1200" dirty="0">
                          <a:solidFill>
                            <a:srgbClr val="FF0000"/>
                          </a:solidFill>
                          <a:latin typeface="+mn-lt"/>
                          <a:ea typeface="+mn-ea"/>
                          <a:cs typeface="+mn-cs"/>
                        </a:rPr>
                        <a:t>*</a:t>
                      </a:r>
                    </a:p>
                  </a:txBody>
                  <a:tcPr marL="9525" marR="9525" marT="9525" marB="0" anchor="ctr"/>
                </a:tc>
                <a:tc>
                  <a:txBody>
                    <a:bodyPr/>
                    <a:lstStyle/>
                    <a:p>
                      <a:pPr algn="ctr"/>
                      <a:r>
                        <a:rPr lang="en-US" sz="1050" dirty="0"/>
                        <a:t>50</a:t>
                      </a:r>
                      <a:r>
                        <a:rPr lang="en-US" sz="1050" baseline="30000" dirty="0"/>
                        <a:t>th</a:t>
                      </a:r>
                      <a:endParaRPr lang="en-US" sz="1050" dirty="0"/>
                    </a:p>
                  </a:txBody>
                  <a:tcPr anchor="ctr"/>
                </a:tc>
                <a:tc>
                  <a:txBody>
                    <a:bodyPr/>
                    <a:lstStyle/>
                    <a:p>
                      <a:pPr algn="ctr"/>
                      <a:r>
                        <a:rPr lang="en-US" sz="1050" dirty="0"/>
                        <a:t>75</a:t>
                      </a:r>
                      <a:r>
                        <a:rPr lang="en-US" sz="1050" baseline="30000" dirty="0"/>
                        <a:t>th</a:t>
                      </a:r>
                      <a:endParaRPr lang="en-US" sz="105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t>90</a:t>
                      </a:r>
                      <a:r>
                        <a:rPr lang="en-US" sz="1050" baseline="30000" dirty="0"/>
                        <a:t>th</a:t>
                      </a:r>
                      <a:endParaRPr lang="en-US" sz="1050" dirty="0"/>
                    </a:p>
                  </a:txBody>
                  <a:tcPr anchor="ctr"/>
                </a:tc>
                <a:tc>
                  <a:txBody>
                    <a:bodyPr/>
                    <a:lstStyle/>
                    <a:p>
                      <a:pPr algn="ctr"/>
                      <a:r>
                        <a:rPr lang="en-US" sz="1050" dirty="0"/>
                        <a:t>95</a:t>
                      </a:r>
                      <a:r>
                        <a:rPr lang="en-US" sz="1050" baseline="30000" dirty="0"/>
                        <a:t>th</a:t>
                      </a:r>
                      <a:endParaRPr lang="en-US" sz="1050" dirty="0"/>
                    </a:p>
                  </a:txBody>
                  <a:tcPr anchor="ctr"/>
                </a:tc>
                <a:tc>
                  <a:txBody>
                    <a:bodyPr/>
                    <a:lstStyle/>
                    <a:p>
                      <a:pPr algn="ctr"/>
                      <a:r>
                        <a:rPr lang="en-US" sz="1050" dirty="0"/>
                        <a:t>Max</a:t>
                      </a:r>
                    </a:p>
                  </a:txBody>
                  <a:tcPr anchor="ctr"/>
                </a:tc>
                <a:extLst>
                  <a:ext uri="{0D108BD9-81ED-4DB2-BD59-A6C34878D82A}">
                    <a16:rowId xmlns:a16="http://schemas.microsoft.com/office/drawing/2014/main" val="10000"/>
                  </a:ext>
                </a:extLst>
              </a:tr>
              <a:tr h="182880">
                <a:tc>
                  <a:txBody>
                    <a:bodyPr/>
                    <a:lstStyle/>
                    <a:p>
                      <a:pPr marL="0" algn="ctr" defTabSz="914400" rtl="0" eaLnBrk="1" fontAlgn="b" latinLnBrk="0" hangingPunct="1"/>
                      <a:r>
                        <a:rPr lang="en-US" sz="1050" b="1" kern="1200" dirty="0">
                          <a:solidFill>
                            <a:schemeClr val="tx2"/>
                          </a:solidFill>
                          <a:latin typeface="+mn-lt"/>
                          <a:ea typeface="+mn-ea"/>
                          <a:cs typeface="+mn-cs"/>
                        </a:rPr>
                        <a:t>2020</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120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125</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153.01</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180</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180.1</a:t>
                      </a:r>
                    </a:p>
                  </a:txBody>
                  <a:tcPr marL="9525" marR="9525" marT="9525" marB="0" anchor="ctr"/>
                </a:tc>
                <a:extLst>
                  <a:ext uri="{0D108BD9-81ED-4DB2-BD59-A6C34878D82A}">
                    <a16:rowId xmlns:a16="http://schemas.microsoft.com/office/drawing/2014/main" val="10001"/>
                  </a:ext>
                </a:extLst>
              </a:tr>
              <a:tr h="182880">
                <a:tc>
                  <a:txBody>
                    <a:bodyPr/>
                    <a:lstStyle/>
                    <a:p>
                      <a:pPr marL="0" algn="ctr" defTabSz="914400" rtl="0" eaLnBrk="1" fontAlgn="b" latinLnBrk="0" hangingPunct="1"/>
                      <a:r>
                        <a:rPr lang="en-US" sz="1050" b="1" kern="1200" dirty="0">
                          <a:solidFill>
                            <a:schemeClr val="tx2"/>
                          </a:solidFill>
                          <a:latin typeface="+mn-lt"/>
                          <a:ea typeface="+mn-ea"/>
                          <a:cs typeface="+mn-cs"/>
                        </a:rPr>
                        <a:t>2021</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120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155</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180</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190</a:t>
                      </a:r>
                    </a:p>
                  </a:txBody>
                  <a:tcPr marL="9525" marR="9525" marT="9525" marB="0" anchor="ctr"/>
                </a:tc>
                <a:extLst>
                  <a:ext uri="{0D108BD9-81ED-4DB2-BD59-A6C34878D82A}">
                    <a16:rowId xmlns:a16="http://schemas.microsoft.com/office/drawing/2014/main" val="10002"/>
                  </a:ext>
                </a:extLst>
              </a:tr>
              <a:tr h="182880">
                <a:tc>
                  <a:txBody>
                    <a:bodyPr/>
                    <a:lstStyle/>
                    <a:p>
                      <a:pPr marL="0" algn="ctr" defTabSz="914400" rtl="0" eaLnBrk="1" fontAlgn="b" latinLnBrk="0" hangingPunct="1"/>
                      <a:r>
                        <a:rPr lang="en-US" sz="1050" b="1" kern="1200" dirty="0">
                          <a:solidFill>
                            <a:schemeClr val="tx2"/>
                          </a:solidFill>
                          <a:latin typeface="+mn-lt"/>
                          <a:ea typeface="+mn-ea"/>
                          <a:cs typeface="+mn-cs"/>
                        </a:rPr>
                        <a:t>2022</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47</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77</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110</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125</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180</a:t>
                      </a:r>
                    </a:p>
                  </a:txBody>
                  <a:tcPr marL="9525" marR="9525" marT="9525" marB="0" anchor="ctr"/>
                </a:tc>
                <a:extLst>
                  <a:ext uri="{0D108BD9-81ED-4DB2-BD59-A6C34878D82A}">
                    <a16:rowId xmlns:a16="http://schemas.microsoft.com/office/drawing/2014/main" val="10005"/>
                  </a:ext>
                </a:extLst>
              </a:tr>
            </a:tbl>
          </a:graphicData>
        </a:graphic>
      </p:graphicFrame>
      <p:graphicFrame>
        <p:nvGraphicFramePr>
          <p:cNvPr id="10" name="Table 9">
            <a:extLst>
              <a:ext uri="{FF2B5EF4-FFF2-40B4-BE49-F238E27FC236}">
                <a16:creationId xmlns:a16="http://schemas.microsoft.com/office/drawing/2014/main" id="{76F5CE6F-86FD-4918-8AEF-A71393B23034}"/>
              </a:ext>
            </a:extLst>
          </p:cNvPr>
          <p:cNvGraphicFramePr>
            <a:graphicFrameLocks noGrp="1"/>
          </p:cNvGraphicFramePr>
          <p:nvPr>
            <p:extLst>
              <p:ext uri="{D42A27DB-BD31-4B8C-83A1-F6EECF244321}">
                <p14:modId xmlns:p14="http://schemas.microsoft.com/office/powerpoint/2010/main" val="879879906"/>
              </p:ext>
            </p:extLst>
          </p:nvPr>
        </p:nvGraphicFramePr>
        <p:xfrm>
          <a:off x="512063" y="3642998"/>
          <a:ext cx="8305801" cy="878205"/>
        </p:xfrm>
        <a:graphic>
          <a:graphicData uri="http://schemas.openxmlformats.org/drawingml/2006/table">
            <a:tbl>
              <a:tblPr firstRow="1" bandRow="1">
                <a:tableStyleId>{5C22544A-7EE6-4342-B048-85BDC9FD1C3A}</a:tableStyleId>
              </a:tblPr>
              <a:tblGrid>
                <a:gridCol w="1557338">
                  <a:extLst>
                    <a:ext uri="{9D8B030D-6E8A-4147-A177-3AD203B41FA5}">
                      <a16:colId xmlns:a16="http://schemas.microsoft.com/office/drawing/2014/main" val="20000"/>
                    </a:ext>
                  </a:extLst>
                </a:gridCol>
                <a:gridCol w="1211263">
                  <a:extLst>
                    <a:ext uri="{9D8B030D-6E8A-4147-A177-3AD203B41FA5}">
                      <a16:colId xmlns:a16="http://schemas.microsoft.com/office/drawing/2014/main" val="20001"/>
                    </a:ext>
                  </a:extLst>
                </a:gridCol>
                <a:gridCol w="1384300">
                  <a:extLst>
                    <a:ext uri="{9D8B030D-6E8A-4147-A177-3AD203B41FA5}">
                      <a16:colId xmlns:a16="http://schemas.microsoft.com/office/drawing/2014/main" val="20002"/>
                    </a:ext>
                  </a:extLst>
                </a:gridCol>
                <a:gridCol w="1384300">
                  <a:extLst>
                    <a:ext uri="{9D8B030D-6E8A-4147-A177-3AD203B41FA5}">
                      <a16:colId xmlns:a16="http://schemas.microsoft.com/office/drawing/2014/main" val="20003"/>
                    </a:ext>
                  </a:extLst>
                </a:gridCol>
                <a:gridCol w="1384300">
                  <a:extLst>
                    <a:ext uri="{9D8B030D-6E8A-4147-A177-3AD203B41FA5}">
                      <a16:colId xmlns:a16="http://schemas.microsoft.com/office/drawing/2014/main" val="20004"/>
                    </a:ext>
                  </a:extLst>
                </a:gridCol>
                <a:gridCol w="1384300">
                  <a:extLst>
                    <a:ext uri="{9D8B030D-6E8A-4147-A177-3AD203B41FA5}">
                      <a16:colId xmlns:a16="http://schemas.microsoft.com/office/drawing/2014/main" val="20005"/>
                    </a:ext>
                  </a:extLst>
                </a:gridCol>
              </a:tblGrid>
              <a:tr h="255591">
                <a:tc>
                  <a:txBody>
                    <a:bodyPr/>
                    <a:lstStyle/>
                    <a:p>
                      <a:pPr marL="0" algn="ctr" defTabSz="914400" rtl="0" eaLnBrk="1" fontAlgn="b" latinLnBrk="0" hangingPunct="1"/>
                      <a:r>
                        <a:rPr lang="en-US" sz="1050" b="1" kern="1200" dirty="0">
                          <a:solidFill>
                            <a:schemeClr val="lt1"/>
                          </a:solidFill>
                          <a:latin typeface="+mn-lt"/>
                          <a:ea typeface="+mn-ea"/>
                          <a:cs typeface="+mn-cs"/>
                        </a:rPr>
                        <a:t>Hourly Max – (non-CC) Thermal</a:t>
                      </a:r>
                    </a:p>
                  </a:txBody>
                  <a:tcPr marL="9525" marR="9525" marT="9525" marB="0" anchor="b"/>
                </a:tc>
                <a:tc>
                  <a:txBody>
                    <a:bodyPr/>
                    <a:lstStyle/>
                    <a:p>
                      <a:pPr algn="ctr"/>
                      <a:r>
                        <a:rPr lang="en-US" sz="1050" dirty="0"/>
                        <a:t>50</a:t>
                      </a:r>
                      <a:r>
                        <a:rPr lang="en-US" sz="1050" baseline="30000" dirty="0"/>
                        <a:t>th</a:t>
                      </a:r>
                      <a:endParaRPr lang="en-US" sz="1050" dirty="0"/>
                    </a:p>
                  </a:txBody>
                  <a:tcPr anchor="ctr"/>
                </a:tc>
                <a:tc>
                  <a:txBody>
                    <a:bodyPr/>
                    <a:lstStyle/>
                    <a:p>
                      <a:pPr algn="ctr"/>
                      <a:r>
                        <a:rPr lang="en-US" sz="1050" dirty="0"/>
                        <a:t>75</a:t>
                      </a:r>
                      <a:r>
                        <a:rPr lang="en-US" sz="1050" baseline="30000" dirty="0"/>
                        <a:t>th</a:t>
                      </a:r>
                      <a:endParaRPr lang="en-US" sz="105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t>90</a:t>
                      </a:r>
                      <a:r>
                        <a:rPr lang="en-US" sz="1050" baseline="30000" dirty="0"/>
                        <a:t>th</a:t>
                      </a:r>
                      <a:endParaRPr lang="en-US" sz="1050" dirty="0"/>
                    </a:p>
                  </a:txBody>
                  <a:tcPr anchor="ctr"/>
                </a:tc>
                <a:tc>
                  <a:txBody>
                    <a:bodyPr/>
                    <a:lstStyle/>
                    <a:p>
                      <a:pPr algn="ctr"/>
                      <a:r>
                        <a:rPr lang="en-US" sz="1050" dirty="0"/>
                        <a:t>95</a:t>
                      </a:r>
                      <a:r>
                        <a:rPr lang="en-US" sz="1050" baseline="30000" dirty="0"/>
                        <a:t>th</a:t>
                      </a:r>
                      <a:endParaRPr lang="en-US" sz="1050" dirty="0"/>
                    </a:p>
                  </a:txBody>
                  <a:tcPr anchor="ctr"/>
                </a:tc>
                <a:tc>
                  <a:txBody>
                    <a:bodyPr/>
                    <a:lstStyle/>
                    <a:p>
                      <a:pPr algn="ctr"/>
                      <a:r>
                        <a:rPr lang="en-US" sz="1050" dirty="0"/>
                        <a:t>Max</a:t>
                      </a:r>
                    </a:p>
                  </a:txBody>
                  <a:tcPr anchor="ctr"/>
                </a:tc>
                <a:extLst>
                  <a:ext uri="{0D108BD9-81ED-4DB2-BD59-A6C34878D82A}">
                    <a16:rowId xmlns:a16="http://schemas.microsoft.com/office/drawing/2014/main" val="10000"/>
                  </a:ext>
                </a:extLst>
              </a:tr>
              <a:tr h="182880">
                <a:tc>
                  <a:txBody>
                    <a:bodyPr/>
                    <a:lstStyle/>
                    <a:p>
                      <a:pPr marL="0" algn="ctr" defTabSz="914400" rtl="0" eaLnBrk="1" fontAlgn="b" latinLnBrk="0" hangingPunct="1"/>
                      <a:r>
                        <a:rPr lang="en-US" sz="1050" b="1" kern="1200" dirty="0">
                          <a:solidFill>
                            <a:schemeClr val="tx2"/>
                          </a:solidFill>
                          <a:latin typeface="+mn-lt"/>
                          <a:ea typeface="+mn-ea"/>
                          <a:cs typeface="+mn-cs"/>
                        </a:rPr>
                        <a:t>2020</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54</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65.2</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72</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75</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112.8</a:t>
                      </a:r>
                    </a:p>
                  </a:txBody>
                  <a:tcPr marL="9525" marR="9525" marT="9525" marB="0" anchor="ctr"/>
                </a:tc>
                <a:extLst>
                  <a:ext uri="{0D108BD9-81ED-4DB2-BD59-A6C34878D82A}">
                    <a16:rowId xmlns:a16="http://schemas.microsoft.com/office/drawing/2014/main" val="10001"/>
                  </a:ext>
                </a:extLst>
              </a:tr>
              <a:tr h="182880">
                <a:tc>
                  <a:txBody>
                    <a:bodyPr/>
                    <a:lstStyle/>
                    <a:p>
                      <a:pPr marL="0" algn="ctr" defTabSz="914400" rtl="0" eaLnBrk="1" fontAlgn="b" latinLnBrk="0" hangingPunct="1"/>
                      <a:r>
                        <a:rPr lang="en-US" sz="1050" b="1" kern="1200" dirty="0">
                          <a:solidFill>
                            <a:schemeClr val="tx2"/>
                          </a:solidFill>
                          <a:latin typeface="+mn-lt"/>
                          <a:ea typeface="+mn-ea"/>
                          <a:cs typeface="+mn-cs"/>
                        </a:rPr>
                        <a:t>2021</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72</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85</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143</a:t>
                      </a:r>
                    </a:p>
                  </a:txBody>
                  <a:tcPr marL="9525" marR="9525" marT="9525" marB="0" anchor="ctr"/>
                </a:tc>
                <a:extLst>
                  <a:ext uri="{0D108BD9-81ED-4DB2-BD59-A6C34878D82A}">
                    <a16:rowId xmlns:a16="http://schemas.microsoft.com/office/drawing/2014/main" val="10002"/>
                  </a:ext>
                </a:extLst>
              </a:tr>
              <a:tr h="182880">
                <a:tc>
                  <a:txBody>
                    <a:bodyPr/>
                    <a:lstStyle/>
                    <a:p>
                      <a:pPr marL="0" algn="ctr" defTabSz="914400" rtl="0" eaLnBrk="1" fontAlgn="b" latinLnBrk="0" hangingPunct="1"/>
                      <a:r>
                        <a:rPr lang="en-US" sz="1050" b="1" kern="1200" dirty="0">
                          <a:solidFill>
                            <a:schemeClr val="tx2"/>
                          </a:solidFill>
                          <a:latin typeface="+mn-lt"/>
                          <a:ea typeface="+mn-ea"/>
                          <a:cs typeface="+mn-cs"/>
                        </a:rPr>
                        <a:t>2022</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57.7</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72</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80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86</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142</a:t>
                      </a:r>
                    </a:p>
                  </a:txBody>
                  <a:tcPr marL="9525" marR="9525" marT="9525" marB="0" anchor="ctr"/>
                </a:tc>
                <a:extLst>
                  <a:ext uri="{0D108BD9-81ED-4DB2-BD59-A6C34878D82A}">
                    <a16:rowId xmlns:a16="http://schemas.microsoft.com/office/drawing/2014/main" val="10005"/>
                  </a:ext>
                </a:extLst>
              </a:tr>
            </a:tbl>
          </a:graphicData>
        </a:graphic>
      </p:graphicFrame>
      <p:graphicFrame>
        <p:nvGraphicFramePr>
          <p:cNvPr id="11" name="Table 10">
            <a:extLst>
              <a:ext uri="{FF2B5EF4-FFF2-40B4-BE49-F238E27FC236}">
                <a16:creationId xmlns:a16="http://schemas.microsoft.com/office/drawing/2014/main" id="{EA358C5D-6F48-4AAE-8FFD-65C195778D42}"/>
              </a:ext>
            </a:extLst>
          </p:cNvPr>
          <p:cNvGraphicFramePr>
            <a:graphicFrameLocks noGrp="1"/>
          </p:cNvGraphicFramePr>
          <p:nvPr>
            <p:extLst>
              <p:ext uri="{D42A27DB-BD31-4B8C-83A1-F6EECF244321}">
                <p14:modId xmlns:p14="http://schemas.microsoft.com/office/powerpoint/2010/main" val="3229494881"/>
              </p:ext>
            </p:extLst>
          </p:nvPr>
        </p:nvGraphicFramePr>
        <p:xfrm>
          <a:off x="512064" y="4546927"/>
          <a:ext cx="8305801" cy="804231"/>
        </p:xfrm>
        <a:graphic>
          <a:graphicData uri="http://schemas.openxmlformats.org/drawingml/2006/table">
            <a:tbl>
              <a:tblPr firstRow="1" bandRow="1">
                <a:tableStyleId>{5C22544A-7EE6-4342-B048-85BDC9FD1C3A}</a:tableStyleId>
              </a:tblPr>
              <a:tblGrid>
                <a:gridCol w="1557338">
                  <a:extLst>
                    <a:ext uri="{9D8B030D-6E8A-4147-A177-3AD203B41FA5}">
                      <a16:colId xmlns:a16="http://schemas.microsoft.com/office/drawing/2014/main" val="20000"/>
                    </a:ext>
                  </a:extLst>
                </a:gridCol>
                <a:gridCol w="1211263">
                  <a:extLst>
                    <a:ext uri="{9D8B030D-6E8A-4147-A177-3AD203B41FA5}">
                      <a16:colId xmlns:a16="http://schemas.microsoft.com/office/drawing/2014/main" val="20001"/>
                    </a:ext>
                  </a:extLst>
                </a:gridCol>
                <a:gridCol w="1384300">
                  <a:extLst>
                    <a:ext uri="{9D8B030D-6E8A-4147-A177-3AD203B41FA5}">
                      <a16:colId xmlns:a16="http://schemas.microsoft.com/office/drawing/2014/main" val="20002"/>
                    </a:ext>
                  </a:extLst>
                </a:gridCol>
                <a:gridCol w="1384300">
                  <a:extLst>
                    <a:ext uri="{9D8B030D-6E8A-4147-A177-3AD203B41FA5}">
                      <a16:colId xmlns:a16="http://schemas.microsoft.com/office/drawing/2014/main" val="20003"/>
                    </a:ext>
                  </a:extLst>
                </a:gridCol>
                <a:gridCol w="1384300">
                  <a:extLst>
                    <a:ext uri="{9D8B030D-6E8A-4147-A177-3AD203B41FA5}">
                      <a16:colId xmlns:a16="http://schemas.microsoft.com/office/drawing/2014/main" val="20004"/>
                    </a:ext>
                  </a:extLst>
                </a:gridCol>
                <a:gridCol w="1384300">
                  <a:extLst>
                    <a:ext uri="{9D8B030D-6E8A-4147-A177-3AD203B41FA5}">
                      <a16:colId xmlns:a16="http://schemas.microsoft.com/office/drawing/2014/main" val="20005"/>
                    </a:ext>
                  </a:extLst>
                </a:gridCol>
              </a:tblGrid>
              <a:tr h="255591">
                <a:tc>
                  <a:txBody>
                    <a:bodyPr/>
                    <a:lstStyle/>
                    <a:p>
                      <a:pPr marL="0" algn="ctr" defTabSz="914400" rtl="0" eaLnBrk="1" fontAlgn="b" latinLnBrk="0" hangingPunct="1"/>
                      <a:r>
                        <a:rPr lang="en-US" sz="1050" b="1" kern="1200" dirty="0">
                          <a:solidFill>
                            <a:schemeClr val="lt1"/>
                          </a:solidFill>
                          <a:latin typeface="+mn-lt"/>
                          <a:ea typeface="+mn-ea"/>
                          <a:cs typeface="+mn-cs"/>
                        </a:rPr>
                        <a:t>Hourly Max – ESR</a:t>
                      </a:r>
                    </a:p>
                  </a:txBody>
                  <a:tcPr marL="9525" marR="9525" marT="9525" marB="0" anchor="ctr"/>
                </a:tc>
                <a:tc>
                  <a:txBody>
                    <a:bodyPr/>
                    <a:lstStyle/>
                    <a:p>
                      <a:pPr algn="ctr"/>
                      <a:r>
                        <a:rPr lang="en-US" sz="1050" dirty="0"/>
                        <a:t>50</a:t>
                      </a:r>
                      <a:r>
                        <a:rPr lang="en-US" sz="1050" baseline="30000" dirty="0"/>
                        <a:t>th</a:t>
                      </a:r>
                      <a:endParaRPr lang="en-US" sz="1050" dirty="0"/>
                    </a:p>
                  </a:txBody>
                  <a:tcPr anchor="ctr"/>
                </a:tc>
                <a:tc>
                  <a:txBody>
                    <a:bodyPr/>
                    <a:lstStyle/>
                    <a:p>
                      <a:pPr algn="ctr"/>
                      <a:r>
                        <a:rPr lang="en-US" sz="1050" dirty="0"/>
                        <a:t>75</a:t>
                      </a:r>
                      <a:r>
                        <a:rPr lang="en-US" sz="1050" baseline="30000" dirty="0"/>
                        <a:t>th</a:t>
                      </a:r>
                      <a:endParaRPr lang="en-US" sz="105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t>90</a:t>
                      </a:r>
                      <a:r>
                        <a:rPr lang="en-US" sz="1050" baseline="30000" dirty="0"/>
                        <a:t>th</a:t>
                      </a:r>
                      <a:endParaRPr lang="en-US" sz="1050" dirty="0"/>
                    </a:p>
                  </a:txBody>
                  <a:tcPr anchor="ctr"/>
                </a:tc>
                <a:tc>
                  <a:txBody>
                    <a:bodyPr/>
                    <a:lstStyle/>
                    <a:p>
                      <a:pPr algn="ctr"/>
                      <a:r>
                        <a:rPr lang="en-US" sz="1050" dirty="0"/>
                        <a:t>95</a:t>
                      </a:r>
                      <a:r>
                        <a:rPr lang="en-US" sz="1050" baseline="30000" dirty="0"/>
                        <a:t>th</a:t>
                      </a:r>
                      <a:endParaRPr lang="en-US" sz="1050" dirty="0"/>
                    </a:p>
                  </a:txBody>
                  <a:tcPr anchor="ctr"/>
                </a:tc>
                <a:tc>
                  <a:txBody>
                    <a:bodyPr/>
                    <a:lstStyle/>
                    <a:p>
                      <a:pPr algn="ctr"/>
                      <a:r>
                        <a:rPr lang="en-US" sz="1050" dirty="0"/>
                        <a:t>Max</a:t>
                      </a:r>
                    </a:p>
                  </a:txBody>
                  <a:tcPr anchor="ctr"/>
                </a:tc>
                <a:extLst>
                  <a:ext uri="{0D108BD9-81ED-4DB2-BD59-A6C34878D82A}">
                    <a16:rowId xmlns:a16="http://schemas.microsoft.com/office/drawing/2014/main" val="10000"/>
                  </a:ext>
                </a:extLst>
              </a:tr>
              <a:tr h="182880">
                <a:tc>
                  <a:txBody>
                    <a:bodyPr/>
                    <a:lstStyle/>
                    <a:p>
                      <a:pPr marL="0" algn="ctr" defTabSz="914400" rtl="0" eaLnBrk="1" fontAlgn="b" latinLnBrk="0" hangingPunct="1"/>
                      <a:r>
                        <a:rPr lang="en-US" sz="1050" b="1" kern="1200" dirty="0">
                          <a:solidFill>
                            <a:schemeClr val="tx2"/>
                          </a:solidFill>
                          <a:latin typeface="+mn-lt"/>
                          <a:ea typeface="+mn-ea"/>
                          <a:cs typeface="+mn-cs"/>
                        </a:rPr>
                        <a:t>2020</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9.9</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9.9</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9.9</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9.9</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10001"/>
                  </a:ext>
                </a:extLst>
              </a:tr>
              <a:tr h="182880">
                <a:tc>
                  <a:txBody>
                    <a:bodyPr/>
                    <a:lstStyle/>
                    <a:p>
                      <a:pPr marL="0" algn="ctr" defTabSz="914400" rtl="0" eaLnBrk="1" fontAlgn="b" latinLnBrk="0" hangingPunct="1"/>
                      <a:r>
                        <a:rPr lang="en-US" sz="1050" b="1" kern="1200" dirty="0">
                          <a:solidFill>
                            <a:schemeClr val="tx2"/>
                          </a:solidFill>
                          <a:latin typeface="+mn-lt"/>
                          <a:ea typeface="+mn-ea"/>
                          <a:cs typeface="+mn-cs"/>
                        </a:rPr>
                        <a:t>2021</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20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98.8</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101</a:t>
                      </a:r>
                    </a:p>
                  </a:txBody>
                  <a:tcPr marL="9525" marR="9525" marT="9525" marB="0" anchor="ctr"/>
                </a:tc>
                <a:extLst>
                  <a:ext uri="{0D108BD9-81ED-4DB2-BD59-A6C34878D82A}">
                    <a16:rowId xmlns:a16="http://schemas.microsoft.com/office/drawing/2014/main" val="10002"/>
                  </a:ext>
                </a:extLst>
              </a:tr>
              <a:tr h="182880">
                <a:tc>
                  <a:txBody>
                    <a:bodyPr/>
                    <a:lstStyle/>
                    <a:p>
                      <a:pPr marL="0" algn="ctr" defTabSz="914400" rtl="0" eaLnBrk="1" fontAlgn="b" latinLnBrk="0" hangingPunct="1"/>
                      <a:r>
                        <a:rPr lang="en-US" sz="1050" b="1" kern="1200" dirty="0">
                          <a:solidFill>
                            <a:schemeClr val="tx2"/>
                          </a:solidFill>
                          <a:latin typeface="+mn-lt"/>
                          <a:ea typeface="+mn-ea"/>
                          <a:cs typeface="+mn-cs"/>
                        </a:rPr>
                        <a:t>2022</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81.1</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135.8</a:t>
                      </a:r>
                    </a:p>
                  </a:txBody>
                  <a:tcPr marL="9525" marR="9525" marT="9525" marB="0" anchor="ctr"/>
                </a:tc>
                <a:extLst>
                  <a:ext uri="{0D108BD9-81ED-4DB2-BD59-A6C34878D82A}">
                    <a16:rowId xmlns:a16="http://schemas.microsoft.com/office/drawing/2014/main" val="10005"/>
                  </a:ext>
                </a:extLst>
              </a:tr>
            </a:tbl>
          </a:graphicData>
        </a:graphic>
      </p:graphicFrame>
      <p:graphicFrame>
        <p:nvGraphicFramePr>
          <p:cNvPr id="12" name="Table 11">
            <a:extLst>
              <a:ext uri="{FF2B5EF4-FFF2-40B4-BE49-F238E27FC236}">
                <a16:creationId xmlns:a16="http://schemas.microsoft.com/office/drawing/2014/main" id="{AA38060B-3AE4-4915-B6B2-F714DF983B55}"/>
              </a:ext>
            </a:extLst>
          </p:cNvPr>
          <p:cNvGraphicFramePr>
            <a:graphicFrameLocks noGrp="1"/>
          </p:cNvGraphicFramePr>
          <p:nvPr>
            <p:extLst>
              <p:ext uri="{D42A27DB-BD31-4B8C-83A1-F6EECF244321}">
                <p14:modId xmlns:p14="http://schemas.microsoft.com/office/powerpoint/2010/main" val="2543391567"/>
              </p:ext>
            </p:extLst>
          </p:nvPr>
        </p:nvGraphicFramePr>
        <p:xfrm>
          <a:off x="519684" y="5443233"/>
          <a:ext cx="8305801" cy="804231"/>
        </p:xfrm>
        <a:graphic>
          <a:graphicData uri="http://schemas.openxmlformats.org/drawingml/2006/table">
            <a:tbl>
              <a:tblPr firstRow="1" bandRow="1">
                <a:tableStyleId>{5C22544A-7EE6-4342-B048-85BDC9FD1C3A}</a:tableStyleId>
              </a:tblPr>
              <a:tblGrid>
                <a:gridCol w="1557338">
                  <a:extLst>
                    <a:ext uri="{9D8B030D-6E8A-4147-A177-3AD203B41FA5}">
                      <a16:colId xmlns:a16="http://schemas.microsoft.com/office/drawing/2014/main" val="20000"/>
                    </a:ext>
                  </a:extLst>
                </a:gridCol>
                <a:gridCol w="1211263">
                  <a:extLst>
                    <a:ext uri="{9D8B030D-6E8A-4147-A177-3AD203B41FA5}">
                      <a16:colId xmlns:a16="http://schemas.microsoft.com/office/drawing/2014/main" val="20001"/>
                    </a:ext>
                  </a:extLst>
                </a:gridCol>
                <a:gridCol w="1384300">
                  <a:extLst>
                    <a:ext uri="{9D8B030D-6E8A-4147-A177-3AD203B41FA5}">
                      <a16:colId xmlns:a16="http://schemas.microsoft.com/office/drawing/2014/main" val="20002"/>
                    </a:ext>
                  </a:extLst>
                </a:gridCol>
                <a:gridCol w="1384300">
                  <a:extLst>
                    <a:ext uri="{9D8B030D-6E8A-4147-A177-3AD203B41FA5}">
                      <a16:colId xmlns:a16="http://schemas.microsoft.com/office/drawing/2014/main" val="20003"/>
                    </a:ext>
                  </a:extLst>
                </a:gridCol>
                <a:gridCol w="1384300">
                  <a:extLst>
                    <a:ext uri="{9D8B030D-6E8A-4147-A177-3AD203B41FA5}">
                      <a16:colId xmlns:a16="http://schemas.microsoft.com/office/drawing/2014/main" val="20004"/>
                    </a:ext>
                  </a:extLst>
                </a:gridCol>
                <a:gridCol w="1384300">
                  <a:extLst>
                    <a:ext uri="{9D8B030D-6E8A-4147-A177-3AD203B41FA5}">
                      <a16:colId xmlns:a16="http://schemas.microsoft.com/office/drawing/2014/main" val="20005"/>
                    </a:ext>
                  </a:extLst>
                </a:gridCol>
              </a:tblGrid>
              <a:tr h="255591">
                <a:tc>
                  <a:txBody>
                    <a:bodyPr/>
                    <a:lstStyle/>
                    <a:p>
                      <a:pPr marL="0" algn="ctr" defTabSz="914400" rtl="0" eaLnBrk="1" fontAlgn="b" latinLnBrk="0" hangingPunct="1"/>
                      <a:r>
                        <a:rPr lang="en-US" sz="1050" b="1" kern="1200" dirty="0">
                          <a:solidFill>
                            <a:schemeClr val="lt1"/>
                          </a:solidFill>
                          <a:latin typeface="+mn-lt"/>
                          <a:ea typeface="+mn-ea"/>
                          <a:cs typeface="+mn-cs"/>
                        </a:rPr>
                        <a:t>Hourly Max – CLR</a:t>
                      </a:r>
                    </a:p>
                  </a:txBody>
                  <a:tcPr marL="9525" marR="9525" marT="9525" marB="0" anchor="ctr"/>
                </a:tc>
                <a:tc>
                  <a:txBody>
                    <a:bodyPr/>
                    <a:lstStyle/>
                    <a:p>
                      <a:pPr algn="ctr"/>
                      <a:r>
                        <a:rPr lang="en-US" sz="1050" dirty="0"/>
                        <a:t>50</a:t>
                      </a:r>
                      <a:r>
                        <a:rPr lang="en-US" sz="1050" baseline="30000" dirty="0"/>
                        <a:t>th</a:t>
                      </a:r>
                      <a:endParaRPr lang="en-US" sz="1050" dirty="0"/>
                    </a:p>
                  </a:txBody>
                  <a:tcPr anchor="ctr"/>
                </a:tc>
                <a:tc>
                  <a:txBody>
                    <a:bodyPr/>
                    <a:lstStyle/>
                    <a:p>
                      <a:pPr algn="ctr"/>
                      <a:r>
                        <a:rPr lang="en-US" sz="1050" dirty="0"/>
                        <a:t>75</a:t>
                      </a:r>
                      <a:r>
                        <a:rPr lang="en-US" sz="1050" baseline="30000" dirty="0"/>
                        <a:t>th</a:t>
                      </a:r>
                      <a:endParaRPr lang="en-US" sz="105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t>90</a:t>
                      </a:r>
                      <a:r>
                        <a:rPr lang="en-US" sz="1050" baseline="30000" dirty="0"/>
                        <a:t>th</a:t>
                      </a:r>
                      <a:endParaRPr lang="en-US" sz="1050" dirty="0"/>
                    </a:p>
                  </a:txBody>
                  <a:tcPr anchor="ctr"/>
                </a:tc>
                <a:tc>
                  <a:txBody>
                    <a:bodyPr/>
                    <a:lstStyle/>
                    <a:p>
                      <a:pPr algn="ctr"/>
                      <a:r>
                        <a:rPr lang="en-US" sz="1050" dirty="0"/>
                        <a:t>95</a:t>
                      </a:r>
                      <a:r>
                        <a:rPr lang="en-US" sz="1050" baseline="30000" dirty="0"/>
                        <a:t>th</a:t>
                      </a:r>
                      <a:endParaRPr lang="en-US" sz="1050" dirty="0"/>
                    </a:p>
                  </a:txBody>
                  <a:tcPr anchor="ctr"/>
                </a:tc>
                <a:tc>
                  <a:txBody>
                    <a:bodyPr/>
                    <a:lstStyle/>
                    <a:p>
                      <a:pPr algn="ctr"/>
                      <a:r>
                        <a:rPr lang="en-US" sz="1050" dirty="0"/>
                        <a:t>Max</a:t>
                      </a:r>
                    </a:p>
                  </a:txBody>
                  <a:tcPr anchor="ctr"/>
                </a:tc>
                <a:extLst>
                  <a:ext uri="{0D108BD9-81ED-4DB2-BD59-A6C34878D82A}">
                    <a16:rowId xmlns:a16="http://schemas.microsoft.com/office/drawing/2014/main" val="10000"/>
                  </a:ext>
                </a:extLst>
              </a:tr>
              <a:tr h="182880">
                <a:tc>
                  <a:txBody>
                    <a:bodyPr/>
                    <a:lstStyle/>
                    <a:p>
                      <a:pPr marL="0" algn="ctr" defTabSz="914400" rtl="0" eaLnBrk="1" fontAlgn="b" latinLnBrk="0" hangingPunct="1"/>
                      <a:r>
                        <a:rPr lang="en-US" sz="1050" b="1" kern="1200" dirty="0">
                          <a:solidFill>
                            <a:schemeClr val="tx2"/>
                          </a:solidFill>
                          <a:latin typeface="+mn-lt"/>
                          <a:ea typeface="+mn-ea"/>
                          <a:cs typeface="+mn-cs"/>
                        </a:rPr>
                        <a:t>2020</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1.8</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1.8</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1.8</a:t>
                      </a:r>
                    </a:p>
                  </a:txBody>
                  <a:tcPr marL="9525" marR="9525" marT="9525" marB="0" anchor="ctr"/>
                </a:tc>
                <a:extLst>
                  <a:ext uri="{0D108BD9-81ED-4DB2-BD59-A6C34878D82A}">
                    <a16:rowId xmlns:a16="http://schemas.microsoft.com/office/drawing/2014/main" val="10001"/>
                  </a:ext>
                </a:extLst>
              </a:tr>
              <a:tr h="182880">
                <a:tc>
                  <a:txBody>
                    <a:bodyPr/>
                    <a:lstStyle/>
                    <a:p>
                      <a:pPr marL="0" algn="ctr" defTabSz="914400" rtl="0" eaLnBrk="1" fontAlgn="b" latinLnBrk="0" hangingPunct="1"/>
                      <a:r>
                        <a:rPr lang="en-US" sz="1050" b="1" kern="1200" dirty="0">
                          <a:solidFill>
                            <a:schemeClr val="tx2"/>
                          </a:solidFill>
                          <a:latin typeface="+mn-lt"/>
                          <a:ea typeface="+mn-ea"/>
                          <a:cs typeface="+mn-cs"/>
                        </a:rPr>
                        <a:t>2021</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18</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45</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84</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90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90</a:t>
                      </a:r>
                    </a:p>
                  </a:txBody>
                  <a:tcPr marL="9525" marR="9525" marT="9525" marB="0" anchor="ctr"/>
                </a:tc>
                <a:extLst>
                  <a:ext uri="{0D108BD9-81ED-4DB2-BD59-A6C34878D82A}">
                    <a16:rowId xmlns:a16="http://schemas.microsoft.com/office/drawing/2014/main" val="10002"/>
                  </a:ext>
                </a:extLst>
              </a:tr>
              <a:tr h="182880">
                <a:tc>
                  <a:txBody>
                    <a:bodyPr/>
                    <a:lstStyle/>
                    <a:p>
                      <a:pPr marL="0" algn="ctr" defTabSz="914400" rtl="0" eaLnBrk="1" fontAlgn="b" latinLnBrk="0" hangingPunct="1"/>
                      <a:r>
                        <a:rPr lang="en-US" sz="1050" b="1" kern="1200" dirty="0">
                          <a:solidFill>
                            <a:schemeClr val="tx2"/>
                          </a:solidFill>
                          <a:latin typeface="+mn-lt"/>
                          <a:ea typeface="+mn-ea"/>
                          <a:cs typeface="+mn-cs"/>
                        </a:rPr>
                        <a:t>2022</a:t>
                      </a: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90</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137.8</a:t>
                      </a:r>
                    </a:p>
                  </a:txBody>
                  <a:tcPr marL="9525" marR="9525" marT="9525"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676214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E2DED-B9B9-47AA-BB2B-EA30CDE33D41}"/>
              </a:ext>
            </a:extLst>
          </p:cNvPr>
          <p:cNvSpPr>
            <a:spLocks noGrp="1"/>
          </p:cNvSpPr>
          <p:nvPr>
            <p:ph type="title"/>
          </p:nvPr>
        </p:nvSpPr>
        <p:spPr/>
        <p:txBody>
          <a:bodyPr/>
          <a:lstStyle/>
          <a:p>
            <a:r>
              <a:rPr lang="en-US" sz="2400" dirty="0"/>
              <a:t>Summary and Recommendation from this analysis</a:t>
            </a:r>
          </a:p>
        </p:txBody>
      </p:sp>
      <p:sp>
        <p:nvSpPr>
          <p:cNvPr id="3" name="Content Placeholder 2">
            <a:extLst>
              <a:ext uri="{FF2B5EF4-FFF2-40B4-BE49-F238E27FC236}">
                <a16:creationId xmlns:a16="http://schemas.microsoft.com/office/drawing/2014/main" id="{D94A6304-588C-4857-8DA3-C699F245084E}"/>
              </a:ext>
            </a:extLst>
          </p:cNvPr>
          <p:cNvSpPr>
            <a:spLocks noGrp="1"/>
          </p:cNvSpPr>
          <p:nvPr>
            <p:ph idx="1"/>
          </p:nvPr>
        </p:nvSpPr>
        <p:spPr/>
        <p:txBody>
          <a:bodyPr/>
          <a:lstStyle/>
          <a:p>
            <a:r>
              <a:rPr lang="en-US" sz="1400" dirty="0"/>
              <a:t>By imposing a maximum limit on the amount of RRS-PFR from a single Resource, ERCOT may be able to mitigate </a:t>
            </a:r>
            <a:r>
              <a:rPr lang="en-US" sz="1400" dirty="0">
                <a:solidFill>
                  <a:schemeClr val="tx2"/>
                </a:solidFill>
              </a:rPr>
              <a:t>the common mode risk associated with lack of response during an event</a:t>
            </a:r>
            <a:r>
              <a:rPr lang="en-US" sz="1400" dirty="0"/>
              <a:t>. </a:t>
            </a:r>
          </a:p>
          <a:p>
            <a:endParaRPr lang="en-US" sz="1400" dirty="0"/>
          </a:p>
          <a:p>
            <a:r>
              <a:rPr lang="en-US" sz="1400" dirty="0"/>
              <a:t>The concept of a dynamic RRS-PFR limit based on estimated inertia is likely better applied after the implementation of the Real Time Co-optimization (RTC) project, wherein Ancillary Services will be awarded in Real Time. ERCOT recommends revisiting whether a dynamic approach can be used to limit maximum RRS-PFR awarded to a single Resource after RTC is implemented. </a:t>
            </a:r>
          </a:p>
          <a:p>
            <a:endParaRPr lang="en-US" sz="1400" dirty="0"/>
          </a:p>
          <a:p>
            <a:r>
              <a:rPr lang="en-US" sz="1400" dirty="0"/>
              <a:t>ERCOT recommends initially establishing a static limit on the maximum RRS-PFR a single resource can provide. A static RRS-PFR limit value should be selected such that the expected frequency degradation stays below 50mHz. </a:t>
            </a:r>
          </a:p>
          <a:p>
            <a:pPr lvl="1"/>
            <a:r>
              <a:rPr lang="en-US" sz="1400" dirty="0"/>
              <a:t>A static RRS-PFR limit </a:t>
            </a:r>
            <a:r>
              <a:rPr lang="en-US" sz="1400" dirty="0">
                <a:solidFill>
                  <a:schemeClr val="tx2"/>
                </a:solidFill>
              </a:rPr>
              <a:t>will be simpler to implement and monitor in the short term. There will be </a:t>
            </a:r>
            <a:r>
              <a:rPr lang="en-US" sz="1400" dirty="0"/>
              <a:t>minimal</a:t>
            </a:r>
            <a:r>
              <a:rPr lang="en-US" sz="1400" dirty="0">
                <a:solidFill>
                  <a:schemeClr val="tx2"/>
                </a:solidFill>
              </a:rPr>
              <a:t> system changes involved.</a:t>
            </a:r>
            <a:endParaRPr lang="en-US" sz="1400" dirty="0"/>
          </a:p>
          <a:p>
            <a:pPr lvl="1"/>
            <a:r>
              <a:rPr lang="en-US" sz="1400" dirty="0"/>
              <a:t>Using a 50mHz threshold allows the remaining 50mHz margin to be available to cover other issues that may occur simultaneously in Real Time.</a:t>
            </a:r>
          </a:p>
          <a:p>
            <a:endParaRPr lang="en-US" sz="1400" dirty="0"/>
          </a:p>
          <a:p>
            <a:r>
              <a:rPr lang="en-US" sz="1400" dirty="0"/>
              <a:t>Based on the studies conducted, ERCOT recommends initially establishing 157 MW as the static limit on the maximum amount of RRS-PFR a single Resource can provide. </a:t>
            </a:r>
          </a:p>
          <a:p>
            <a:pPr lvl="1"/>
            <a:r>
              <a:rPr lang="en-US" sz="1400" dirty="0"/>
              <a:t>ERCOT will revisit these studies periodically to identify if any changes can be made to the static RRS-PFR limit value.</a:t>
            </a:r>
          </a:p>
          <a:p>
            <a:endParaRPr lang="en-US" sz="800" dirty="0"/>
          </a:p>
          <a:p>
            <a:endParaRPr lang="en-US" sz="800" dirty="0"/>
          </a:p>
          <a:p>
            <a:pPr marL="0" indent="0">
              <a:buNone/>
            </a:pPr>
            <a:endParaRPr lang="en-US" sz="1400" dirty="0"/>
          </a:p>
          <a:p>
            <a:pPr marL="0" indent="0">
              <a:buNone/>
            </a:pPr>
            <a:r>
              <a:rPr lang="en-US" sz="1400" dirty="0"/>
              <a:t> </a:t>
            </a:r>
          </a:p>
          <a:p>
            <a:endParaRPr lang="en-US" sz="1400" dirty="0"/>
          </a:p>
          <a:p>
            <a:endParaRPr lang="en-US" dirty="0"/>
          </a:p>
        </p:txBody>
      </p:sp>
      <p:sp>
        <p:nvSpPr>
          <p:cNvPr id="4" name="Slide Number Placeholder 3">
            <a:extLst>
              <a:ext uri="{FF2B5EF4-FFF2-40B4-BE49-F238E27FC236}">
                <a16:creationId xmlns:a16="http://schemas.microsoft.com/office/drawing/2014/main" id="{0DD5759A-1752-4A26-A741-913494C3807B}"/>
              </a:ext>
            </a:extLst>
          </p:cNvPr>
          <p:cNvSpPr>
            <a:spLocks noGrp="1"/>
          </p:cNvSpPr>
          <p:nvPr>
            <p:ph type="sldNum" sz="quarter" idx="4"/>
          </p:nvPr>
        </p:nvSpPr>
        <p:spPr/>
        <p:txBody>
          <a:bodyPr/>
          <a:lstStyle/>
          <a:p>
            <a:fld id="{1D93BD3E-1E9A-4970-A6F7-E7AC52762E0C}" type="slidenum">
              <a:rPr lang="en-US" smtClean="0"/>
              <a:pPr/>
              <a:t>11</a:t>
            </a:fld>
            <a:endParaRPr lang="en-US" dirty="0"/>
          </a:p>
        </p:txBody>
      </p:sp>
    </p:spTree>
    <p:extLst>
      <p:ext uri="{BB962C8B-B14F-4D97-AF65-F5344CB8AC3E}">
        <p14:creationId xmlns:p14="http://schemas.microsoft.com/office/powerpoint/2010/main" val="2469162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3709513-C05F-45D4-AD7A-318112919D64}"/>
              </a:ext>
            </a:extLst>
          </p:cNvPr>
          <p:cNvSpPr>
            <a:spLocks noGrp="1"/>
          </p:cNvSpPr>
          <p:nvPr>
            <p:ph type="sldNum" sz="quarter" idx="4"/>
          </p:nvPr>
        </p:nvSpPr>
        <p:spPr/>
        <p:txBody>
          <a:bodyPr/>
          <a:lstStyle/>
          <a:p>
            <a:fld id="{1D93BD3E-1E9A-4970-A6F7-E7AC52762E0C}" type="slidenum">
              <a:rPr lang="en-US" smtClean="0"/>
              <a:pPr/>
              <a:t>12</a:t>
            </a:fld>
            <a:endParaRPr lang="en-US" dirty="0"/>
          </a:p>
        </p:txBody>
      </p:sp>
      <p:sp>
        <p:nvSpPr>
          <p:cNvPr id="5" name="Content Placeholder 4">
            <a:extLst>
              <a:ext uri="{FF2B5EF4-FFF2-40B4-BE49-F238E27FC236}">
                <a16:creationId xmlns:a16="http://schemas.microsoft.com/office/drawing/2014/main" id="{613BA1BE-3A7B-4EE6-889D-F3B548D7C3AB}"/>
              </a:ext>
            </a:extLst>
          </p:cNvPr>
          <p:cNvSpPr>
            <a:spLocks noGrp="1"/>
          </p:cNvSpPr>
          <p:nvPr>
            <p:ph idx="16"/>
          </p:nvPr>
        </p:nvSpPr>
        <p:spPr/>
        <p:txBody>
          <a:bodyPr/>
          <a:lstStyle/>
          <a:p>
            <a:r>
              <a:rPr lang="en-US" dirty="0"/>
              <a:t>Discussion</a:t>
            </a:r>
          </a:p>
        </p:txBody>
      </p:sp>
    </p:spTree>
    <p:extLst>
      <p:ext uri="{BB962C8B-B14F-4D97-AF65-F5344CB8AC3E}">
        <p14:creationId xmlns:p14="http://schemas.microsoft.com/office/powerpoint/2010/main" val="26335199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E84C3-135D-4BD0-9DBA-C5D365FA216F}"/>
              </a:ext>
            </a:extLst>
          </p:cNvPr>
          <p:cNvSpPr>
            <a:spLocks noGrp="1"/>
          </p:cNvSpPr>
          <p:nvPr>
            <p:ph type="title"/>
          </p:nvPr>
        </p:nvSpPr>
        <p:spPr/>
        <p:txBody>
          <a:bodyPr/>
          <a:lstStyle/>
          <a:p>
            <a:r>
              <a:rPr lang="en-US" dirty="0"/>
              <a:t>Study Setup</a:t>
            </a:r>
          </a:p>
        </p:txBody>
      </p:sp>
      <p:sp>
        <p:nvSpPr>
          <p:cNvPr id="4" name="Slide Number Placeholder 3">
            <a:extLst>
              <a:ext uri="{FF2B5EF4-FFF2-40B4-BE49-F238E27FC236}">
                <a16:creationId xmlns:a16="http://schemas.microsoft.com/office/drawing/2014/main" id="{BCB9320C-FD64-4B42-87B0-1E03E73F9324}"/>
              </a:ext>
            </a:extLst>
          </p:cNvPr>
          <p:cNvSpPr>
            <a:spLocks noGrp="1"/>
          </p:cNvSpPr>
          <p:nvPr>
            <p:ph type="sldNum" sz="quarter" idx="4"/>
          </p:nvPr>
        </p:nvSpPr>
        <p:spPr/>
        <p:txBody>
          <a:bodyPr/>
          <a:lstStyle/>
          <a:p>
            <a:fld id="{1D93BD3E-1E9A-4970-A6F7-E7AC52762E0C}" type="slidenum">
              <a:rPr lang="en-US" smtClean="0"/>
              <a:pPr/>
              <a:t>13</a:t>
            </a:fld>
            <a:endParaRPr lang="en-US"/>
          </a:p>
        </p:txBody>
      </p:sp>
      <p:graphicFrame>
        <p:nvGraphicFramePr>
          <p:cNvPr id="8" name="Table 7">
            <a:extLst>
              <a:ext uri="{FF2B5EF4-FFF2-40B4-BE49-F238E27FC236}">
                <a16:creationId xmlns:a16="http://schemas.microsoft.com/office/drawing/2014/main" id="{88728D7D-E483-41AD-AA6D-D34578EF3315}"/>
              </a:ext>
            </a:extLst>
          </p:cNvPr>
          <p:cNvGraphicFramePr>
            <a:graphicFrameLocks noGrp="1"/>
          </p:cNvGraphicFramePr>
          <p:nvPr/>
        </p:nvGraphicFramePr>
        <p:xfrm>
          <a:off x="4929852" y="1002792"/>
          <a:ext cx="3705265" cy="2229802"/>
        </p:xfrm>
        <a:graphic>
          <a:graphicData uri="http://schemas.openxmlformats.org/drawingml/2006/table">
            <a:tbl>
              <a:tblPr>
                <a:tableStyleId>{5C22544A-7EE6-4342-B048-85BDC9FD1C3A}</a:tableStyleId>
              </a:tblPr>
              <a:tblGrid>
                <a:gridCol w="816563">
                  <a:extLst>
                    <a:ext uri="{9D8B030D-6E8A-4147-A177-3AD203B41FA5}">
                      <a16:colId xmlns:a16="http://schemas.microsoft.com/office/drawing/2014/main" val="3156832460"/>
                    </a:ext>
                  </a:extLst>
                </a:gridCol>
                <a:gridCol w="561936">
                  <a:extLst>
                    <a:ext uri="{9D8B030D-6E8A-4147-A177-3AD203B41FA5}">
                      <a16:colId xmlns:a16="http://schemas.microsoft.com/office/drawing/2014/main" val="1763452535"/>
                    </a:ext>
                  </a:extLst>
                </a:gridCol>
                <a:gridCol w="561936">
                  <a:extLst>
                    <a:ext uri="{9D8B030D-6E8A-4147-A177-3AD203B41FA5}">
                      <a16:colId xmlns:a16="http://schemas.microsoft.com/office/drawing/2014/main" val="2776390226"/>
                    </a:ext>
                  </a:extLst>
                </a:gridCol>
                <a:gridCol w="807783">
                  <a:extLst>
                    <a:ext uri="{9D8B030D-6E8A-4147-A177-3AD203B41FA5}">
                      <a16:colId xmlns:a16="http://schemas.microsoft.com/office/drawing/2014/main" val="3979985069"/>
                    </a:ext>
                  </a:extLst>
                </a:gridCol>
                <a:gridCol w="957047">
                  <a:extLst>
                    <a:ext uri="{9D8B030D-6E8A-4147-A177-3AD203B41FA5}">
                      <a16:colId xmlns:a16="http://schemas.microsoft.com/office/drawing/2014/main" val="897111434"/>
                    </a:ext>
                  </a:extLst>
                </a:gridCol>
              </a:tblGrid>
              <a:tr h="183832">
                <a:tc gridSpan="5">
                  <a:txBody>
                    <a:bodyPr/>
                    <a:lstStyle/>
                    <a:p>
                      <a:pPr algn="ctr" fontAlgn="b"/>
                      <a:r>
                        <a:rPr lang="en-US" sz="1100" u="none" strike="noStrike" dirty="0">
                          <a:effectLst/>
                        </a:rPr>
                        <a:t>300 GWs</a:t>
                      </a:r>
                      <a:endParaRPr lang="en-US" sz="11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45774727"/>
                  </a:ext>
                </a:extLst>
              </a:tr>
              <a:tr h="190500">
                <a:tc>
                  <a:txBody>
                    <a:bodyPr/>
                    <a:lstStyle/>
                    <a:p>
                      <a:pPr algn="ctr" fontAlgn="ctr"/>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Nadir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Delta Nadir</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Failed PFR (MW)</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Delta Nadir/ Failed PFR</a:t>
                      </a:r>
                    </a:p>
                    <a:p>
                      <a:pPr algn="ctr" fontAlgn="ctr"/>
                      <a:r>
                        <a:rPr lang="en-US" sz="1100" u="none" strike="noStrike" dirty="0">
                          <a:effectLst/>
                        </a:rPr>
                        <a:t>(</a:t>
                      </a:r>
                      <a:r>
                        <a:rPr lang="en-US" sz="1100" u="none" strike="noStrike" dirty="0" err="1">
                          <a:effectLst/>
                        </a:rPr>
                        <a:t>mHz</a:t>
                      </a:r>
                      <a:r>
                        <a:rPr lang="en-US" sz="1100" u="none" strike="noStrike" dirty="0">
                          <a:effectLst/>
                        </a:rPr>
                        <a:t>/100MW)</a:t>
                      </a:r>
                      <a:endParaRPr lang="en-US"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0715449"/>
                  </a:ext>
                </a:extLst>
              </a:tr>
              <a:tr h="190500">
                <a:tc>
                  <a:txBody>
                    <a:bodyPr/>
                    <a:lstStyle/>
                    <a:p>
                      <a:pPr algn="ctr" fontAlgn="ctr"/>
                      <a:r>
                        <a:rPr lang="en-US" sz="1100" u="none" strike="noStrike" dirty="0">
                          <a:effectLst/>
                        </a:rPr>
                        <a:t>S1</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59.3990</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0.0148</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100</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14.7662</a:t>
                      </a:r>
                      <a:endParaRPr lang="en-US"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12286687"/>
                  </a:ext>
                </a:extLst>
              </a:tr>
              <a:tr h="190500">
                <a:tc>
                  <a:txBody>
                    <a:bodyPr/>
                    <a:lstStyle/>
                    <a:p>
                      <a:pPr algn="ctr" fontAlgn="ctr"/>
                      <a:r>
                        <a:rPr lang="en-US" sz="1100" u="none" strike="noStrike" dirty="0">
                          <a:effectLst/>
                        </a:rPr>
                        <a:t>S2</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59.3717</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0.0421</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200</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21.0442</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965130047"/>
                  </a:ext>
                </a:extLst>
              </a:tr>
              <a:tr h="190500">
                <a:tc>
                  <a:txBody>
                    <a:bodyPr/>
                    <a:lstStyle/>
                    <a:p>
                      <a:pPr algn="ctr" fontAlgn="ctr"/>
                      <a:r>
                        <a:rPr lang="en-US" sz="1100" u="none" strike="noStrike" dirty="0">
                          <a:effectLst/>
                        </a:rPr>
                        <a:t>S3</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59.3377</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0.0760</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300</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25.3393</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733528706"/>
                  </a:ext>
                </a:extLst>
              </a:tr>
              <a:tr h="190500">
                <a:tc>
                  <a:txBody>
                    <a:bodyPr/>
                    <a:lstStyle/>
                    <a:p>
                      <a:pPr algn="ctr" fontAlgn="ctr"/>
                      <a:r>
                        <a:rPr lang="en-US" sz="1100" u="none" strike="noStrike" dirty="0">
                          <a:effectLst/>
                        </a:rPr>
                        <a:t>S4</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59.3092</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0.1046</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400</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26.1430</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46527326"/>
                  </a:ext>
                </a:extLst>
              </a:tr>
              <a:tr h="190500">
                <a:tc>
                  <a:txBody>
                    <a:bodyPr/>
                    <a:lstStyle/>
                    <a:p>
                      <a:pPr algn="ctr" fontAlgn="ctr"/>
                      <a:r>
                        <a:rPr lang="en-US" sz="1100" u="none" strike="noStrike" dirty="0">
                          <a:effectLst/>
                        </a:rPr>
                        <a:t>S5</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59.2803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0.1335</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500</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26.7005</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56256979"/>
                  </a:ext>
                </a:extLst>
              </a:tr>
              <a:tr h="190500">
                <a:tc>
                  <a:txBody>
                    <a:bodyPr/>
                    <a:lstStyle/>
                    <a:p>
                      <a:pPr algn="ctr" fontAlgn="ctr"/>
                      <a:r>
                        <a:rPr lang="en-US" sz="1100" u="none" strike="noStrike" dirty="0">
                          <a:effectLst/>
                        </a:rPr>
                        <a:t>S6</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59.2654</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0.1484</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600</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24.7270</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584519430"/>
                  </a:ext>
                </a:extLst>
              </a:tr>
              <a:tr h="190500">
                <a:tc>
                  <a:txBody>
                    <a:bodyPr/>
                    <a:lstStyle/>
                    <a:p>
                      <a:pPr algn="ctr" fontAlgn="ctr"/>
                      <a:r>
                        <a:rPr lang="en-US" sz="1100" u="none" strike="noStrike" dirty="0">
                          <a:effectLst/>
                        </a:rPr>
                        <a:t>S7</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59.2228</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0.1909</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700</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27.2748</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86310154"/>
                  </a:ext>
                </a:extLst>
              </a:tr>
              <a:tr h="200025">
                <a:tc>
                  <a:txBody>
                    <a:bodyPr/>
                    <a:lstStyle/>
                    <a:p>
                      <a:pPr algn="ctr" fontAlgn="ctr"/>
                      <a:r>
                        <a:rPr lang="en-US" sz="1100" u="none" strike="noStrike" dirty="0">
                          <a:effectLst/>
                        </a:rPr>
                        <a:t>s8</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59.1216</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0.2921</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950</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30.7500</a:t>
                      </a:r>
                      <a:endParaRPr lang="en-US"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22730646"/>
                  </a:ext>
                </a:extLst>
              </a:tr>
            </a:tbl>
          </a:graphicData>
        </a:graphic>
      </p:graphicFrame>
      <p:sp>
        <p:nvSpPr>
          <p:cNvPr id="3" name="TextBox 2">
            <a:extLst>
              <a:ext uri="{FF2B5EF4-FFF2-40B4-BE49-F238E27FC236}">
                <a16:creationId xmlns:a16="http://schemas.microsoft.com/office/drawing/2014/main" id="{D2C9B047-17E3-4433-875B-4126E8889D69}"/>
              </a:ext>
            </a:extLst>
          </p:cNvPr>
          <p:cNvSpPr txBox="1"/>
          <p:nvPr/>
        </p:nvSpPr>
        <p:spPr>
          <a:xfrm>
            <a:off x="76200" y="990600"/>
            <a:ext cx="4648200" cy="6401753"/>
          </a:xfrm>
          <a:prstGeom prst="rect">
            <a:avLst/>
          </a:prstGeom>
          <a:noFill/>
        </p:spPr>
        <p:txBody>
          <a:bodyPr wrap="square" rtlCol="0">
            <a:spAutoFit/>
          </a:bodyPr>
          <a:lstStyle/>
          <a:p>
            <a:r>
              <a:rPr lang="en-US" sz="1400" dirty="0">
                <a:solidFill>
                  <a:schemeClr val="tx2"/>
                </a:solidFill>
              </a:rPr>
              <a:t>For each inertia case</a:t>
            </a:r>
          </a:p>
          <a:p>
            <a:endParaRPr lang="en-US" sz="1400" dirty="0">
              <a:solidFill>
                <a:schemeClr val="tx2"/>
              </a:solidFill>
            </a:endParaRPr>
          </a:p>
          <a:p>
            <a:r>
              <a:rPr lang="en-US" sz="1400" dirty="0">
                <a:solidFill>
                  <a:schemeClr val="tx2"/>
                </a:solidFill>
              </a:rPr>
              <a:t>Step1: For each inertia case, Turn on enough governors to establish a base scenario where system frequency nadir is around 59.4Hz for loss of 2805 MW Gen.</a:t>
            </a:r>
          </a:p>
          <a:p>
            <a:endParaRPr lang="en-US" sz="1400" dirty="0">
              <a:solidFill>
                <a:schemeClr val="tx2"/>
              </a:solidFill>
            </a:endParaRPr>
          </a:p>
          <a:p>
            <a:r>
              <a:rPr lang="en-US" sz="1400" dirty="0">
                <a:solidFill>
                  <a:schemeClr val="tx2"/>
                </a:solidFill>
              </a:rPr>
              <a:t>Step2: Start to disable selected number of governors to mimic a scenario of X MW PFR failure.</a:t>
            </a:r>
          </a:p>
          <a:p>
            <a:endParaRPr lang="en-US" sz="1400" dirty="0">
              <a:solidFill>
                <a:schemeClr val="tx2"/>
              </a:solidFill>
            </a:endParaRPr>
          </a:p>
          <a:p>
            <a:r>
              <a:rPr lang="en-US" sz="1400" dirty="0">
                <a:solidFill>
                  <a:schemeClr val="tx2"/>
                </a:solidFill>
              </a:rPr>
              <a:t>Step3: Record frequency nadir in each scenario for loss of 2805 MW Gen.</a:t>
            </a:r>
          </a:p>
          <a:p>
            <a:endParaRPr lang="en-US" sz="1400" dirty="0">
              <a:solidFill>
                <a:schemeClr val="tx2"/>
              </a:solidFill>
            </a:endParaRPr>
          </a:p>
          <a:p>
            <a:r>
              <a:rPr lang="en-US" sz="1400" dirty="0">
                <a:solidFill>
                  <a:schemeClr val="tx2"/>
                </a:solidFill>
              </a:rPr>
              <a:t>Step4: Calculate Frequency nadir change per 100 MW PFR failure.</a:t>
            </a:r>
          </a:p>
          <a:p>
            <a:endParaRPr lang="en-US" sz="1400" dirty="0">
              <a:solidFill>
                <a:schemeClr val="tx2"/>
              </a:solidFill>
            </a:endParaRPr>
          </a:p>
          <a:p>
            <a:r>
              <a:rPr lang="en-US" sz="1400" dirty="0">
                <a:solidFill>
                  <a:schemeClr val="tx2"/>
                </a:solidFill>
              </a:rPr>
              <a:t>Step5: Continue the above process for more cases with different inertia.</a:t>
            </a:r>
          </a:p>
          <a:p>
            <a:endParaRPr lang="en-US" sz="1400" dirty="0">
              <a:solidFill>
                <a:schemeClr val="tx2"/>
              </a:solidFill>
            </a:endParaRPr>
          </a:p>
          <a:p>
            <a:r>
              <a:rPr lang="en-US" sz="1400" dirty="0">
                <a:solidFill>
                  <a:schemeClr val="tx2"/>
                </a:solidFill>
              </a:rPr>
              <a:t>Step6: Perform linear regression between inertia and frequency nadir change per 100 MW PFR failure.</a:t>
            </a:r>
          </a:p>
          <a:p>
            <a:endParaRPr lang="en-US" sz="1400" dirty="0">
              <a:solidFill>
                <a:schemeClr val="tx2"/>
              </a:solidFill>
            </a:endParaRPr>
          </a:p>
          <a:p>
            <a:r>
              <a:rPr lang="en-US" sz="1400" dirty="0">
                <a:solidFill>
                  <a:schemeClr val="tx2"/>
                </a:solidFill>
              </a:rPr>
              <a:t>Step7: Establish boundaries of PFR failure MW with predefine frequency nadir degradation levels.</a:t>
            </a:r>
          </a:p>
          <a:p>
            <a:endParaRPr lang="en-US" sz="1400" dirty="0">
              <a:solidFill>
                <a:schemeClr val="tx2"/>
              </a:solidFill>
            </a:endParaRPr>
          </a:p>
          <a:p>
            <a:endParaRPr lang="en-US" sz="1400" dirty="0">
              <a:solidFill>
                <a:schemeClr val="tx2"/>
              </a:solidFill>
            </a:endParaRPr>
          </a:p>
          <a:p>
            <a:endParaRPr lang="en-US" sz="1400" dirty="0">
              <a:solidFill>
                <a:schemeClr val="tx2"/>
              </a:solidFill>
            </a:endParaRPr>
          </a:p>
          <a:p>
            <a:endParaRPr lang="en-US" sz="1400" dirty="0">
              <a:solidFill>
                <a:schemeClr val="tx2"/>
              </a:solidFill>
            </a:endParaRPr>
          </a:p>
          <a:p>
            <a:endParaRPr lang="en-US" sz="1400" dirty="0">
              <a:solidFill>
                <a:schemeClr val="tx2"/>
              </a:solidFill>
            </a:endParaRPr>
          </a:p>
          <a:p>
            <a:endParaRPr lang="en-US" dirty="0"/>
          </a:p>
        </p:txBody>
      </p:sp>
      <p:graphicFrame>
        <p:nvGraphicFramePr>
          <p:cNvPr id="9" name="Table 8">
            <a:extLst>
              <a:ext uri="{FF2B5EF4-FFF2-40B4-BE49-F238E27FC236}">
                <a16:creationId xmlns:a16="http://schemas.microsoft.com/office/drawing/2014/main" id="{C1302BDF-3EB7-4CF2-9949-8915BFD3DEF1}"/>
              </a:ext>
            </a:extLst>
          </p:cNvPr>
          <p:cNvGraphicFramePr>
            <a:graphicFrameLocks noGrp="1"/>
          </p:cNvGraphicFramePr>
          <p:nvPr/>
        </p:nvGraphicFramePr>
        <p:xfrm>
          <a:off x="4929852" y="3886200"/>
          <a:ext cx="3756947" cy="1464945"/>
        </p:xfrm>
        <a:graphic>
          <a:graphicData uri="http://schemas.openxmlformats.org/drawingml/2006/table">
            <a:tbl>
              <a:tblPr>
                <a:tableStyleId>{5C22544A-7EE6-4342-B048-85BDC9FD1C3A}</a:tableStyleId>
              </a:tblPr>
              <a:tblGrid>
                <a:gridCol w="827953">
                  <a:extLst>
                    <a:ext uri="{9D8B030D-6E8A-4147-A177-3AD203B41FA5}">
                      <a16:colId xmlns:a16="http://schemas.microsoft.com/office/drawing/2014/main" val="2145683480"/>
                    </a:ext>
                  </a:extLst>
                </a:gridCol>
                <a:gridCol w="569774">
                  <a:extLst>
                    <a:ext uri="{9D8B030D-6E8A-4147-A177-3AD203B41FA5}">
                      <a16:colId xmlns:a16="http://schemas.microsoft.com/office/drawing/2014/main" val="791761957"/>
                    </a:ext>
                  </a:extLst>
                </a:gridCol>
                <a:gridCol w="569774">
                  <a:extLst>
                    <a:ext uri="{9D8B030D-6E8A-4147-A177-3AD203B41FA5}">
                      <a16:colId xmlns:a16="http://schemas.microsoft.com/office/drawing/2014/main" val="3360197429"/>
                    </a:ext>
                  </a:extLst>
                </a:gridCol>
                <a:gridCol w="819050">
                  <a:extLst>
                    <a:ext uri="{9D8B030D-6E8A-4147-A177-3AD203B41FA5}">
                      <a16:colId xmlns:a16="http://schemas.microsoft.com/office/drawing/2014/main" val="2588355171"/>
                    </a:ext>
                  </a:extLst>
                </a:gridCol>
                <a:gridCol w="970396">
                  <a:extLst>
                    <a:ext uri="{9D8B030D-6E8A-4147-A177-3AD203B41FA5}">
                      <a16:colId xmlns:a16="http://schemas.microsoft.com/office/drawing/2014/main" val="3513367077"/>
                    </a:ext>
                  </a:extLst>
                </a:gridCol>
              </a:tblGrid>
              <a:tr h="190500">
                <a:tc gridSpan="5">
                  <a:txBody>
                    <a:bodyPr/>
                    <a:lstStyle/>
                    <a:p>
                      <a:pPr algn="ctr" fontAlgn="b"/>
                      <a:r>
                        <a:rPr lang="en-US" sz="1100" u="none" strike="noStrike" dirty="0">
                          <a:effectLst/>
                        </a:rPr>
                        <a:t>360 GWs</a:t>
                      </a:r>
                      <a:endParaRPr lang="en-US" sz="11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27612130"/>
                  </a:ext>
                </a:extLst>
              </a:tr>
              <a:tr h="190500">
                <a:tc>
                  <a:txBody>
                    <a:bodyPr/>
                    <a:lstStyle/>
                    <a:p>
                      <a:pPr algn="ctr" fontAlgn="ctr"/>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Nadir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Delta Nadir</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Failed PFR (MW)</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Delta Nadir/ Failed PFR</a:t>
                      </a:r>
                    </a:p>
                    <a:p>
                      <a:pPr algn="ctr" fontAlgn="ctr"/>
                      <a:r>
                        <a:rPr lang="en-US" sz="1100" u="none" strike="noStrike" dirty="0">
                          <a:effectLst/>
                        </a:rPr>
                        <a:t>(</a:t>
                      </a:r>
                      <a:r>
                        <a:rPr lang="en-US" sz="1100" u="none" strike="noStrike" dirty="0" err="1">
                          <a:effectLst/>
                        </a:rPr>
                        <a:t>mHz</a:t>
                      </a:r>
                      <a:r>
                        <a:rPr lang="en-US" sz="1100" u="none" strike="noStrike" dirty="0">
                          <a:effectLst/>
                        </a:rPr>
                        <a:t>/100MW)</a:t>
                      </a:r>
                      <a:endParaRPr lang="en-US"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56445349"/>
                  </a:ext>
                </a:extLst>
              </a:tr>
              <a:tr h="190500">
                <a:tc>
                  <a:txBody>
                    <a:bodyPr/>
                    <a:lstStyle/>
                    <a:p>
                      <a:pPr algn="ctr" fontAlgn="ctr"/>
                      <a:r>
                        <a:rPr lang="en-US" sz="1100" u="none" strike="noStrike">
                          <a:effectLst/>
                        </a:rPr>
                        <a:t>s1</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59.3769</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0.0278</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100</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27.8152</a:t>
                      </a:r>
                      <a:endParaRPr lang="en-US"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66356432"/>
                  </a:ext>
                </a:extLst>
              </a:tr>
              <a:tr h="190500">
                <a:tc>
                  <a:txBody>
                    <a:bodyPr/>
                    <a:lstStyle/>
                    <a:p>
                      <a:pPr algn="ctr" fontAlgn="ctr"/>
                      <a:r>
                        <a:rPr lang="en-US" sz="1100" u="none" strike="noStrike">
                          <a:effectLst/>
                        </a:rPr>
                        <a:t>s2</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59.3471</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0.0576</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200</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28.7940</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77246298"/>
                  </a:ext>
                </a:extLst>
              </a:tr>
              <a:tr h="190500">
                <a:tc>
                  <a:txBody>
                    <a:bodyPr/>
                    <a:lstStyle/>
                    <a:p>
                      <a:pPr algn="ctr" fontAlgn="ctr"/>
                      <a:r>
                        <a:rPr lang="en-US" sz="1100" u="none" strike="noStrike">
                          <a:effectLst/>
                        </a:rPr>
                        <a:t>s3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59.3063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0.0983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300</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32.7742</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083003114"/>
                  </a:ext>
                </a:extLst>
              </a:tr>
              <a:tr h="190500">
                <a:tc>
                  <a:txBody>
                    <a:bodyPr/>
                    <a:lstStyle/>
                    <a:p>
                      <a:pPr algn="ctr" fontAlgn="ctr"/>
                      <a:r>
                        <a:rPr lang="en-US" sz="1100" u="none" strike="noStrike" dirty="0">
                          <a:effectLst/>
                        </a:rPr>
                        <a:t>s4</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59.2741</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0.1306</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400</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32.6521</a:t>
                      </a:r>
                      <a:endParaRPr lang="en-US"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55393036"/>
                  </a:ext>
                </a:extLst>
              </a:tr>
            </a:tbl>
          </a:graphicData>
        </a:graphic>
      </p:graphicFrame>
    </p:spTree>
    <p:extLst>
      <p:ext uri="{BB962C8B-B14F-4D97-AF65-F5344CB8AC3E}">
        <p14:creationId xmlns:p14="http://schemas.microsoft.com/office/powerpoint/2010/main" val="1461108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Let’s start at this slide…</a:t>
            </a:r>
          </a:p>
        </p:txBody>
      </p:sp>
      <p:sp>
        <p:nvSpPr>
          <p:cNvPr id="4" name="Content Placeholder 3"/>
          <p:cNvSpPr>
            <a:spLocks noGrp="1"/>
          </p:cNvSpPr>
          <p:nvPr>
            <p:ph idx="1"/>
          </p:nvPr>
        </p:nvSpPr>
        <p:spPr/>
        <p:txBody>
          <a:bodyPr/>
          <a:lstStyle/>
          <a:p>
            <a:pPr marL="0" indent="0">
              <a:buNone/>
            </a:pPr>
            <a:endParaRPr lang="en-US" dirty="0"/>
          </a:p>
        </p:txBody>
      </p:sp>
      <p:sp>
        <p:nvSpPr>
          <p:cNvPr id="2" name="Slide Number Placeholder 1"/>
          <p:cNvSpPr>
            <a:spLocks noGrp="1"/>
          </p:cNvSpPr>
          <p:nvPr>
            <p:ph type="sldNum" sz="quarter" idx="4"/>
          </p:nvPr>
        </p:nvSpPr>
        <p:spPr/>
        <p:txBody>
          <a:bodyPr/>
          <a:lstStyle/>
          <a:p>
            <a:fld id="{2066355A-084C-D24E-9AD2-7E4FC41EA627}" type="slidenum">
              <a:rPr lang="en-US" smtClean="0"/>
              <a:t>2</a:t>
            </a:fld>
            <a:endParaRPr lang="en-US" dirty="0"/>
          </a:p>
        </p:txBody>
      </p:sp>
      <p:pic>
        <p:nvPicPr>
          <p:cNvPr id="5" name="Picture 4">
            <a:extLst>
              <a:ext uri="{FF2B5EF4-FFF2-40B4-BE49-F238E27FC236}">
                <a16:creationId xmlns:a16="http://schemas.microsoft.com/office/drawing/2014/main" id="{2F61DC72-F56E-4D99-929E-5E9A42BEC233}"/>
              </a:ext>
            </a:extLst>
          </p:cNvPr>
          <p:cNvPicPr>
            <a:picLocks noChangeAspect="1"/>
          </p:cNvPicPr>
          <p:nvPr/>
        </p:nvPicPr>
        <p:blipFill>
          <a:blip r:embed="rId2"/>
          <a:stretch>
            <a:fillRect/>
          </a:stretch>
        </p:blipFill>
        <p:spPr>
          <a:xfrm>
            <a:off x="231194" y="924584"/>
            <a:ext cx="8757812" cy="4926270"/>
          </a:xfrm>
          <a:prstGeom prst="rect">
            <a:avLst/>
          </a:prstGeom>
        </p:spPr>
      </p:pic>
    </p:spTree>
    <p:extLst>
      <p:ext uri="{BB962C8B-B14F-4D97-AF65-F5344CB8AC3E}">
        <p14:creationId xmlns:p14="http://schemas.microsoft.com/office/powerpoint/2010/main" val="3014508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12DBE-4E83-4C6F-BCD1-A95EA5EB5711}"/>
              </a:ext>
            </a:extLst>
          </p:cNvPr>
          <p:cNvSpPr>
            <a:spLocks noGrp="1"/>
          </p:cNvSpPr>
          <p:nvPr>
            <p:ph type="title"/>
          </p:nvPr>
        </p:nvSpPr>
        <p:spPr/>
        <p:txBody>
          <a:bodyPr/>
          <a:lstStyle/>
          <a:p>
            <a:r>
              <a:rPr lang="en-US" dirty="0"/>
              <a:t>Background and Introduction</a:t>
            </a:r>
          </a:p>
        </p:txBody>
      </p:sp>
      <p:sp>
        <p:nvSpPr>
          <p:cNvPr id="3" name="Content Placeholder 2">
            <a:extLst>
              <a:ext uri="{FF2B5EF4-FFF2-40B4-BE49-F238E27FC236}">
                <a16:creationId xmlns:a16="http://schemas.microsoft.com/office/drawing/2014/main" id="{CBD1226A-59F9-4033-BB1F-F2E17B95E98F}"/>
              </a:ext>
            </a:extLst>
          </p:cNvPr>
          <p:cNvSpPr>
            <a:spLocks noGrp="1"/>
          </p:cNvSpPr>
          <p:nvPr>
            <p:ph idx="1"/>
          </p:nvPr>
        </p:nvSpPr>
        <p:spPr>
          <a:xfrm>
            <a:off x="304800" y="855406"/>
            <a:ext cx="3516086" cy="5064627"/>
          </a:xfrm>
        </p:spPr>
        <p:txBody>
          <a:bodyPr/>
          <a:lstStyle/>
          <a:p>
            <a:r>
              <a:rPr lang="en-US" sz="1400" dirty="0"/>
              <a:t>ERCOT builds a 100mHz margin in the studies used to establish RRS requirements. </a:t>
            </a:r>
          </a:p>
          <a:p>
            <a:r>
              <a:rPr lang="en-US" sz="1400" dirty="0"/>
              <a:t>This margin helps in responding to differences between study setup/assumptions and Real Time that may affect response, such as:</a:t>
            </a:r>
          </a:p>
          <a:p>
            <a:pPr lvl="1"/>
            <a:r>
              <a:rPr lang="en-US" sz="1200" dirty="0"/>
              <a:t>Starting frequency in studies is 60 Hz but may be lower in Real Time,</a:t>
            </a:r>
          </a:p>
          <a:p>
            <a:pPr lvl="1"/>
            <a:r>
              <a:rPr lang="en-US" sz="1200" dirty="0"/>
              <a:t>Study models may not fully account for all of the non-linearities that may affect response in Real Time,</a:t>
            </a:r>
          </a:p>
          <a:p>
            <a:pPr lvl="1"/>
            <a:r>
              <a:rPr lang="en-US" sz="1200" dirty="0"/>
              <a:t>Some RRS-PFR resources may fail during an event, i.e. failing to perform or tripping. </a:t>
            </a:r>
            <a:endParaRPr lang="en-US" sz="1400" dirty="0"/>
          </a:p>
        </p:txBody>
      </p:sp>
      <p:sp>
        <p:nvSpPr>
          <p:cNvPr id="4" name="Slide Number Placeholder 3">
            <a:extLst>
              <a:ext uri="{FF2B5EF4-FFF2-40B4-BE49-F238E27FC236}">
                <a16:creationId xmlns:a16="http://schemas.microsoft.com/office/drawing/2014/main" id="{B235B226-83F6-42FA-9350-28A95C17F27E}"/>
              </a:ext>
            </a:extLst>
          </p:cNvPr>
          <p:cNvSpPr>
            <a:spLocks noGrp="1"/>
          </p:cNvSpPr>
          <p:nvPr>
            <p:ph type="sldNum" sz="quarter" idx="4"/>
          </p:nvPr>
        </p:nvSpPr>
        <p:spPr/>
        <p:txBody>
          <a:bodyPr/>
          <a:lstStyle/>
          <a:p>
            <a:fld id="{1D93BD3E-1E9A-4970-A6F7-E7AC52762E0C}" type="slidenum">
              <a:rPr lang="en-US" smtClean="0"/>
              <a:pPr/>
              <a:t>3</a:t>
            </a:fld>
            <a:endParaRPr lang="en-US" dirty="0"/>
          </a:p>
        </p:txBody>
      </p:sp>
      <p:pic>
        <p:nvPicPr>
          <p:cNvPr id="5" name="Picture 4">
            <a:extLst>
              <a:ext uri="{FF2B5EF4-FFF2-40B4-BE49-F238E27FC236}">
                <a16:creationId xmlns:a16="http://schemas.microsoft.com/office/drawing/2014/main" id="{D03DE109-561E-427A-8789-1AB6428CA9FB}"/>
              </a:ext>
            </a:extLst>
          </p:cNvPr>
          <p:cNvPicPr>
            <a:picLocks noChangeAspect="1"/>
          </p:cNvPicPr>
          <p:nvPr/>
        </p:nvPicPr>
        <p:blipFill>
          <a:blip r:embed="rId2"/>
          <a:stretch>
            <a:fillRect/>
          </a:stretch>
        </p:blipFill>
        <p:spPr>
          <a:xfrm>
            <a:off x="4438456" y="822289"/>
            <a:ext cx="4560764" cy="2565430"/>
          </a:xfrm>
          <a:prstGeom prst="rect">
            <a:avLst/>
          </a:prstGeom>
        </p:spPr>
      </p:pic>
      <p:sp>
        <p:nvSpPr>
          <p:cNvPr id="9" name="Content Placeholder 2">
            <a:extLst>
              <a:ext uri="{FF2B5EF4-FFF2-40B4-BE49-F238E27FC236}">
                <a16:creationId xmlns:a16="http://schemas.microsoft.com/office/drawing/2014/main" id="{DDA5571C-3223-7FCB-F819-F3EE6B573B87}"/>
              </a:ext>
            </a:extLst>
          </p:cNvPr>
          <p:cNvSpPr txBox="1">
            <a:spLocks/>
          </p:cNvSpPr>
          <p:nvPr/>
        </p:nvSpPr>
        <p:spPr>
          <a:xfrm>
            <a:off x="5844540" y="3579158"/>
            <a:ext cx="3154680" cy="1625302"/>
          </a:xfrm>
          <a:prstGeom prst="rect">
            <a:avLst/>
          </a:prstGeom>
          <a:solidFill>
            <a:schemeClr val="accent2">
              <a:lumMod val="20000"/>
              <a:lumOff val="80000"/>
            </a:schemeClr>
          </a:solidFill>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0" indent="0">
              <a:buFont typeface="Arial" panose="020B0604020202020204" pitchFamily="34" charset="0"/>
              <a:buNone/>
            </a:pPr>
            <a:r>
              <a:rPr lang="en-US" sz="1400" i="1" dirty="0"/>
              <a:t>This slide deck summarizes the GE’s recommended study on this issue and shares the complementary assessments ERCOT has conducted using GE’s methodology to derive a recommendation on </a:t>
            </a:r>
            <a:r>
              <a:rPr lang="en-US" sz="1400" i="1" dirty="0">
                <a:solidFill>
                  <a:schemeClr val="tx2"/>
                </a:solidFill>
              </a:rPr>
              <a:t>maximum limit </a:t>
            </a:r>
            <a:r>
              <a:rPr lang="en-US" sz="1400" i="1" dirty="0"/>
              <a:t>of RRS-PFR from any single resource.</a:t>
            </a:r>
          </a:p>
        </p:txBody>
      </p:sp>
      <p:sp>
        <p:nvSpPr>
          <p:cNvPr id="6" name="Content Placeholder 2">
            <a:extLst>
              <a:ext uri="{FF2B5EF4-FFF2-40B4-BE49-F238E27FC236}">
                <a16:creationId xmlns:a16="http://schemas.microsoft.com/office/drawing/2014/main" id="{A47D9277-66C8-BEE4-C13A-4EA56112BF62}"/>
              </a:ext>
            </a:extLst>
          </p:cNvPr>
          <p:cNvSpPr txBox="1">
            <a:spLocks/>
          </p:cNvSpPr>
          <p:nvPr/>
        </p:nvSpPr>
        <p:spPr>
          <a:xfrm>
            <a:off x="304800" y="4053840"/>
            <a:ext cx="5303520" cy="2112040"/>
          </a:xfrm>
          <a:prstGeom prst="rect">
            <a:avLst/>
          </a:prstGeom>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lgn="just"/>
            <a:r>
              <a:rPr lang="en-US" sz="1400" dirty="0"/>
              <a:t>GE recommends that by imposing a maximum limit on the amount of RRS-PFR from a single Resource, ERCOT may be able to mitigate the common mode risk associated with too much PFR from one unit and that unit failing. </a:t>
            </a:r>
          </a:p>
          <a:p>
            <a:pPr algn="just"/>
            <a:r>
              <a:rPr lang="en-US" sz="1400" dirty="0"/>
              <a:t>To determine the maximum limit of RRS-PFR from any single resource, GE has recommended a study methodology that assesses the impact of PFR failure (common mode failure) on frequency nadir degradation for loss of 2,805 MW.</a:t>
            </a:r>
            <a:endParaRPr lang="en-US" sz="1600" dirty="0"/>
          </a:p>
        </p:txBody>
      </p:sp>
    </p:spTree>
    <p:extLst>
      <p:ext uri="{BB962C8B-B14F-4D97-AF65-F5344CB8AC3E}">
        <p14:creationId xmlns:p14="http://schemas.microsoft.com/office/powerpoint/2010/main" val="1839284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E84C3-135D-4BD0-9DBA-C5D365FA216F}"/>
              </a:ext>
            </a:extLst>
          </p:cNvPr>
          <p:cNvSpPr>
            <a:spLocks noGrp="1"/>
          </p:cNvSpPr>
          <p:nvPr>
            <p:ph type="title"/>
          </p:nvPr>
        </p:nvSpPr>
        <p:spPr/>
        <p:txBody>
          <a:bodyPr/>
          <a:lstStyle/>
          <a:p>
            <a:r>
              <a:rPr lang="en-US" sz="2800" dirty="0"/>
              <a:t>Summary of the GE Studies on PFR Failure</a:t>
            </a:r>
          </a:p>
        </p:txBody>
      </p:sp>
      <p:sp>
        <p:nvSpPr>
          <p:cNvPr id="8" name="Content Placeholder 7">
            <a:extLst>
              <a:ext uri="{FF2B5EF4-FFF2-40B4-BE49-F238E27FC236}">
                <a16:creationId xmlns:a16="http://schemas.microsoft.com/office/drawing/2014/main" id="{EE8B5CE0-58E7-72AA-79E9-D4D4FCC91B39}"/>
              </a:ext>
            </a:extLst>
          </p:cNvPr>
          <p:cNvSpPr>
            <a:spLocks noGrp="1"/>
          </p:cNvSpPr>
          <p:nvPr>
            <p:ph idx="1"/>
          </p:nvPr>
        </p:nvSpPr>
        <p:spPr/>
        <p:txBody>
          <a:bodyPr/>
          <a:lstStyle/>
          <a:p>
            <a:r>
              <a:rPr lang="en-US" sz="1400" dirty="0">
                <a:solidFill>
                  <a:schemeClr val="tx2"/>
                </a:solidFill>
              </a:rPr>
              <a:t>GE conducted a series of dynamic simulations to study the impact of PFR failure on the decline in frequency nadir during an event that is triggered by loss of 2,805 MW</a:t>
            </a:r>
            <a:r>
              <a:rPr lang="en-US" sz="1400" dirty="0">
                <a:solidFill>
                  <a:srgbClr val="FF0000"/>
                </a:solidFill>
              </a:rPr>
              <a:t>*</a:t>
            </a:r>
            <a:r>
              <a:rPr lang="en-US" sz="1400" dirty="0">
                <a:solidFill>
                  <a:schemeClr val="tx2"/>
                </a:solidFill>
              </a:rPr>
              <a:t> of generation. </a:t>
            </a:r>
          </a:p>
          <a:p>
            <a:pPr marL="457200" indent="-285750">
              <a:buFont typeface="Arial" panose="020B0604020202020204" pitchFamily="34" charset="0"/>
              <a:buChar char="−"/>
            </a:pPr>
            <a:r>
              <a:rPr lang="en-US" sz="1400" dirty="0">
                <a:solidFill>
                  <a:schemeClr val="tx2"/>
                </a:solidFill>
              </a:rPr>
              <a:t>These studies were run under two inertia conditions, namely 122 GWs and 244 GWs. </a:t>
            </a:r>
          </a:p>
          <a:p>
            <a:pPr marL="457200" indent="-285750">
              <a:buFont typeface="Arial" panose="020B0604020202020204" pitchFamily="34" charset="0"/>
              <a:buChar char="−"/>
            </a:pPr>
            <a:r>
              <a:rPr lang="en-US" sz="1400" dirty="0">
                <a:solidFill>
                  <a:schemeClr val="tx2"/>
                </a:solidFill>
              </a:rPr>
              <a:t>For each inertia condition, the change in frequency nadir caused by X MW of PFR failure was recorded. In each failed PFR scenario that was assessed, a change in frequency nadir per 100 MW of failed PFR was computed.</a:t>
            </a:r>
          </a:p>
          <a:p>
            <a:pPr marL="0" indent="0">
              <a:buNone/>
            </a:pPr>
            <a:endParaRPr lang="en-US" dirty="0"/>
          </a:p>
        </p:txBody>
      </p:sp>
      <p:sp>
        <p:nvSpPr>
          <p:cNvPr id="4" name="Slide Number Placeholder 3">
            <a:extLst>
              <a:ext uri="{FF2B5EF4-FFF2-40B4-BE49-F238E27FC236}">
                <a16:creationId xmlns:a16="http://schemas.microsoft.com/office/drawing/2014/main" id="{BCB9320C-FD64-4B42-87B0-1E03E73F9324}"/>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3" name="TextBox 2">
            <a:extLst>
              <a:ext uri="{FF2B5EF4-FFF2-40B4-BE49-F238E27FC236}">
                <a16:creationId xmlns:a16="http://schemas.microsoft.com/office/drawing/2014/main" id="{E4B95F1A-F30C-4EA5-A0AF-5C6AA5DD7D34}"/>
              </a:ext>
            </a:extLst>
          </p:cNvPr>
          <p:cNvSpPr txBox="1"/>
          <p:nvPr/>
        </p:nvSpPr>
        <p:spPr>
          <a:xfrm>
            <a:off x="2302299" y="6519704"/>
            <a:ext cx="5756613" cy="246221"/>
          </a:xfrm>
          <a:prstGeom prst="rect">
            <a:avLst/>
          </a:prstGeom>
          <a:noFill/>
        </p:spPr>
        <p:txBody>
          <a:bodyPr wrap="square" rtlCol="0">
            <a:spAutoFit/>
          </a:bodyPr>
          <a:lstStyle/>
          <a:p>
            <a:r>
              <a:rPr lang="en-US" sz="1000" dirty="0">
                <a:solidFill>
                  <a:srgbClr val="FF0000"/>
                </a:solidFill>
              </a:rPr>
              <a:t>*</a:t>
            </a:r>
            <a:r>
              <a:rPr lang="en-US" sz="1000" dirty="0"/>
              <a:t>2,805 MW is ERCOT’s current Resource Loss Protection Criteria (RLPC) under NERC’s BAL-003</a:t>
            </a:r>
          </a:p>
        </p:txBody>
      </p:sp>
      <p:graphicFrame>
        <p:nvGraphicFramePr>
          <p:cNvPr id="9" name="Table 8">
            <a:extLst>
              <a:ext uri="{FF2B5EF4-FFF2-40B4-BE49-F238E27FC236}">
                <a16:creationId xmlns:a16="http://schemas.microsoft.com/office/drawing/2014/main" id="{10CD9677-16F3-43F7-B590-A18256288FAD}"/>
              </a:ext>
            </a:extLst>
          </p:cNvPr>
          <p:cNvGraphicFramePr>
            <a:graphicFrameLocks noGrp="1"/>
          </p:cNvGraphicFramePr>
          <p:nvPr>
            <p:extLst>
              <p:ext uri="{D42A27DB-BD31-4B8C-83A1-F6EECF244321}">
                <p14:modId xmlns:p14="http://schemas.microsoft.com/office/powerpoint/2010/main" val="3277154134"/>
              </p:ext>
            </p:extLst>
          </p:nvPr>
        </p:nvGraphicFramePr>
        <p:xfrm>
          <a:off x="838478" y="2297826"/>
          <a:ext cx="3352800" cy="1304185"/>
        </p:xfrm>
        <a:graphic>
          <a:graphicData uri="http://schemas.openxmlformats.org/drawingml/2006/table">
            <a:tbl>
              <a:tblPr>
                <a:tableStyleId>{5C22544A-7EE6-4342-B048-85BDC9FD1C3A}</a:tableStyleId>
              </a:tblPr>
              <a:tblGrid>
                <a:gridCol w="466847">
                  <a:extLst>
                    <a:ext uri="{9D8B030D-6E8A-4147-A177-3AD203B41FA5}">
                      <a16:colId xmlns:a16="http://schemas.microsoft.com/office/drawing/2014/main" val="3156832460"/>
                    </a:ext>
                  </a:extLst>
                </a:gridCol>
                <a:gridCol w="594167">
                  <a:extLst>
                    <a:ext uri="{9D8B030D-6E8A-4147-A177-3AD203B41FA5}">
                      <a16:colId xmlns:a16="http://schemas.microsoft.com/office/drawing/2014/main" val="3979985069"/>
                    </a:ext>
                  </a:extLst>
                </a:gridCol>
                <a:gridCol w="763929">
                  <a:extLst>
                    <a:ext uri="{9D8B030D-6E8A-4147-A177-3AD203B41FA5}">
                      <a16:colId xmlns:a16="http://schemas.microsoft.com/office/drawing/2014/main" val="78191416"/>
                    </a:ext>
                  </a:extLst>
                </a:gridCol>
                <a:gridCol w="1527857">
                  <a:extLst>
                    <a:ext uri="{9D8B030D-6E8A-4147-A177-3AD203B41FA5}">
                      <a16:colId xmlns:a16="http://schemas.microsoft.com/office/drawing/2014/main" val="897111434"/>
                    </a:ext>
                  </a:extLst>
                </a:gridCol>
              </a:tblGrid>
              <a:tr h="200953">
                <a:tc gridSpan="4">
                  <a:txBody>
                    <a:bodyPr/>
                    <a:lstStyle/>
                    <a:p>
                      <a:pPr algn="ctr" fontAlgn="b"/>
                      <a:r>
                        <a:rPr lang="en-US" sz="1050" b="1" u="none" strike="noStrike" dirty="0">
                          <a:solidFill>
                            <a:schemeClr val="bg1"/>
                          </a:solidFill>
                          <a:effectLst/>
                        </a:rPr>
                        <a:t>GE Simulation Results for 122 GWs Case</a:t>
                      </a:r>
                      <a:endParaRPr lang="en-US" sz="1050" b="1" i="0" u="none" strike="noStrike" dirty="0">
                        <a:solidFill>
                          <a:schemeClr val="bg1"/>
                        </a:solidFill>
                        <a:effectLst/>
                        <a:latin typeface="Calibri" panose="020F0502020204030204" pitchFamily="34" charset="0"/>
                      </a:endParaRPr>
                    </a:p>
                  </a:txBody>
                  <a:tcPr marL="9525" marR="9525" marT="9525" marB="0" anchor="b">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45774727"/>
                  </a:ext>
                </a:extLst>
              </a:tr>
              <a:tr h="299420">
                <a:tc>
                  <a:txBody>
                    <a:bodyPr/>
                    <a:lstStyle/>
                    <a:p>
                      <a:pPr algn="ctr" fontAlgn="ctr"/>
                      <a:r>
                        <a:rPr lang="en-US" sz="900" b="1" u="none" strike="noStrike" dirty="0">
                          <a:solidFill>
                            <a:schemeClr val="bg1"/>
                          </a:solidFill>
                          <a:effectLst/>
                        </a:rPr>
                        <a:t> </a:t>
                      </a:r>
                      <a:endParaRPr lang="en-US" sz="900" b="1" i="0" u="none" strike="noStrike" dirty="0">
                        <a:solidFill>
                          <a:schemeClr val="bg1"/>
                        </a:solidFill>
                        <a:effectLst/>
                        <a:latin typeface="Calibri" panose="020F0502020204030204" pitchFamily="34" charset="0"/>
                      </a:endParaRPr>
                    </a:p>
                  </a:txBody>
                  <a:tcPr marL="9525" marR="9525" marT="9525" marB="0" anchor="ctr">
                    <a:solidFill>
                      <a:schemeClr val="accent1"/>
                    </a:solidFill>
                  </a:tcPr>
                </a:tc>
                <a:tc>
                  <a:txBody>
                    <a:bodyPr/>
                    <a:lstStyle/>
                    <a:p>
                      <a:pPr algn="ctr" fontAlgn="ctr"/>
                      <a:r>
                        <a:rPr lang="en-US" sz="900" b="1" u="none" strike="noStrike" dirty="0">
                          <a:solidFill>
                            <a:schemeClr val="bg1"/>
                          </a:solidFill>
                          <a:effectLst/>
                        </a:rPr>
                        <a:t>Failed PFR (MW)</a:t>
                      </a:r>
                      <a:endParaRPr lang="en-US" sz="900" b="1" i="0" u="none" strike="noStrike" dirty="0">
                        <a:solidFill>
                          <a:schemeClr val="bg1"/>
                        </a:solidFill>
                        <a:effectLst/>
                        <a:latin typeface="Calibri" panose="020F0502020204030204" pitchFamily="34" charset="0"/>
                      </a:endParaRPr>
                    </a:p>
                  </a:txBody>
                  <a:tcPr marL="9525" marR="9525" marT="9525" marB="0" anchor="ctr">
                    <a:solidFill>
                      <a:schemeClr val="accent1"/>
                    </a:solidFill>
                  </a:tcPr>
                </a:tc>
                <a:tc>
                  <a:txBody>
                    <a:bodyPr/>
                    <a:lstStyle/>
                    <a:p>
                      <a:pPr algn="ctr" fontAlgn="ctr"/>
                      <a:r>
                        <a:rPr lang="en-US" sz="900" b="1" u="none" strike="noStrike" dirty="0">
                          <a:solidFill>
                            <a:schemeClr val="bg1"/>
                          </a:solidFill>
                          <a:effectLst/>
                        </a:rPr>
                        <a:t>Delta Nadir (Hz)</a:t>
                      </a:r>
                      <a:endParaRPr lang="en-US" sz="900" b="1" i="0" u="none" strike="noStrike" dirty="0">
                        <a:solidFill>
                          <a:schemeClr val="bg1"/>
                        </a:solidFill>
                        <a:effectLst/>
                        <a:latin typeface="Calibri" panose="020F0502020204030204" pitchFamily="34" charset="0"/>
                      </a:endParaRPr>
                    </a:p>
                  </a:txBody>
                  <a:tcPr marL="9525" marR="9525" marT="9525" marB="0" anchor="ctr">
                    <a:solidFill>
                      <a:schemeClr val="accent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b="1" u="none" strike="noStrike" dirty="0">
                          <a:solidFill>
                            <a:schemeClr val="bg1"/>
                          </a:solidFill>
                          <a:effectLst/>
                        </a:rPr>
                        <a:t>Delta Nadir /Failed PFR </a:t>
                      </a:r>
                      <a:endParaRPr lang="en-US" sz="900" b="1" i="0" u="none" strike="noStrike" dirty="0">
                        <a:solidFill>
                          <a:schemeClr val="bg1"/>
                        </a:solidFill>
                        <a:effectLst/>
                        <a:latin typeface="Calibri" panose="020F0502020204030204" pitchFamily="34" charset="0"/>
                      </a:endParaRPr>
                    </a:p>
                    <a:p>
                      <a:pPr algn="ctr" fontAlgn="ctr"/>
                      <a:r>
                        <a:rPr lang="en-US" sz="900" b="1" u="none" strike="noStrike" dirty="0">
                          <a:solidFill>
                            <a:schemeClr val="bg1"/>
                          </a:solidFill>
                          <a:effectLst/>
                        </a:rPr>
                        <a:t>(</a:t>
                      </a:r>
                      <a:r>
                        <a:rPr lang="en-US" sz="900" b="1" u="none" strike="noStrike" dirty="0" err="1">
                          <a:solidFill>
                            <a:schemeClr val="bg1"/>
                          </a:solidFill>
                          <a:effectLst/>
                        </a:rPr>
                        <a:t>mHz</a:t>
                      </a:r>
                      <a:r>
                        <a:rPr lang="en-US" sz="900" b="1" u="none" strike="noStrike" dirty="0">
                          <a:solidFill>
                            <a:schemeClr val="bg1"/>
                          </a:solidFill>
                          <a:effectLst/>
                        </a:rPr>
                        <a:t>/100MW)</a:t>
                      </a:r>
                      <a:endParaRPr lang="en-US" sz="900" b="1" i="0" u="none" strike="noStrike" dirty="0">
                        <a:solidFill>
                          <a:schemeClr val="bg1"/>
                        </a:solidFill>
                        <a:effectLst/>
                        <a:latin typeface="Calibri" panose="020F0502020204030204" pitchFamily="34" charset="0"/>
                      </a:endParaRPr>
                    </a:p>
                  </a:txBody>
                  <a:tcPr marL="9525" marR="9525" marT="9525" marB="0" anchor="ctr">
                    <a:solidFill>
                      <a:schemeClr val="accent1"/>
                    </a:solidFill>
                  </a:tcPr>
                </a:tc>
                <a:extLst>
                  <a:ext uri="{0D108BD9-81ED-4DB2-BD59-A6C34878D82A}">
                    <a16:rowId xmlns:a16="http://schemas.microsoft.com/office/drawing/2014/main" val="350715449"/>
                  </a:ext>
                </a:extLst>
              </a:tr>
              <a:tr h="200953">
                <a:tc>
                  <a:txBody>
                    <a:bodyPr/>
                    <a:lstStyle/>
                    <a:p>
                      <a:pPr marL="0" algn="ctr" defTabSz="914400" rtl="0" eaLnBrk="1" fontAlgn="b" latinLnBrk="0" hangingPunct="1"/>
                      <a:r>
                        <a:rPr lang="en-US" sz="1100" b="1" i="0" u="none" strike="noStrike" kern="1200" dirty="0">
                          <a:solidFill>
                            <a:schemeClr val="bg1"/>
                          </a:solidFill>
                          <a:effectLst/>
                          <a:latin typeface="Calibri" panose="020F0502020204030204" pitchFamily="34" charset="0"/>
                          <a:ea typeface="+mn-ea"/>
                          <a:cs typeface="+mn-cs"/>
                        </a:rPr>
                        <a:t>S1</a:t>
                      </a:r>
                    </a:p>
                  </a:txBody>
                  <a:tcPr marL="9525" marR="9525" marT="9525" marB="0" anchor="ctr">
                    <a:solidFill>
                      <a:schemeClr val="accent1"/>
                    </a:solidFill>
                  </a:tcPr>
                </a:tc>
                <a:tc>
                  <a:txBody>
                    <a:bodyPr/>
                    <a:lstStyle/>
                    <a:p>
                      <a:pPr marL="0" algn="ctr" defTabSz="914400" rtl="0" eaLnBrk="1" fontAlgn="b" latinLnBrk="0" hangingPunct="1"/>
                      <a:r>
                        <a:rPr lang="en-US" sz="1100" b="1" i="0" u="none" strike="noStrike" kern="1200" dirty="0">
                          <a:solidFill>
                            <a:schemeClr val="bg1"/>
                          </a:solidFill>
                          <a:effectLst/>
                          <a:latin typeface="Calibri" panose="020F0502020204030204" pitchFamily="34" charset="0"/>
                          <a:ea typeface="+mn-ea"/>
                          <a:cs typeface="+mn-cs"/>
                        </a:rPr>
                        <a:t>573</a:t>
                      </a:r>
                    </a:p>
                  </a:txBody>
                  <a:tcPr marL="9525" marR="9525" marT="9525" marB="0" anchor="ctr">
                    <a:solidFill>
                      <a:schemeClr val="accent1"/>
                    </a:solidFill>
                  </a:tcPr>
                </a:tc>
                <a:tc>
                  <a:txBody>
                    <a:bodyPr/>
                    <a:lstStyle/>
                    <a:p>
                      <a:pPr algn="ctr" fontAlgn="b"/>
                      <a:r>
                        <a:rPr lang="en-US" sz="1100" b="0" i="0" u="none" strike="noStrike" dirty="0">
                          <a:solidFill>
                            <a:srgbClr val="000000"/>
                          </a:solidFill>
                          <a:effectLst/>
                          <a:latin typeface="Calibri" panose="020F0502020204030204" pitchFamily="34" charset="0"/>
                        </a:rPr>
                        <a:t>0.0444</a:t>
                      </a:r>
                    </a:p>
                  </a:txBody>
                  <a:tcPr marL="9525" marR="9525" marT="9525" marB="0" anchor="ctr"/>
                </a:tc>
                <a:tc>
                  <a:txBody>
                    <a:bodyPr/>
                    <a:lstStyle/>
                    <a:p>
                      <a:pPr marL="0" algn="ctr"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7.7495</a:t>
                      </a:r>
                    </a:p>
                  </a:txBody>
                  <a:tcPr marL="9525" marR="9525" marT="9525" marB="0" anchor="ctr"/>
                </a:tc>
                <a:extLst>
                  <a:ext uri="{0D108BD9-81ED-4DB2-BD59-A6C34878D82A}">
                    <a16:rowId xmlns:a16="http://schemas.microsoft.com/office/drawing/2014/main" val="1028963116"/>
                  </a:ext>
                </a:extLst>
              </a:tr>
              <a:tr h="200953">
                <a:tc>
                  <a:txBody>
                    <a:bodyPr/>
                    <a:lstStyle/>
                    <a:p>
                      <a:pPr marL="0" algn="ctr" defTabSz="914400" rtl="0" eaLnBrk="1" fontAlgn="b" latinLnBrk="0" hangingPunct="1"/>
                      <a:r>
                        <a:rPr lang="en-US" sz="1100" b="1" i="0" u="none" strike="noStrike" kern="1200" dirty="0">
                          <a:solidFill>
                            <a:schemeClr val="bg1"/>
                          </a:solidFill>
                          <a:effectLst/>
                          <a:latin typeface="Calibri" panose="020F0502020204030204" pitchFamily="34" charset="0"/>
                          <a:ea typeface="+mn-ea"/>
                          <a:cs typeface="+mn-cs"/>
                        </a:rPr>
                        <a:t>S2</a:t>
                      </a:r>
                    </a:p>
                  </a:txBody>
                  <a:tcPr marL="9525" marR="9525" marT="9525" marB="0" anchor="ctr">
                    <a:solidFill>
                      <a:schemeClr val="accent1"/>
                    </a:solidFill>
                  </a:tcPr>
                </a:tc>
                <a:tc>
                  <a:txBody>
                    <a:bodyPr/>
                    <a:lstStyle/>
                    <a:p>
                      <a:pPr marL="0" algn="ctr" defTabSz="914400" rtl="0" eaLnBrk="1" fontAlgn="b" latinLnBrk="0" hangingPunct="1"/>
                      <a:r>
                        <a:rPr lang="en-US" sz="1100" b="1" i="0" u="none" strike="noStrike" kern="1200" dirty="0">
                          <a:solidFill>
                            <a:schemeClr val="bg1"/>
                          </a:solidFill>
                          <a:effectLst/>
                          <a:latin typeface="Calibri" panose="020F0502020204030204" pitchFamily="34" charset="0"/>
                          <a:ea typeface="+mn-ea"/>
                          <a:cs typeface="+mn-cs"/>
                        </a:rPr>
                        <a:t>700</a:t>
                      </a:r>
                    </a:p>
                  </a:txBody>
                  <a:tcPr marL="9525" marR="9525" marT="9525" marB="0" anchor="ctr">
                    <a:solidFill>
                      <a:schemeClr val="accent1"/>
                    </a:solidFill>
                  </a:tcPr>
                </a:tc>
                <a:tc>
                  <a:txBody>
                    <a:bodyPr/>
                    <a:lstStyle/>
                    <a:p>
                      <a:pPr marL="0" algn="ctr"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0.0311</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4.4529</a:t>
                      </a:r>
                    </a:p>
                  </a:txBody>
                  <a:tcPr marL="9525" marR="9525" marT="9525" marB="0" anchor="b"/>
                </a:tc>
                <a:extLst>
                  <a:ext uri="{0D108BD9-81ED-4DB2-BD59-A6C34878D82A}">
                    <a16:rowId xmlns:a16="http://schemas.microsoft.com/office/drawing/2014/main" val="412286687"/>
                  </a:ext>
                </a:extLst>
              </a:tr>
              <a:tr h="200953">
                <a:tc>
                  <a:txBody>
                    <a:bodyPr/>
                    <a:lstStyle/>
                    <a:p>
                      <a:pPr marL="0" algn="ctr" defTabSz="914400" rtl="0" eaLnBrk="1" fontAlgn="b" latinLnBrk="0" hangingPunct="1"/>
                      <a:r>
                        <a:rPr lang="en-US" sz="1100" b="1" i="0" u="none" strike="noStrike" kern="1200" dirty="0">
                          <a:solidFill>
                            <a:schemeClr val="bg1"/>
                          </a:solidFill>
                          <a:effectLst/>
                          <a:latin typeface="Calibri" panose="020F0502020204030204" pitchFamily="34" charset="0"/>
                          <a:ea typeface="+mn-ea"/>
                          <a:cs typeface="+mn-cs"/>
                        </a:rPr>
                        <a:t>…</a:t>
                      </a:r>
                    </a:p>
                  </a:txBody>
                  <a:tcPr marL="9525" marR="9525" marT="9525" marB="0" anchor="ctr">
                    <a:solidFill>
                      <a:schemeClr val="accent1"/>
                    </a:solidFill>
                  </a:tcPr>
                </a:tc>
                <a:tc>
                  <a:txBody>
                    <a:bodyPr/>
                    <a:lstStyle/>
                    <a:p>
                      <a:pPr marL="0" algn="ctr" defTabSz="914400" rtl="0" eaLnBrk="1" fontAlgn="b" latinLnBrk="0" hangingPunct="1"/>
                      <a:r>
                        <a:rPr lang="en-US" sz="1100" b="1" i="0" u="none" strike="noStrike" kern="1200" dirty="0">
                          <a:solidFill>
                            <a:schemeClr val="bg1"/>
                          </a:solidFill>
                          <a:effectLst/>
                          <a:latin typeface="Calibri" panose="020F0502020204030204" pitchFamily="34" charset="0"/>
                          <a:ea typeface="+mn-ea"/>
                          <a:cs typeface="+mn-cs"/>
                        </a:rPr>
                        <a:t>…</a:t>
                      </a:r>
                    </a:p>
                  </a:txBody>
                  <a:tcPr marL="9525" marR="9525" marT="9525" marB="0" anchor="ctr">
                    <a:solidFill>
                      <a:schemeClr val="accent1"/>
                    </a:solidFill>
                  </a:tcPr>
                </a:tc>
                <a:tc>
                  <a:txBody>
                    <a:bodyPr/>
                    <a:lstStyle/>
                    <a:p>
                      <a:pPr marL="0" algn="ctr"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a:t>
                      </a:r>
                    </a:p>
                  </a:txBody>
                  <a:tcPr marL="9525" marR="9525" marT="9525" marB="0" anchor="ctr"/>
                </a:tc>
                <a:tc>
                  <a:txBody>
                    <a:bodyPr/>
                    <a:lstStyle/>
                    <a:p>
                      <a:pPr marL="0" algn="ctr"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a:t>
                      </a:r>
                    </a:p>
                  </a:txBody>
                  <a:tcPr marL="9525" marR="9525" marT="9525" marB="0" anchor="ctr"/>
                </a:tc>
                <a:extLst>
                  <a:ext uri="{0D108BD9-81ED-4DB2-BD59-A6C34878D82A}">
                    <a16:rowId xmlns:a16="http://schemas.microsoft.com/office/drawing/2014/main" val="3733528706"/>
                  </a:ext>
                </a:extLst>
              </a:tr>
              <a:tr h="200953">
                <a:tc>
                  <a:txBody>
                    <a:bodyPr/>
                    <a:lstStyle/>
                    <a:p>
                      <a:pPr marL="0" algn="ctr" defTabSz="914400" rtl="0" eaLnBrk="1" fontAlgn="b" latinLnBrk="0" hangingPunct="1"/>
                      <a:r>
                        <a:rPr lang="en-US" sz="1100" b="1" i="0" u="none" strike="noStrike" kern="1200" dirty="0">
                          <a:solidFill>
                            <a:schemeClr val="bg1"/>
                          </a:solidFill>
                          <a:effectLst/>
                          <a:latin typeface="Calibri" panose="020F0502020204030204" pitchFamily="34" charset="0"/>
                          <a:ea typeface="+mn-ea"/>
                          <a:cs typeface="+mn-cs"/>
                        </a:rPr>
                        <a:t>S9</a:t>
                      </a:r>
                    </a:p>
                  </a:txBody>
                  <a:tcPr marL="9525" marR="9525" marT="9525" marB="0" anchor="ctr">
                    <a:solidFill>
                      <a:schemeClr val="accent1"/>
                    </a:solidFill>
                  </a:tcPr>
                </a:tc>
                <a:tc>
                  <a:txBody>
                    <a:bodyPr/>
                    <a:lstStyle/>
                    <a:p>
                      <a:pPr marL="0" algn="ctr" defTabSz="914400" rtl="0" eaLnBrk="1" fontAlgn="b" latinLnBrk="0" hangingPunct="1"/>
                      <a:r>
                        <a:rPr lang="en-US" sz="1100" b="1" i="0" u="none" strike="noStrike" kern="1200" dirty="0">
                          <a:solidFill>
                            <a:schemeClr val="bg1"/>
                          </a:solidFill>
                          <a:effectLst/>
                          <a:latin typeface="Calibri" panose="020F0502020204030204" pitchFamily="34" charset="0"/>
                          <a:ea typeface="+mn-ea"/>
                          <a:cs typeface="+mn-cs"/>
                        </a:rPr>
                        <a:t>468</a:t>
                      </a:r>
                    </a:p>
                  </a:txBody>
                  <a:tcPr marL="9525" marR="9525" marT="9525" marB="0" anchor="ctr">
                    <a:solidFill>
                      <a:schemeClr val="accent1"/>
                    </a:solidFill>
                  </a:tcPr>
                </a:tc>
                <a:tc>
                  <a:txBody>
                    <a:bodyPr/>
                    <a:lstStyle/>
                    <a:p>
                      <a:pPr marL="0" algn="ctr" defTabSz="9144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0.0381</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8.1429</a:t>
                      </a:r>
                    </a:p>
                  </a:txBody>
                  <a:tcPr marL="9525" marR="9525" marT="9525" marB="0" anchor="b"/>
                </a:tc>
                <a:extLst>
                  <a:ext uri="{0D108BD9-81ED-4DB2-BD59-A6C34878D82A}">
                    <a16:rowId xmlns:a16="http://schemas.microsoft.com/office/drawing/2014/main" val="2386310154"/>
                  </a:ext>
                </a:extLst>
              </a:tr>
            </a:tbl>
          </a:graphicData>
        </a:graphic>
      </p:graphicFrame>
      <p:graphicFrame>
        <p:nvGraphicFramePr>
          <p:cNvPr id="10" name="Table 9">
            <a:extLst>
              <a:ext uri="{FF2B5EF4-FFF2-40B4-BE49-F238E27FC236}">
                <a16:creationId xmlns:a16="http://schemas.microsoft.com/office/drawing/2014/main" id="{C41AA4DA-11AC-41FA-9933-1D2A9144704B}"/>
              </a:ext>
            </a:extLst>
          </p:cNvPr>
          <p:cNvGraphicFramePr>
            <a:graphicFrameLocks noGrp="1"/>
          </p:cNvGraphicFramePr>
          <p:nvPr>
            <p:extLst>
              <p:ext uri="{D42A27DB-BD31-4B8C-83A1-F6EECF244321}">
                <p14:modId xmlns:p14="http://schemas.microsoft.com/office/powerpoint/2010/main" val="1626878901"/>
              </p:ext>
            </p:extLst>
          </p:nvPr>
        </p:nvGraphicFramePr>
        <p:xfrm>
          <a:off x="5028922" y="2299315"/>
          <a:ext cx="3486912" cy="1304183"/>
        </p:xfrm>
        <a:graphic>
          <a:graphicData uri="http://schemas.openxmlformats.org/drawingml/2006/table">
            <a:tbl>
              <a:tblPr>
                <a:tableStyleId>{5C22544A-7EE6-4342-B048-85BDC9FD1C3A}</a:tableStyleId>
              </a:tblPr>
              <a:tblGrid>
                <a:gridCol w="485521">
                  <a:extLst>
                    <a:ext uri="{9D8B030D-6E8A-4147-A177-3AD203B41FA5}">
                      <a16:colId xmlns:a16="http://schemas.microsoft.com/office/drawing/2014/main" val="3156832460"/>
                    </a:ext>
                  </a:extLst>
                </a:gridCol>
                <a:gridCol w="617934">
                  <a:extLst>
                    <a:ext uri="{9D8B030D-6E8A-4147-A177-3AD203B41FA5}">
                      <a16:colId xmlns:a16="http://schemas.microsoft.com/office/drawing/2014/main" val="3979985069"/>
                    </a:ext>
                  </a:extLst>
                </a:gridCol>
                <a:gridCol w="794486">
                  <a:extLst>
                    <a:ext uri="{9D8B030D-6E8A-4147-A177-3AD203B41FA5}">
                      <a16:colId xmlns:a16="http://schemas.microsoft.com/office/drawing/2014/main" val="78191416"/>
                    </a:ext>
                  </a:extLst>
                </a:gridCol>
                <a:gridCol w="1588971">
                  <a:extLst>
                    <a:ext uri="{9D8B030D-6E8A-4147-A177-3AD203B41FA5}">
                      <a16:colId xmlns:a16="http://schemas.microsoft.com/office/drawing/2014/main" val="897111434"/>
                    </a:ext>
                  </a:extLst>
                </a:gridCol>
              </a:tblGrid>
              <a:tr h="237556">
                <a:tc gridSpan="4">
                  <a:txBody>
                    <a:bodyPr/>
                    <a:lstStyle/>
                    <a:p>
                      <a:pPr algn="ctr" fontAlgn="b"/>
                      <a:r>
                        <a:rPr lang="en-US" sz="1050" b="1" u="none" strike="noStrike" dirty="0">
                          <a:solidFill>
                            <a:schemeClr val="bg1"/>
                          </a:solidFill>
                          <a:effectLst/>
                        </a:rPr>
                        <a:t>GE Simulation Results for 244 GWs Case</a:t>
                      </a:r>
                      <a:endParaRPr lang="en-US" sz="1050" b="1" i="0" u="none" strike="noStrike" dirty="0">
                        <a:solidFill>
                          <a:schemeClr val="bg1"/>
                        </a:solidFill>
                        <a:effectLst/>
                        <a:latin typeface="Calibri" panose="020F0502020204030204" pitchFamily="34" charset="0"/>
                      </a:endParaRPr>
                    </a:p>
                  </a:txBody>
                  <a:tcPr marL="9525" marR="9525" marT="9525" marB="0" anchor="ctr">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45774727"/>
                  </a:ext>
                </a:extLst>
              </a:tr>
              <a:tr h="353959">
                <a:tc>
                  <a:txBody>
                    <a:bodyPr/>
                    <a:lstStyle/>
                    <a:p>
                      <a:pPr algn="ctr" fontAlgn="ctr"/>
                      <a:r>
                        <a:rPr lang="en-US" sz="900" b="1" u="none" strike="noStrike" dirty="0">
                          <a:solidFill>
                            <a:schemeClr val="bg1"/>
                          </a:solidFill>
                          <a:effectLst/>
                        </a:rPr>
                        <a:t> </a:t>
                      </a:r>
                      <a:endParaRPr lang="en-US" sz="900" b="1" i="0" u="none" strike="noStrike" dirty="0">
                        <a:solidFill>
                          <a:schemeClr val="bg1"/>
                        </a:solidFill>
                        <a:effectLst/>
                        <a:latin typeface="Calibri" panose="020F0502020204030204" pitchFamily="34" charset="0"/>
                      </a:endParaRPr>
                    </a:p>
                  </a:txBody>
                  <a:tcPr marL="9525" marR="9525" marT="9525" marB="0" anchor="ctr">
                    <a:solidFill>
                      <a:schemeClr val="accent1"/>
                    </a:solidFill>
                  </a:tcPr>
                </a:tc>
                <a:tc>
                  <a:txBody>
                    <a:bodyPr/>
                    <a:lstStyle/>
                    <a:p>
                      <a:pPr algn="ctr" fontAlgn="ctr"/>
                      <a:r>
                        <a:rPr lang="en-US" sz="900" b="1" u="none" strike="noStrike" dirty="0">
                          <a:solidFill>
                            <a:schemeClr val="bg1"/>
                          </a:solidFill>
                          <a:effectLst/>
                        </a:rPr>
                        <a:t>Failed PFR (MW)</a:t>
                      </a:r>
                      <a:endParaRPr lang="en-US" sz="900" b="1" i="0" u="none" strike="noStrike" dirty="0">
                        <a:solidFill>
                          <a:schemeClr val="bg1"/>
                        </a:solidFill>
                        <a:effectLst/>
                        <a:latin typeface="Calibri" panose="020F0502020204030204" pitchFamily="34" charset="0"/>
                      </a:endParaRPr>
                    </a:p>
                  </a:txBody>
                  <a:tcPr marL="9525" marR="9525" marT="9525" marB="0" anchor="ctr">
                    <a:solidFill>
                      <a:schemeClr val="accent1"/>
                    </a:solidFill>
                  </a:tcPr>
                </a:tc>
                <a:tc>
                  <a:txBody>
                    <a:bodyPr/>
                    <a:lstStyle/>
                    <a:p>
                      <a:pPr algn="ctr" fontAlgn="ctr"/>
                      <a:r>
                        <a:rPr lang="en-US" sz="900" b="1" u="none" strike="noStrike" dirty="0">
                          <a:solidFill>
                            <a:schemeClr val="bg1"/>
                          </a:solidFill>
                          <a:effectLst/>
                        </a:rPr>
                        <a:t>Delta Nadir (Hz)</a:t>
                      </a:r>
                      <a:endParaRPr lang="en-US" sz="900" b="1" i="0" u="none" strike="noStrike" dirty="0">
                        <a:solidFill>
                          <a:schemeClr val="bg1"/>
                        </a:solidFill>
                        <a:effectLst/>
                        <a:latin typeface="Calibri" panose="020F0502020204030204" pitchFamily="34" charset="0"/>
                      </a:endParaRPr>
                    </a:p>
                  </a:txBody>
                  <a:tcPr marL="9525" marR="9525" marT="9525" marB="0" anchor="ctr">
                    <a:solidFill>
                      <a:schemeClr val="accent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b="1" u="none" strike="noStrike" dirty="0">
                          <a:solidFill>
                            <a:schemeClr val="bg1"/>
                          </a:solidFill>
                          <a:effectLst/>
                        </a:rPr>
                        <a:t>Delta Nadir /Failed PFR </a:t>
                      </a:r>
                      <a:endParaRPr lang="en-US" sz="900" b="1" i="0" u="none" strike="noStrike" dirty="0">
                        <a:solidFill>
                          <a:schemeClr val="bg1"/>
                        </a:solidFill>
                        <a:effectLst/>
                        <a:latin typeface="Calibri" panose="020F0502020204030204" pitchFamily="34" charset="0"/>
                      </a:endParaRPr>
                    </a:p>
                    <a:p>
                      <a:pPr algn="ctr" fontAlgn="ctr"/>
                      <a:r>
                        <a:rPr lang="en-US" sz="900" b="1" u="none" strike="noStrike" dirty="0">
                          <a:solidFill>
                            <a:schemeClr val="bg1"/>
                          </a:solidFill>
                          <a:effectLst/>
                        </a:rPr>
                        <a:t>(</a:t>
                      </a:r>
                      <a:r>
                        <a:rPr lang="en-US" sz="900" b="1" u="none" strike="noStrike" dirty="0" err="1">
                          <a:solidFill>
                            <a:schemeClr val="bg1"/>
                          </a:solidFill>
                          <a:effectLst/>
                        </a:rPr>
                        <a:t>mHz</a:t>
                      </a:r>
                      <a:r>
                        <a:rPr lang="en-US" sz="900" b="1" u="none" strike="noStrike" dirty="0">
                          <a:solidFill>
                            <a:schemeClr val="bg1"/>
                          </a:solidFill>
                          <a:effectLst/>
                        </a:rPr>
                        <a:t>/100MW)</a:t>
                      </a:r>
                      <a:endParaRPr lang="en-US" sz="900" b="1" i="0" u="none" strike="noStrike" dirty="0">
                        <a:solidFill>
                          <a:schemeClr val="bg1"/>
                        </a:solidFill>
                        <a:effectLst/>
                        <a:latin typeface="Calibri" panose="020F0502020204030204" pitchFamily="34" charset="0"/>
                      </a:endParaRPr>
                    </a:p>
                  </a:txBody>
                  <a:tcPr marL="9525" marR="9525" marT="9525" marB="0" anchor="ctr">
                    <a:solidFill>
                      <a:schemeClr val="accent1"/>
                    </a:solidFill>
                  </a:tcPr>
                </a:tc>
                <a:extLst>
                  <a:ext uri="{0D108BD9-81ED-4DB2-BD59-A6C34878D82A}">
                    <a16:rowId xmlns:a16="http://schemas.microsoft.com/office/drawing/2014/main" val="350715449"/>
                  </a:ext>
                </a:extLst>
              </a:tr>
              <a:tr h="237556">
                <a:tc>
                  <a:txBody>
                    <a:bodyPr/>
                    <a:lstStyle/>
                    <a:p>
                      <a:pPr marL="0" algn="ctr" defTabSz="914400" rtl="0" eaLnBrk="1" fontAlgn="b" latinLnBrk="0" hangingPunct="1"/>
                      <a:r>
                        <a:rPr lang="en-US" sz="1100" b="1" i="0" u="none" strike="noStrike" kern="1200" dirty="0">
                          <a:solidFill>
                            <a:schemeClr val="bg1"/>
                          </a:solidFill>
                          <a:effectLst/>
                          <a:latin typeface="Calibri" panose="020F0502020204030204" pitchFamily="34" charset="0"/>
                          <a:ea typeface="+mn-ea"/>
                          <a:cs typeface="+mn-cs"/>
                        </a:rPr>
                        <a:t>S1</a:t>
                      </a:r>
                    </a:p>
                  </a:txBody>
                  <a:tcPr marL="9525" marR="9525" marT="9525" marB="0" anchor="ctr">
                    <a:solidFill>
                      <a:schemeClr val="accent1"/>
                    </a:solidFill>
                  </a:tcPr>
                </a:tc>
                <a:tc>
                  <a:txBody>
                    <a:bodyPr/>
                    <a:lstStyle/>
                    <a:p>
                      <a:pPr marL="0" algn="ctr" defTabSz="914400" rtl="0" eaLnBrk="1" fontAlgn="b" latinLnBrk="0" hangingPunct="1"/>
                      <a:r>
                        <a:rPr lang="en-US" sz="1100" b="1" i="0" u="none" strike="noStrike" kern="1200" dirty="0">
                          <a:solidFill>
                            <a:schemeClr val="bg1"/>
                          </a:solidFill>
                          <a:effectLst/>
                          <a:latin typeface="Calibri" panose="020F0502020204030204" pitchFamily="34" charset="0"/>
                          <a:ea typeface="+mn-ea"/>
                          <a:cs typeface="+mn-cs"/>
                        </a:rPr>
                        <a:t>300</a:t>
                      </a:r>
                    </a:p>
                  </a:txBody>
                  <a:tcPr marL="9525" marR="9525" marT="9525" marB="0" anchor="ctr">
                    <a:solidFill>
                      <a:schemeClr val="accent1"/>
                    </a:solidFill>
                  </a:tcPr>
                </a:tc>
                <a:tc>
                  <a:txBody>
                    <a:bodyPr/>
                    <a:lstStyle/>
                    <a:p>
                      <a:pPr algn="ctr" fontAlgn="b"/>
                      <a:r>
                        <a:rPr lang="en-US" sz="1100" b="0" i="0" u="none" strike="noStrike" dirty="0">
                          <a:solidFill>
                            <a:srgbClr val="000000"/>
                          </a:solidFill>
                          <a:effectLst/>
                          <a:latin typeface="Calibri" panose="020F0502020204030204" pitchFamily="34" charset="0"/>
                        </a:rPr>
                        <a:t>0.0772</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25.7309</a:t>
                      </a:r>
                    </a:p>
                  </a:txBody>
                  <a:tcPr marL="9525" marR="9525" marT="9525" marB="0" anchor="ctr"/>
                </a:tc>
                <a:extLst>
                  <a:ext uri="{0D108BD9-81ED-4DB2-BD59-A6C34878D82A}">
                    <a16:rowId xmlns:a16="http://schemas.microsoft.com/office/drawing/2014/main" val="1028963116"/>
                  </a:ext>
                </a:extLst>
              </a:tr>
              <a:tr h="237556">
                <a:tc>
                  <a:txBody>
                    <a:bodyPr/>
                    <a:lstStyle/>
                    <a:p>
                      <a:pPr marL="0" algn="ctr" defTabSz="914400" rtl="0" eaLnBrk="1" fontAlgn="b" latinLnBrk="0" hangingPunct="1"/>
                      <a:r>
                        <a:rPr lang="en-US" sz="1100" b="1" i="0" u="none" strike="noStrike" kern="1200" dirty="0">
                          <a:solidFill>
                            <a:schemeClr val="bg1"/>
                          </a:solidFill>
                          <a:effectLst/>
                          <a:latin typeface="Calibri" panose="020F0502020204030204" pitchFamily="34" charset="0"/>
                          <a:ea typeface="+mn-ea"/>
                          <a:cs typeface="+mn-cs"/>
                        </a:rPr>
                        <a:t>S2</a:t>
                      </a:r>
                    </a:p>
                  </a:txBody>
                  <a:tcPr marL="9525" marR="9525" marT="9525" marB="0" anchor="ctr">
                    <a:solidFill>
                      <a:schemeClr val="accent1"/>
                    </a:solidFill>
                  </a:tcPr>
                </a:tc>
                <a:tc>
                  <a:txBody>
                    <a:bodyPr/>
                    <a:lstStyle/>
                    <a:p>
                      <a:pPr marL="0" algn="ctr" defTabSz="914400" rtl="0" eaLnBrk="1" fontAlgn="b" latinLnBrk="0" hangingPunct="1"/>
                      <a:r>
                        <a:rPr lang="en-US" sz="1100" b="1" i="0" u="none" strike="noStrike" kern="1200" dirty="0">
                          <a:solidFill>
                            <a:schemeClr val="bg1"/>
                          </a:solidFill>
                          <a:effectLst/>
                          <a:latin typeface="Calibri" panose="020F0502020204030204" pitchFamily="34" charset="0"/>
                          <a:ea typeface="+mn-ea"/>
                          <a:cs typeface="+mn-cs"/>
                        </a:rPr>
                        <a:t>269</a:t>
                      </a:r>
                    </a:p>
                  </a:txBody>
                  <a:tcPr marL="9525" marR="9525" marT="9525" marB="0" anchor="ctr">
                    <a:solidFill>
                      <a:schemeClr val="accent1"/>
                    </a:solidFill>
                  </a:tcPr>
                </a:tc>
                <a:tc>
                  <a:txBody>
                    <a:bodyPr/>
                    <a:lstStyle/>
                    <a:p>
                      <a:pPr algn="ctr" fontAlgn="b"/>
                      <a:r>
                        <a:rPr lang="en-US" sz="1100" b="0" i="0" u="none" strike="noStrike" dirty="0">
                          <a:solidFill>
                            <a:srgbClr val="000000"/>
                          </a:solidFill>
                          <a:effectLst/>
                          <a:latin typeface="Calibri" panose="020F0502020204030204" pitchFamily="34" charset="0"/>
                        </a:rPr>
                        <a:t>0.0913</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33.9029</a:t>
                      </a:r>
                    </a:p>
                  </a:txBody>
                  <a:tcPr marL="9525" marR="9525" marT="9525" marB="0" anchor="ctr"/>
                </a:tc>
                <a:extLst>
                  <a:ext uri="{0D108BD9-81ED-4DB2-BD59-A6C34878D82A}">
                    <a16:rowId xmlns:a16="http://schemas.microsoft.com/office/drawing/2014/main" val="412286687"/>
                  </a:ext>
                </a:extLst>
              </a:tr>
              <a:tr h="237556">
                <a:tc>
                  <a:txBody>
                    <a:bodyPr/>
                    <a:lstStyle/>
                    <a:p>
                      <a:pPr marL="0" algn="ctr" defTabSz="914400" rtl="0" eaLnBrk="1" fontAlgn="b" latinLnBrk="0" hangingPunct="1"/>
                      <a:r>
                        <a:rPr lang="en-US" sz="1100" b="1" i="0" u="none" strike="noStrike" kern="1200" dirty="0">
                          <a:solidFill>
                            <a:schemeClr val="bg1"/>
                          </a:solidFill>
                          <a:effectLst/>
                          <a:latin typeface="Calibri" panose="020F0502020204030204" pitchFamily="34" charset="0"/>
                          <a:ea typeface="+mn-ea"/>
                          <a:cs typeface="+mn-cs"/>
                        </a:rPr>
                        <a:t>S3</a:t>
                      </a:r>
                    </a:p>
                  </a:txBody>
                  <a:tcPr marL="9525" marR="9525" marT="9525" marB="0" anchor="ctr">
                    <a:solidFill>
                      <a:schemeClr val="accent1"/>
                    </a:solidFill>
                  </a:tcPr>
                </a:tc>
                <a:tc>
                  <a:txBody>
                    <a:bodyPr/>
                    <a:lstStyle/>
                    <a:p>
                      <a:pPr marL="0" algn="ctr" defTabSz="914400" rtl="0" eaLnBrk="1" fontAlgn="b" latinLnBrk="0" hangingPunct="1"/>
                      <a:r>
                        <a:rPr lang="en-US" sz="1100" b="1" i="0" u="none" strike="noStrike" kern="1200" dirty="0">
                          <a:solidFill>
                            <a:schemeClr val="bg1"/>
                          </a:solidFill>
                          <a:effectLst/>
                          <a:latin typeface="Calibri" panose="020F0502020204030204" pitchFamily="34" charset="0"/>
                          <a:ea typeface="+mn-ea"/>
                          <a:cs typeface="+mn-cs"/>
                        </a:rPr>
                        <a:t>300</a:t>
                      </a:r>
                    </a:p>
                  </a:txBody>
                  <a:tcPr marL="9525" marR="9525" marT="9525" marB="0" anchor="ctr">
                    <a:solidFill>
                      <a:schemeClr val="accent1"/>
                    </a:solidFill>
                  </a:tcPr>
                </a:tc>
                <a:tc>
                  <a:txBody>
                    <a:bodyPr/>
                    <a:lstStyle/>
                    <a:p>
                      <a:pPr algn="ctr" fontAlgn="b"/>
                      <a:r>
                        <a:rPr lang="en-US" sz="1100" b="0" i="0" u="none" strike="noStrike" dirty="0">
                          <a:solidFill>
                            <a:srgbClr val="000000"/>
                          </a:solidFill>
                          <a:effectLst/>
                          <a:latin typeface="Calibri" panose="020F0502020204030204" pitchFamily="34" charset="0"/>
                        </a:rPr>
                        <a:t>0.0519</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17.2900</a:t>
                      </a:r>
                    </a:p>
                  </a:txBody>
                  <a:tcPr marL="9525" marR="9525" marT="9525" marB="0" anchor="ctr"/>
                </a:tc>
                <a:extLst>
                  <a:ext uri="{0D108BD9-81ED-4DB2-BD59-A6C34878D82A}">
                    <a16:rowId xmlns:a16="http://schemas.microsoft.com/office/drawing/2014/main" val="1965130047"/>
                  </a:ext>
                </a:extLst>
              </a:tr>
            </a:tbl>
          </a:graphicData>
        </a:graphic>
      </p:graphicFrame>
      <p:sp>
        <p:nvSpPr>
          <p:cNvPr id="12" name="TextBox 11">
            <a:extLst>
              <a:ext uri="{FF2B5EF4-FFF2-40B4-BE49-F238E27FC236}">
                <a16:creationId xmlns:a16="http://schemas.microsoft.com/office/drawing/2014/main" id="{CF8773C4-74B5-42C7-BF39-F1119EBB34D7}"/>
              </a:ext>
            </a:extLst>
          </p:cNvPr>
          <p:cNvSpPr txBox="1"/>
          <p:nvPr/>
        </p:nvSpPr>
        <p:spPr>
          <a:xfrm>
            <a:off x="6210398" y="6088817"/>
            <a:ext cx="2628802" cy="430887"/>
          </a:xfrm>
          <a:prstGeom prst="rect">
            <a:avLst/>
          </a:prstGeom>
          <a:solidFill>
            <a:schemeClr val="accent6">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sz="1100" b="1" u="none" strike="noStrike" dirty="0">
                <a:effectLst/>
              </a:rPr>
              <a:t>Delta Nadir/Failed PFR (</a:t>
            </a:r>
            <a:r>
              <a:rPr lang="en-US" sz="1100" b="1" u="none" strike="noStrike" dirty="0" err="1">
                <a:effectLst/>
              </a:rPr>
              <a:t>mHz</a:t>
            </a:r>
            <a:r>
              <a:rPr lang="en-US" sz="1100" b="1" u="none" strike="noStrike" dirty="0">
                <a:effectLst/>
              </a:rPr>
              <a:t>/100MW) </a:t>
            </a:r>
            <a:r>
              <a:rPr lang="en-US" sz="1100" b="1" dirty="0"/>
              <a:t>= 0.163*Inertia (GWs) - 14.15</a:t>
            </a:r>
          </a:p>
        </p:txBody>
      </p:sp>
      <p:pic>
        <p:nvPicPr>
          <p:cNvPr id="6" name="Picture 5">
            <a:extLst>
              <a:ext uri="{FF2B5EF4-FFF2-40B4-BE49-F238E27FC236}">
                <a16:creationId xmlns:a16="http://schemas.microsoft.com/office/drawing/2014/main" id="{ADAFCEEB-45EF-7E48-B1D9-23A60B25C004}"/>
              </a:ext>
            </a:extLst>
          </p:cNvPr>
          <p:cNvPicPr>
            <a:picLocks noChangeAspect="1"/>
          </p:cNvPicPr>
          <p:nvPr/>
        </p:nvPicPr>
        <p:blipFill>
          <a:blip r:embed="rId3"/>
          <a:stretch>
            <a:fillRect/>
          </a:stretch>
        </p:blipFill>
        <p:spPr>
          <a:xfrm>
            <a:off x="1065472" y="3603498"/>
            <a:ext cx="7382896" cy="2700762"/>
          </a:xfrm>
          <a:prstGeom prst="rect">
            <a:avLst/>
          </a:prstGeom>
        </p:spPr>
      </p:pic>
    </p:spTree>
    <p:extLst>
      <p:ext uri="{BB962C8B-B14F-4D97-AF65-F5344CB8AC3E}">
        <p14:creationId xmlns:p14="http://schemas.microsoft.com/office/powerpoint/2010/main" val="861446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7EDCC-D256-4ABB-AAF8-C0829383DBF3}"/>
              </a:ext>
            </a:extLst>
          </p:cNvPr>
          <p:cNvSpPr>
            <a:spLocks noGrp="1"/>
          </p:cNvSpPr>
          <p:nvPr>
            <p:ph type="title"/>
          </p:nvPr>
        </p:nvSpPr>
        <p:spPr/>
        <p:txBody>
          <a:bodyPr/>
          <a:lstStyle/>
          <a:p>
            <a:r>
              <a:rPr lang="en-US" dirty="0"/>
              <a:t>Frequency Sensitivity to PFR Failure</a:t>
            </a:r>
          </a:p>
        </p:txBody>
      </p:sp>
      <p:sp>
        <p:nvSpPr>
          <p:cNvPr id="3" name="Content Placeholder 2">
            <a:extLst>
              <a:ext uri="{FF2B5EF4-FFF2-40B4-BE49-F238E27FC236}">
                <a16:creationId xmlns:a16="http://schemas.microsoft.com/office/drawing/2014/main" id="{B6269740-E907-49C1-8530-06BBB610472D}"/>
              </a:ext>
            </a:extLst>
          </p:cNvPr>
          <p:cNvSpPr>
            <a:spLocks noGrp="1"/>
          </p:cNvSpPr>
          <p:nvPr>
            <p:ph idx="1"/>
          </p:nvPr>
        </p:nvSpPr>
        <p:spPr>
          <a:xfrm>
            <a:off x="304800" y="5052802"/>
            <a:ext cx="8534400" cy="943431"/>
          </a:xfrm>
        </p:spPr>
        <p:txBody>
          <a:bodyPr/>
          <a:lstStyle/>
          <a:p>
            <a:pPr marL="0" indent="0">
              <a:buNone/>
            </a:pPr>
            <a:r>
              <a:rPr lang="en-US" sz="1400" dirty="0"/>
              <a:t>It is worth noting that these studies observed that the grid is more sensitive to PFR failure, per MW during higher inertia conditions. As inertia drops, the system needs more PFR to meet target of 59.4Hz nadir. Therefore, each MW of PFR has less impact.</a:t>
            </a:r>
          </a:p>
          <a:p>
            <a:endParaRPr lang="en-US" dirty="0"/>
          </a:p>
        </p:txBody>
      </p:sp>
      <p:sp>
        <p:nvSpPr>
          <p:cNvPr id="4" name="Slide Number Placeholder 3">
            <a:extLst>
              <a:ext uri="{FF2B5EF4-FFF2-40B4-BE49-F238E27FC236}">
                <a16:creationId xmlns:a16="http://schemas.microsoft.com/office/drawing/2014/main" id="{2B987B8C-E4C9-46FA-9EDA-E6EE2CF2E57C}"/>
              </a:ext>
            </a:extLst>
          </p:cNvPr>
          <p:cNvSpPr>
            <a:spLocks noGrp="1"/>
          </p:cNvSpPr>
          <p:nvPr>
            <p:ph type="sldNum" sz="quarter" idx="4"/>
          </p:nvPr>
        </p:nvSpPr>
        <p:spPr/>
        <p:txBody>
          <a:bodyPr/>
          <a:lstStyle/>
          <a:p>
            <a:fld id="{1D93BD3E-1E9A-4970-A6F7-E7AC52762E0C}" type="slidenum">
              <a:rPr lang="en-US" smtClean="0"/>
              <a:pPr/>
              <a:t>5</a:t>
            </a:fld>
            <a:endParaRPr lang="en-US"/>
          </a:p>
        </p:txBody>
      </p:sp>
      <p:pic>
        <p:nvPicPr>
          <p:cNvPr id="6" name="Picture 5">
            <a:extLst>
              <a:ext uri="{FF2B5EF4-FFF2-40B4-BE49-F238E27FC236}">
                <a16:creationId xmlns:a16="http://schemas.microsoft.com/office/drawing/2014/main" id="{1EF628C7-98EE-97B2-6D2F-178B4E897E7F}"/>
              </a:ext>
            </a:extLst>
          </p:cNvPr>
          <p:cNvPicPr>
            <a:picLocks noChangeAspect="1"/>
          </p:cNvPicPr>
          <p:nvPr/>
        </p:nvPicPr>
        <p:blipFill>
          <a:blip r:embed="rId2"/>
          <a:stretch>
            <a:fillRect/>
          </a:stretch>
        </p:blipFill>
        <p:spPr>
          <a:xfrm>
            <a:off x="483522" y="762000"/>
            <a:ext cx="8193734" cy="4127350"/>
          </a:xfrm>
          <a:prstGeom prst="rect">
            <a:avLst/>
          </a:prstGeom>
        </p:spPr>
      </p:pic>
    </p:spTree>
    <p:extLst>
      <p:ext uri="{BB962C8B-B14F-4D97-AF65-F5344CB8AC3E}">
        <p14:creationId xmlns:p14="http://schemas.microsoft.com/office/powerpoint/2010/main" val="3631708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2B18334-22BB-05EE-F7BF-AEA363A12CEA}"/>
              </a:ext>
            </a:extLst>
          </p:cNvPr>
          <p:cNvPicPr>
            <a:picLocks noChangeAspect="1"/>
          </p:cNvPicPr>
          <p:nvPr/>
        </p:nvPicPr>
        <p:blipFill>
          <a:blip r:embed="rId3"/>
          <a:stretch>
            <a:fillRect/>
          </a:stretch>
        </p:blipFill>
        <p:spPr>
          <a:xfrm>
            <a:off x="4839666" y="1632047"/>
            <a:ext cx="4255377" cy="2597121"/>
          </a:xfrm>
          <a:prstGeom prst="rect">
            <a:avLst/>
          </a:prstGeom>
        </p:spPr>
      </p:pic>
      <p:sp>
        <p:nvSpPr>
          <p:cNvPr id="2" name="Title 1">
            <a:extLst>
              <a:ext uri="{FF2B5EF4-FFF2-40B4-BE49-F238E27FC236}">
                <a16:creationId xmlns:a16="http://schemas.microsoft.com/office/drawing/2014/main" id="{DF0E84C3-135D-4BD0-9DBA-C5D365FA216F}"/>
              </a:ext>
            </a:extLst>
          </p:cNvPr>
          <p:cNvSpPr>
            <a:spLocks noGrp="1"/>
          </p:cNvSpPr>
          <p:nvPr>
            <p:ph type="title"/>
          </p:nvPr>
        </p:nvSpPr>
        <p:spPr/>
        <p:txBody>
          <a:bodyPr/>
          <a:lstStyle/>
          <a:p>
            <a:r>
              <a:rPr lang="en-US" sz="2800" dirty="0"/>
              <a:t>GE Studies on PFR Failure and RRS-PFR Limit</a:t>
            </a:r>
          </a:p>
        </p:txBody>
      </p:sp>
      <p:sp>
        <p:nvSpPr>
          <p:cNvPr id="21" name="Content Placeholder 20">
            <a:extLst>
              <a:ext uri="{FF2B5EF4-FFF2-40B4-BE49-F238E27FC236}">
                <a16:creationId xmlns:a16="http://schemas.microsoft.com/office/drawing/2014/main" id="{3E51FC19-8A32-4544-8798-9EDACBDE94C6}"/>
              </a:ext>
            </a:extLst>
          </p:cNvPr>
          <p:cNvSpPr>
            <a:spLocks noGrp="1"/>
          </p:cNvSpPr>
          <p:nvPr>
            <p:ph idx="1"/>
          </p:nvPr>
        </p:nvSpPr>
        <p:spPr>
          <a:xfrm>
            <a:off x="304800" y="5269467"/>
            <a:ext cx="8534400" cy="650565"/>
          </a:xfrm>
          <a:solidFill>
            <a:schemeClr val="accent1">
              <a:lumMod val="20000"/>
              <a:lumOff val="80000"/>
            </a:schemeClr>
          </a:solidFill>
        </p:spPr>
        <p:txBody>
          <a:bodyPr/>
          <a:lstStyle/>
          <a:p>
            <a:pPr marL="0" indent="0">
              <a:buNone/>
            </a:pPr>
            <a:r>
              <a:rPr lang="en-US" sz="1400" dirty="0"/>
              <a:t>To ensure that frequency degradation stays below 100mHz for PFR failure from a single resource, GE has suggested considering a limit that is equal to 10% of total PFR procured.</a:t>
            </a:r>
          </a:p>
        </p:txBody>
      </p:sp>
      <p:sp>
        <p:nvSpPr>
          <p:cNvPr id="4" name="Slide Number Placeholder 3">
            <a:extLst>
              <a:ext uri="{FF2B5EF4-FFF2-40B4-BE49-F238E27FC236}">
                <a16:creationId xmlns:a16="http://schemas.microsoft.com/office/drawing/2014/main" id="{BCB9320C-FD64-4B42-87B0-1E03E73F9324}"/>
              </a:ext>
            </a:extLst>
          </p:cNvPr>
          <p:cNvSpPr>
            <a:spLocks noGrp="1"/>
          </p:cNvSpPr>
          <p:nvPr>
            <p:ph type="sldNum" sz="quarter" idx="4"/>
          </p:nvPr>
        </p:nvSpPr>
        <p:spPr/>
        <p:txBody>
          <a:bodyPr/>
          <a:lstStyle/>
          <a:p>
            <a:fld id="{1D93BD3E-1E9A-4970-A6F7-E7AC52762E0C}" type="slidenum">
              <a:rPr lang="en-US" smtClean="0"/>
              <a:pPr/>
              <a:t>6</a:t>
            </a:fld>
            <a:endParaRPr lang="en-US"/>
          </a:p>
        </p:txBody>
      </p:sp>
      <p:sp>
        <p:nvSpPr>
          <p:cNvPr id="11" name="TextBox 10">
            <a:extLst>
              <a:ext uri="{FF2B5EF4-FFF2-40B4-BE49-F238E27FC236}">
                <a16:creationId xmlns:a16="http://schemas.microsoft.com/office/drawing/2014/main" id="{BDB97D29-E29C-4D2D-B6E9-CD41ABBE772C}"/>
              </a:ext>
            </a:extLst>
          </p:cNvPr>
          <p:cNvSpPr txBox="1"/>
          <p:nvPr/>
        </p:nvSpPr>
        <p:spPr>
          <a:xfrm>
            <a:off x="255812" y="990600"/>
            <a:ext cx="8458200" cy="30777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sz="1400" u="none" strike="noStrike" dirty="0">
                <a:effectLst/>
              </a:rPr>
              <a:t>Delta Nadir/Failed PFR (</a:t>
            </a:r>
            <a:r>
              <a:rPr lang="en-US" sz="1400" u="none" strike="noStrike" dirty="0" err="1">
                <a:effectLst/>
              </a:rPr>
              <a:t>mHz</a:t>
            </a:r>
            <a:r>
              <a:rPr lang="en-US" sz="1400" u="none" strike="noStrike" dirty="0">
                <a:effectLst/>
              </a:rPr>
              <a:t>/100MW) </a:t>
            </a:r>
            <a:r>
              <a:rPr lang="en-US" sz="1400" dirty="0"/>
              <a:t>=0.163*Inertia (GWs) -14.15</a:t>
            </a:r>
          </a:p>
        </p:txBody>
      </p:sp>
      <p:graphicFrame>
        <p:nvGraphicFramePr>
          <p:cNvPr id="13" name="Table 13">
            <a:extLst>
              <a:ext uri="{FF2B5EF4-FFF2-40B4-BE49-F238E27FC236}">
                <a16:creationId xmlns:a16="http://schemas.microsoft.com/office/drawing/2014/main" id="{321E7E0C-BD07-4C0A-B017-44FA9F06F4F7}"/>
              </a:ext>
            </a:extLst>
          </p:cNvPr>
          <p:cNvGraphicFramePr>
            <a:graphicFrameLocks noGrp="1"/>
          </p:cNvGraphicFramePr>
          <p:nvPr>
            <p:extLst>
              <p:ext uri="{D42A27DB-BD31-4B8C-83A1-F6EECF244321}">
                <p14:modId xmlns:p14="http://schemas.microsoft.com/office/powerpoint/2010/main" val="2333930438"/>
              </p:ext>
            </p:extLst>
          </p:nvPr>
        </p:nvGraphicFramePr>
        <p:xfrm>
          <a:off x="0" y="1856656"/>
          <a:ext cx="4687197" cy="1481102"/>
        </p:xfrm>
        <a:graphic>
          <a:graphicData uri="http://schemas.openxmlformats.org/drawingml/2006/table">
            <a:tbl>
              <a:tblPr firstRow="1" bandRow="1">
                <a:tableStyleId>{5C22544A-7EE6-4342-B048-85BDC9FD1C3A}</a:tableStyleId>
              </a:tblPr>
              <a:tblGrid>
                <a:gridCol w="682887">
                  <a:extLst>
                    <a:ext uri="{9D8B030D-6E8A-4147-A177-3AD203B41FA5}">
                      <a16:colId xmlns:a16="http://schemas.microsoft.com/office/drawing/2014/main" val="1092622436"/>
                    </a:ext>
                  </a:extLst>
                </a:gridCol>
                <a:gridCol w="986790">
                  <a:extLst>
                    <a:ext uri="{9D8B030D-6E8A-4147-A177-3AD203B41FA5}">
                      <a16:colId xmlns:a16="http://schemas.microsoft.com/office/drawing/2014/main" val="2768244631"/>
                    </a:ext>
                  </a:extLst>
                </a:gridCol>
                <a:gridCol w="1005840">
                  <a:extLst>
                    <a:ext uri="{9D8B030D-6E8A-4147-A177-3AD203B41FA5}">
                      <a16:colId xmlns:a16="http://schemas.microsoft.com/office/drawing/2014/main" val="2903381872"/>
                    </a:ext>
                  </a:extLst>
                </a:gridCol>
                <a:gridCol w="1005840">
                  <a:extLst>
                    <a:ext uri="{9D8B030D-6E8A-4147-A177-3AD203B41FA5}">
                      <a16:colId xmlns:a16="http://schemas.microsoft.com/office/drawing/2014/main" val="2807342895"/>
                    </a:ext>
                  </a:extLst>
                </a:gridCol>
                <a:gridCol w="1005840">
                  <a:extLst>
                    <a:ext uri="{9D8B030D-6E8A-4147-A177-3AD203B41FA5}">
                      <a16:colId xmlns:a16="http://schemas.microsoft.com/office/drawing/2014/main" val="1603202763"/>
                    </a:ext>
                  </a:extLst>
                </a:gridCol>
              </a:tblGrid>
              <a:tr h="322862">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latin typeface="+mn-lt"/>
                        </a:rPr>
                        <a:t>Inertia</a:t>
                      </a:r>
                    </a:p>
                  </a:txBody>
                  <a:tcPr anchor="ctr"/>
                </a:tc>
                <a:tc gridSpan="4">
                  <a:txBody>
                    <a:bodyPr/>
                    <a:lstStyle/>
                    <a:p>
                      <a:pPr algn="ctr"/>
                      <a:r>
                        <a:rPr lang="en-US" sz="1100" dirty="0">
                          <a:latin typeface="+mn-lt"/>
                        </a:rPr>
                        <a:t>PFR Failure (MW)</a:t>
                      </a:r>
                    </a:p>
                  </a:txBody>
                  <a:tcPr anchor="ctr"/>
                </a:tc>
                <a:tc hMerge="1">
                  <a:txBody>
                    <a:bodyPr/>
                    <a:lstStyle/>
                    <a:p>
                      <a:pPr algn="ctr"/>
                      <a:endParaRPr lang="en-US" sz="1200" dirty="0"/>
                    </a:p>
                  </a:txBody>
                  <a:tcPr anchor="ctr"/>
                </a:tc>
                <a:tc hMerge="1">
                  <a:txBody>
                    <a:bodyPr/>
                    <a:lstStyle/>
                    <a:p>
                      <a:pPr algn="ctr"/>
                      <a:endParaRPr lang="en-US" sz="1200" dirty="0"/>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dirty="0"/>
                    </a:p>
                  </a:txBody>
                  <a:tcPr anchor="ctr"/>
                </a:tc>
                <a:extLst>
                  <a:ext uri="{0D108BD9-81ED-4DB2-BD59-A6C34878D82A}">
                    <a16:rowId xmlns:a16="http://schemas.microsoft.com/office/drawing/2014/main" val="176789948"/>
                  </a:ext>
                </a:extLst>
              </a:tr>
              <a:tr h="322862">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Inertia</a:t>
                      </a:r>
                    </a:p>
                  </a:txBody>
                  <a:tcPr anchor="ctr"/>
                </a:tc>
                <a:tc>
                  <a:txBody>
                    <a:bodyPr/>
                    <a:lstStyle/>
                    <a:p>
                      <a:pPr algn="ctr"/>
                      <a:r>
                        <a:rPr lang="en-US" sz="1100" b="1" dirty="0">
                          <a:solidFill>
                            <a:schemeClr val="bg1"/>
                          </a:solidFill>
                          <a:latin typeface="+mn-lt"/>
                        </a:rPr>
                        <a:t>30mHz degradation</a:t>
                      </a:r>
                    </a:p>
                  </a:txBody>
                  <a:tcPr anchor="ctr">
                    <a:solidFill>
                      <a:schemeClr val="accent1"/>
                    </a:solidFill>
                  </a:tcPr>
                </a:tc>
                <a:tc>
                  <a:txBody>
                    <a:bodyPr/>
                    <a:lstStyle/>
                    <a:p>
                      <a:pPr algn="ctr"/>
                      <a:r>
                        <a:rPr lang="en-US" sz="1100" b="1" dirty="0">
                          <a:solidFill>
                            <a:schemeClr val="bg1"/>
                          </a:solidFill>
                          <a:latin typeface="+mn-lt"/>
                        </a:rPr>
                        <a:t>50mHz degradation</a:t>
                      </a:r>
                    </a:p>
                  </a:txBody>
                  <a:tcPr anchor="ctr">
                    <a:solidFill>
                      <a:schemeClr val="accent1"/>
                    </a:solidFill>
                  </a:tcPr>
                </a:tc>
                <a:tc>
                  <a:txBody>
                    <a:bodyPr/>
                    <a:lstStyle/>
                    <a:p>
                      <a:pPr algn="ctr"/>
                      <a:r>
                        <a:rPr lang="en-US" sz="1100" b="1" dirty="0">
                          <a:solidFill>
                            <a:schemeClr val="bg1"/>
                          </a:solidFill>
                          <a:latin typeface="+mn-lt"/>
                        </a:rPr>
                        <a:t>70mHz degradation</a:t>
                      </a: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chemeClr val="bg1"/>
                          </a:solidFill>
                          <a:latin typeface="+mn-lt"/>
                        </a:rPr>
                        <a:t>100mHz degradation</a:t>
                      </a:r>
                    </a:p>
                  </a:txBody>
                  <a:tcPr anchor="ctr">
                    <a:solidFill>
                      <a:schemeClr val="accent1"/>
                    </a:solidFill>
                  </a:tcPr>
                </a:tc>
                <a:extLst>
                  <a:ext uri="{0D108BD9-81ED-4DB2-BD59-A6C34878D82A}">
                    <a16:rowId xmlns:a16="http://schemas.microsoft.com/office/drawing/2014/main" val="1689877570"/>
                  </a:ext>
                </a:extLst>
              </a:tr>
              <a:tr h="365760">
                <a:tc>
                  <a:txBody>
                    <a:bodyPr/>
                    <a:lstStyle/>
                    <a:p>
                      <a:pPr algn="ctr" fontAlgn="b"/>
                      <a:r>
                        <a:rPr lang="en-US" sz="1100" b="0" i="0" u="none" strike="noStrike" dirty="0">
                          <a:solidFill>
                            <a:srgbClr val="000000"/>
                          </a:solidFill>
                          <a:effectLst/>
                          <a:latin typeface="+mn-lt"/>
                        </a:rPr>
                        <a:t>122 GWs</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523</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872</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1220</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1743</a:t>
                      </a:r>
                    </a:p>
                  </a:txBody>
                  <a:tcPr marL="9525" marR="9525" marT="9525" marB="0" anchor="ctr"/>
                </a:tc>
                <a:extLst>
                  <a:ext uri="{0D108BD9-81ED-4DB2-BD59-A6C34878D82A}">
                    <a16:rowId xmlns:a16="http://schemas.microsoft.com/office/drawing/2014/main" val="3256847311"/>
                  </a:ext>
                </a:extLst>
              </a:tr>
              <a:tr h="365760">
                <a:tc>
                  <a:txBody>
                    <a:bodyPr/>
                    <a:lstStyle/>
                    <a:p>
                      <a:pPr algn="ctr" fontAlgn="b"/>
                      <a:r>
                        <a:rPr lang="en-US" sz="1100" b="0" i="0" u="none" strike="noStrike" dirty="0">
                          <a:solidFill>
                            <a:srgbClr val="000000"/>
                          </a:solidFill>
                          <a:effectLst/>
                          <a:latin typeface="+mn-lt"/>
                        </a:rPr>
                        <a:t>244 GWs</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117</a:t>
                      </a:r>
                    </a:p>
                  </a:txBody>
                  <a:tcPr marL="9525" marR="9525" marT="9525" marB="0" anchor="ctr"/>
                </a:tc>
                <a:tc>
                  <a:txBody>
                    <a:bodyPr/>
                    <a:lstStyle/>
                    <a:p>
                      <a:pPr algn="ctr" fontAlgn="b"/>
                      <a:r>
                        <a:rPr lang="en-US" sz="1100" b="0" i="0" u="none" strike="noStrike">
                          <a:solidFill>
                            <a:srgbClr val="000000"/>
                          </a:solidFill>
                          <a:effectLst/>
                          <a:latin typeface="Calibri" panose="020F0502020204030204" pitchFamily="34" charset="0"/>
                        </a:rPr>
                        <a:t>195</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273</a:t>
                      </a:r>
                    </a:p>
                  </a:txBody>
                  <a:tcPr marL="9525" marR="9525" marT="9525" marB="0" anchor="ctr"/>
                </a:tc>
                <a:tc>
                  <a:txBody>
                    <a:bodyPr/>
                    <a:lstStyle/>
                    <a:p>
                      <a:pPr algn="ctr" fontAlgn="b"/>
                      <a:r>
                        <a:rPr lang="en-US" sz="1100" b="0" i="0" u="none" strike="noStrike" dirty="0">
                          <a:solidFill>
                            <a:srgbClr val="000000"/>
                          </a:solidFill>
                          <a:effectLst/>
                          <a:latin typeface="Calibri" panose="020F0502020204030204" pitchFamily="34" charset="0"/>
                        </a:rPr>
                        <a:t>390</a:t>
                      </a:r>
                    </a:p>
                  </a:txBody>
                  <a:tcPr marL="9525" marR="9525" marT="9525" marB="0" anchor="ctr"/>
                </a:tc>
                <a:extLst>
                  <a:ext uri="{0D108BD9-81ED-4DB2-BD59-A6C34878D82A}">
                    <a16:rowId xmlns:a16="http://schemas.microsoft.com/office/drawing/2014/main" val="160923925"/>
                  </a:ext>
                </a:extLst>
              </a:tr>
            </a:tbl>
          </a:graphicData>
        </a:graphic>
      </p:graphicFrame>
      <p:sp>
        <p:nvSpPr>
          <p:cNvPr id="9" name="Arrow: Right 8">
            <a:extLst>
              <a:ext uri="{FF2B5EF4-FFF2-40B4-BE49-F238E27FC236}">
                <a16:creationId xmlns:a16="http://schemas.microsoft.com/office/drawing/2014/main" id="{0D5F0E8A-469B-430A-9E3D-12A60E606B3F}"/>
              </a:ext>
            </a:extLst>
          </p:cNvPr>
          <p:cNvSpPr/>
          <p:nvPr/>
        </p:nvSpPr>
        <p:spPr>
          <a:xfrm rot="6608046">
            <a:off x="1920634" y="1485177"/>
            <a:ext cx="3810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9C8D7241-AF8E-48CF-9F28-8BBC605DA7E9}"/>
              </a:ext>
            </a:extLst>
          </p:cNvPr>
          <p:cNvSpPr/>
          <p:nvPr/>
        </p:nvSpPr>
        <p:spPr>
          <a:xfrm>
            <a:off x="4687197" y="2345155"/>
            <a:ext cx="3810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94BB118F-7D11-4FD6-8BF7-0D575ABDEF9E}"/>
              </a:ext>
            </a:extLst>
          </p:cNvPr>
          <p:cNvSpPr txBox="1"/>
          <p:nvPr/>
        </p:nvSpPr>
        <p:spPr>
          <a:xfrm>
            <a:off x="4201664" y="4258323"/>
            <a:ext cx="3959679" cy="646331"/>
          </a:xfrm>
          <a:prstGeom prst="rect">
            <a:avLst/>
          </a:prstGeom>
          <a:solidFill>
            <a:schemeClr val="accent2">
              <a:lumMod val="20000"/>
              <a:lumOff val="80000"/>
            </a:schemeClr>
          </a:solidFill>
        </p:spPr>
        <p:txBody>
          <a:bodyPr wrap="square" rtlCol="0">
            <a:spAutoFit/>
          </a:bodyPr>
          <a:lstStyle/>
          <a:p>
            <a:r>
              <a:rPr lang="en-US" sz="1200" i="1" dirty="0"/>
              <a:t>= “When inertia is ~244 GW.s, in an event triggered by loss of 2,805 MW, a 390 MW PFR failure would result in 100mHz degradation in frequency.”</a:t>
            </a:r>
          </a:p>
        </p:txBody>
      </p:sp>
      <p:cxnSp>
        <p:nvCxnSpPr>
          <p:cNvPr id="6" name="Connector: Curved 5">
            <a:extLst>
              <a:ext uri="{FF2B5EF4-FFF2-40B4-BE49-F238E27FC236}">
                <a16:creationId xmlns:a16="http://schemas.microsoft.com/office/drawing/2014/main" id="{5F23C5FE-CEFA-41A9-A7DB-B753A9135F4C}"/>
              </a:ext>
            </a:extLst>
          </p:cNvPr>
          <p:cNvCxnSpPr>
            <a:cxnSpLocks/>
          </p:cNvCxnSpPr>
          <p:nvPr/>
        </p:nvCxnSpPr>
        <p:spPr>
          <a:xfrm rot="5400000">
            <a:off x="6242287" y="3411622"/>
            <a:ext cx="894638" cy="847947"/>
          </a:xfrm>
          <a:prstGeom prst="curvedConnector3">
            <a:avLst>
              <a:gd name="adj1" fmla="val 71294"/>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64F5EFA5-FE54-450B-96B0-C2CB7ABB36D4}"/>
              </a:ext>
            </a:extLst>
          </p:cNvPr>
          <p:cNvSpPr/>
          <p:nvPr/>
        </p:nvSpPr>
        <p:spPr>
          <a:xfrm>
            <a:off x="6023295" y="3217329"/>
            <a:ext cx="158208" cy="120429"/>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7" name="TextBox 16">
            <a:extLst>
              <a:ext uri="{FF2B5EF4-FFF2-40B4-BE49-F238E27FC236}">
                <a16:creationId xmlns:a16="http://schemas.microsoft.com/office/drawing/2014/main" id="{207F21E8-337C-48C9-97EB-300EC33DFEE0}"/>
              </a:ext>
            </a:extLst>
          </p:cNvPr>
          <p:cNvSpPr txBox="1"/>
          <p:nvPr/>
        </p:nvSpPr>
        <p:spPr>
          <a:xfrm>
            <a:off x="703769" y="3466349"/>
            <a:ext cx="3959679" cy="646331"/>
          </a:xfrm>
          <a:prstGeom prst="rect">
            <a:avLst/>
          </a:prstGeom>
          <a:solidFill>
            <a:schemeClr val="accent2">
              <a:lumMod val="20000"/>
              <a:lumOff val="80000"/>
            </a:schemeClr>
          </a:solidFill>
        </p:spPr>
        <p:txBody>
          <a:bodyPr wrap="square" rtlCol="0">
            <a:spAutoFit/>
          </a:bodyPr>
          <a:lstStyle/>
          <a:p>
            <a:r>
              <a:rPr lang="en-US" sz="1200" i="1" dirty="0"/>
              <a:t>= “When inertia is ~122 GW.s, in an event triggered by loss of 2,805 MW, a 523 MW PFR failure would result in 30mHz degradation in frequency.”</a:t>
            </a:r>
          </a:p>
        </p:txBody>
      </p:sp>
      <p:cxnSp>
        <p:nvCxnSpPr>
          <p:cNvPr id="18" name="Connector: Curved 17">
            <a:extLst>
              <a:ext uri="{FF2B5EF4-FFF2-40B4-BE49-F238E27FC236}">
                <a16:creationId xmlns:a16="http://schemas.microsoft.com/office/drawing/2014/main" id="{3B5336B8-29B3-4F9B-9D4E-5FF41DA80D18}"/>
              </a:ext>
            </a:extLst>
          </p:cNvPr>
          <p:cNvCxnSpPr>
            <a:cxnSpLocks/>
            <a:stCxn id="16" idx="3"/>
            <a:endCxn id="17" idx="3"/>
          </p:cNvCxnSpPr>
          <p:nvPr/>
        </p:nvCxnSpPr>
        <p:spPr>
          <a:xfrm rot="5400000">
            <a:off x="5120260" y="2863310"/>
            <a:ext cx="469393" cy="1383016"/>
          </a:xfrm>
          <a:prstGeom prst="curved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6513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07E4D-2CA8-4AE8-8739-E03D569F8B38}"/>
              </a:ext>
            </a:extLst>
          </p:cNvPr>
          <p:cNvSpPr>
            <a:spLocks noGrp="1"/>
          </p:cNvSpPr>
          <p:nvPr>
            <p:ph type="title"/>
          </p:nvPr>
        </p:nvSpPr>
        <p:spPr/>
        <p:txBody>
          <a:bodyPr/>
          <a:lstStyle/>
          <a:p>
            <a:r>
              <a:rPr lang="en-US" sz="2400" dirty="0"/>
              <a:t>Thinking through GE’s Initial Recommendation further</a:t>
            </a:r>
          </a:p>
        </p:txBody>
      </p:sp>
      <p:sp>
        <p:nvSpPr>
          <p:cNvPr id="3" name="Content Placeholder 2">
            <a:extLst>
              <a:ext uri="{FF2B5EF4-FFF2-40B4-BE49-F238E27FC236}">
                <a16:creationId xmlns:a16="http://schemas.microsoft.com/office/drawing/2014/main" id="{7F825F2B-90F5-41A6-BDDE-258E203BE7A2}"/>
              </a:ext>
            </a:extLst>
          </p:cNvPr>
          <p:cNvSpPr>
            <a:spLocks noGrp="1"/>
          </p:cNvSpPr>
          <p:nvPr>
            <p:ph idx="1"/>
          </p:nvPr>
        </p:nvSpPr>
        <p:spPr>
          <a:xfrm>
            <a:off x="304800" y="855406"/>
            <a:ext cx="5067300" cy="5064627"/>
          </a:xfrm>
        </p:spPr>
        <p:txBody>
          <a:bodyPr/>
          <a:lstStyle/>
          <a:p>
            <a:r>
              <a:rPr lang="en-US" sz="1400" dirty="0"/>
              <a:t>In the suggested 10% approach, the maximum limit of RRS-PFR from a single Resources would vary dynamically with grid inertia conditions. </a:t>
            </a:r>
          </a:p>
          <a:p>
            <a:pPr lvl="1"/>
            <a:r>
              <a:rPr lang="en-US" sz="1400" dirty="0"/>
              <a:t>Based on the 2023 RRS quantities the limit change every hour and its value would range between 230 MW to 596 MW. </a:t>
            </a:r>
          </a:p>
          <a:p>
            <a:pPr lvl="1"/>
            <a:r>
              <a:rPr lang="en-US" sz="1400" dirty="0"/>
              <a:t>Based on 2022 inertia, a failed response from one resource providing 10% of total procured PFR would result in a frequency degradation of 50mHz or higher 68% of the time. ERCOT considers this to be a risk to reliability. </a:t>
            </a:r>
          </a:p>
          <a:p>
            <a:pPr lvl="1"/>
            <a:endParaRPr lang="en-US" sz="800" dirty="0"/>
          </a:p>
          <a:p>
            <a:r>
              <a:rPr lang="en-US" sz="1400" dirty="0"/>
              <a:t>To implement a concept like this, changes will be needed to both ERCOT Market and Energy Management Systems. </a:t>
            </a:r>
          </a:p>
          <a:p>
            <a:pPr lvl="1"/>
            <a:endParaRPr lang="en-US" sz="800" dirty="0"/>
          </a:p>
          <a:p>
            <a:r>
              <a:rPr lang="en-US" sz="1400" dirty="0"/>
              <a:t>Given the sensitivity of the issue and knowing that there will be some involved systems with changes, ERCOT conducted analysis to assess if the proposed study approach can be applied to derive a </a:t>
            </a:r>
            <a:r>
              <a:rPr lang="en-US" sz="1400" dirty="0">
                <a:solidFill>
                  <a:schemeClr val="tx2"/>
                </a:solidFill>
              </a:rPr>
              <a:t>static RRS-PFR limit that can apply agnostic of </a:t>
            </a:r>
            <a:r>
              <a:rPr lang="en-US" sz="1400" dirty="0"/>
              <a:t>grid inertia</a:t>
            </a:r>
            <a:r>
              <a:rPr lang="en-US" sz="1400" dirty="0">
                <a:solidFill>
                  <a:schemeClr val="tx2"/>
                </a:solidFill>
              </a:rPr>
              <a:t>.  </a:t>
            </a:r>
          </a:p>
          <a:p>
            <a:pPr lvl="1"/>
            <a:r>
              <a:rPr lang="en-US" sz="1400" dirty="0"/>
              <a:t>In the short term, a static RRS-PFR limit </a:t>
            </a:r>
            <a:r>
              <a:rPr lang="en-US" sz="1400" dirty="0">
                <a:solidFill>
                  <a:schemeClr val="tx2"/>
                </a:solidFill>
              </a:rPr>
              <a:t>will be simpler to implement and monitor. ERCOT expects minimal system changes </a:t>
            </a:r>
            <a:r>
              <a:rPr lang="en-US" sz="1400" dirty="0"/>
              <a:t>to implement this</a:t>
            </a:r>
            <a:r>
              <a:rPr lang="en-US" sz="1400" dirty="0">
                <a:solidFill>
                  <a:schemeClr val="tx2"/>
                </a:solidFill>
              </a:rPr>
              <a:t>.</a:t>
            </a:r>
            <a:endParaRPr lang="en-US" sz="1400" dirty="0"/>
          </a:p>
          <a:p>
            <a:endParaRPr lang="en-US" sz="1400" dirty="0"/>
          </a:p>
          <a:p>
            <a:endParaRPr lang="en-US" sz="1400" dirty="0"/>
          </a:p>
          <a:p>
            <a:endParaRPr lang="en-US" sz="1400" dirty="0"/>
          </a:p>
          <a:p>
            <a:pPr lvl="1"/>
            <a:endParaRPr lang="en-US" sz="1400" dirty="0"/>
          </a:p>
          <a:p>
            <a:endParaRPr lang="en-US" dirty="0"/>
          </a:p>
        </p:txBody>
      </p:sp>
      <p:sp>
        <p:nvSpPr>
          <p:cNvPr id="4" name="Slide Number Placeholder 3">
            <a:extLst>
              <a:ext uri="{FF2B5EF4-FFF2-40B4-BE49-F238E27FC236}">
                <a16:creationId xmlns:a16="http://schemas.microsoft.com/office/drawing/2014/main" id="{DDD9049F-128B-4DA5-A5F5-A013ED10C66C}"/>
              </a:ext>
            </a:extLst>
          </p:cNvPr>
          <p:cNvSpPr>
            <a:spLocks noGrp="1"/>
          </p:cNvSpPr>
          <p:nvPr>
            <p:ph type="sldNum" sz="quarter" idx="4"/>
          </p:nvPr>
        </p:nvSpPr>
        <p:spPr/>
        <p:txBody>
          <a:bodyPr/>
          <a:lstStyle/>
          <a:p>
            <a:fld id="{1D93BD3E-1E9A-4970-A6F7-E7AC52762E0C}" type="slidenum">
              <a:rPr lang="en-US" smtClean="0"/>
              <a:pPr/>
              <a:t>7</a:t>
            </a:fld>
            <a:endParaRPr lang="en-US" dirty="0"/>
          </a:p>
        </p:txBody>
      </p:sp>
      <p:sp>
        <p:nvSpPr>
          <p:cNvPr id="7" name="TextBox 6">
            <a:extLst>
              <a:ext uri="{FF2B5EF4-FFF2-40B4-BE49-F238E27FC236}">
                <a16:creationId xmlns:a16="http://schemas.microsoft.com/office/drawing/2014/main" id="{FDE1C14C-90C1-4BB5-881E-B7EDAD2B26B4}"/>
              </a:ext>
            </a:extLst>
          </p:cNvPr>
          <p:cNvSpPr txBox="1"/>
          <p:nvPr/>
        </p:nvSpPr>
        <p:spPr>
          <a:xfrm>
            <a:off x="2262865" y="6519704"/>
            <a:ext cx="6511019" cy="246221"/>
          </a:xfrm>
          <a:prstGeom prst="rect">
            <a:avLst/>
          </a:prstGeom>
          <a:noFill/>
        </p:spPr>
        <p:txBody>
          <a:bodyPr wrap="square">
            <a:spAutoFit/>
          </a:bodyPr>
          <a:lstStyle/>
          <a:p>
            <a:r>
              <a:rPr lang="en-US" sz="1000" dirty="0">
                <a:solidFill>
                  <a:srgbClr val="FF0000"/>
                </a:solidFill>
              </a:rPr>
              <a:t>*</a:t>
            </a:r>
            <a:r>
              <a:rPr lang="en-US" sz="1000" dirty="0">
                <a:solidFill>
                  <a:schemeClr val="tx2"/>
                </a:solidFill>
              </a:rPr>
              <a:t>Based on 2022 Inertia, the percentage of hours with different levels of  frequency degradation was calculated.</a:t>
            </a:r>
          </a:p>
        </p:txBody>
      </p:sp>
      <p:pic>
        <p:nvPicPr>
          <p:cNvPr id="6" name="Picture 5">
            <a:extLst>
              <a:ext uri="{FF2B5EF4-FFF2-40B4-BE49-F238E27FC236}">
                <a16:creationId xmlns:a16="http://schemas.microsoft.com/office/drawing/2014/main" id="{ADFE3BAD-93FD-3289-7833-F3279DDB17FC}"/>
              </a:ext>
            </a:extLst>
          </p:cNvPr>
          <p:cNvPicPr>
            <a:picLocks noChangeAspect="1"/>
          </p:cNvPicPr>
          <p:nvPr/>
        </p:nvPicPr>
        <p:blipFill>
          <a:blip r:embed="rId2"/>
          <a:stretch>
            <a:fillRect/>
          </a:stretch>
        </p:blipFill>
        <p:spPr>
          <a:xfrm>
            <a:off x="5372100" y="855406"/>
            <a:ext cx="3749365" cy="3170195"/>
          </a:xfrm>
          <a:prstGeom prst="rect">
            <a:avLst/>
          </a:prstGeom>
        </p:spPr>
      </p:pic>
    </p:spTree>
    <p:extLst>
      <p:ext uri="{BB962C8B-B14F-4D97-AF65-F5344CB8AC3E}">
        <p14:creationId xmlns:p14="http://schemas.microsoft.com/office/powerpoint/2010/main" val="1047231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F8C844E8-7EDB-4C5B-86C3-7BB288308B03}"/>
              </a:ext>
            </a:extLst>
          </p:cNvPr>
          <p:cNvSpPr txBox="1"/>
          <p:nvPr/>
        </p:nvSpPr>
        <p:spPr>
          <a:xfrm>
            <a:off x="4904517" y="1213695"/>
            <a:ext cx="4056243" cy="4999351"/>
          </a:xfrm>
          <a:prstGeom prst="rect">
            <a:avLst/>
          </a:prstGeom>
          <a:noFill/>
          <a:ln w="3175">
            <a:solidFill>
              <a:schemeClr val="tx1"/>
            </a:solidFill>
          </a:ln>
        </p:spPr>
        <p:txBody>
          <a:bodyPr wrap="none" rtlCol="0">
            <a:noAutofit/>
          </a:bodyPr>
          <a:lstStyle/>
          <a:p>
            <a:endParaRPr lang="en-US" dirty="0"/>
          </a:p>
        </p:txBody>
      </p:sp>
      <p:pic>
        <p:nvPicPr>
          <p:cNvPr id="10" name="Picture 9">
            <a:extLst>
              <a:ext uri="{FF2B5EF4-FFF2-40B4-BE49-F238E27FC236}">
                <a16:creationId xmlns:a16="http://schemas.microsoft.com/office/drawing/2014/main" id="{0F354111-7E06-2F73-CE45-314DCCD7178F}"/>
              </a:ext>
            </a:extLst>
          </p:cNvPr>
          <p:cNvPicPr>
            <a:picLocks noChangeAspect="1"/>
          </p:cNvPicPr>
          <p:nvPr/>
        </p:nvPicPr>
        <p:blipFill>
          <a:blip r:embed="rId2"/>
          <a:stretch>
            <a:fillRect/>
          </a:stretch>
        </p:blipFill>
        <p:spPr>
          <a:xfrm>
            <a:off x="4859820" y="1299113"/>
            <a:ext cx="4145639" cy="4743099"/>
          </a:xfrm>
          <a:prstGeom prst="rect">
            <a:avLst/>
          </a:prstGeom>
        </p:spPr>
      </p:pic>
      <p:sp>
        <p:nvSpPr>
          <p:cNvPr id="3" name="Content Placeholder 2">
            <a:extLst>
              <a:ext uri="{FF2B5EF4-FFF2-40B4-BE49-F238E27FC236}">
                <a16:creationId xmlns:a16="http://schemas.microsoft.com/office/drawing/2014/main" id="{F837F295-ACEB-43D4-A4EF-C5CFBED14E0D}"/>
              </a:ext>
            </a:extLst>
          </p:cNvPr>
          <p:cNvSpPr>
            <a:spLocks noGrp="1"/>
          </p:cNvSpPr>
          <p:nvPr>
            <p:ph idx="1"/>
          </p:nvPr>
        </p:nvSpPr>
        <p:spPr/>
        <p:txBody>
          <a:bodyPr/>
          <a:lstStyle/>
          <a:p>
            <a:r>
              <a:rPr lang="en-US" sz="1400" dirty="0"/>
              <a:t> T</a:t>
            </a:r>
            <a:r>
              <a:rPr lang="en-US" sz="1400" dirty="0">
                <a:solidFill>
                  <a:schemeClr val="tx2"/>
                </a:solidFill>
              </a:rPr>
              <a:t>he study was extended into two additional higher inertia conditions namely 300GWs and 360GWs. </a:t>
            </a:r>
          </a:p>
          <a:p>
            <a:pPr lvl="1"/>
            <a:endParaRPr lang="en-US" sz="1400" dirty="0">
              <a:solidFill>
                <a:schemeClr val="tx2"/>
              </a:solidFill>
            </a:endParaRPr>
          </a:p>
          <a:p>
            <a:pPr lvl="1"/>
            <a:endParaRPr lang="en-US" sz="1400" dirty="0">
              <a:solidFill>
                <a:schemeClr val="tx2"/>
              </a:solidFill>
            </a:endParaRPr>
          </a:p>
          <a:p>
            <a:pPr lvl="1"/>
            <a:endParaRPr lang="en-US" sz="1600" dirty="0"/>
          </a:p>
        </p:txBody>
      </p:sp>
      <p:sp>
        <p:nvSpPr>
          <p:cNvPr id="2" name="Title 1">
            <a:extLst>
              <a:ext uri="{FF2B5EF4-FFF2-40B4-BE49-F238E27FC236}">
                <a16:creationId xmlns:a16="http://schemas.microsoft.com/office/drawing/2014/main" id="{508224CB-D67A-4B27-9696-65EF97EB55DE}"/>
              </a:ext>
            </a:extLst>
          </p:cNvPr>
          <p:cNvSpPr>
            <a:spLocks noGrp="1"/>
          </p:cNvSpPr>
          <p:nvPr>
            <p:ph type="title"/>
          </p:nvPr>
        </p:nvSpPr>
        <p:spPr/>
        <p:txBody>
          <a:bodyPr/>
          <a:lstStyle/>
          <a:p>
            <a:r>
              <a:rPr lang="en-US" sz="2400" dirty="0"/>
              <a:t>ERCOT’s complementary Studies on PFR Failure</a:t>
            </a:r>
          </a:p>
        </p:txBody>
      </p:sp>
      <p:sp>
        <p:nvSpPr>
          <p:cNvPr id="4" name="Slide Number Placeholder 3">
            <a:extLst>
              <a:ext uri="{FF2B5EF4-FFF2-40B4-BE49-F238E27FC236}">
                <a16:creationId xmlns:a16="http://schemas.microsoft.com/office/drawing/2014/main" id="{F8E30C85-0643-47E2-A813-3869579E064A}"/>
              </a:ext>
            </a:extLst>
          </p:cNvPr>
          <p:cNvSpPr>
            <a:spLocks noGrp="1"/>
          </p:cNvSpPr>
          <p:nvPr>
            <p:ph type="sldNum" sz="quarter" idx="4"/>
          </p:nvPr>
        </p:nvSpPr>
        <p:spPr/>
        <p:txBody>
          <a:bodyPr/>
          <a:lstStyle/>
          <a:p>
            <a:fld id="{1D93BD3E-1E9A-4970-A6F7-E7AC52762E0C}" type="slidenum">
              <a:rPr lang="en-US" smtClean="0"/>
              <a:pPr/>
              <a:t>8</a:t>
            </a:fld>
            <a:endParaRPr lang="en-US" dirty="0"/>
          </a:p>
        </p:txBody>
      </p:sp>
      <p:sp>
        <p:nvSpPr>
          <p:cNvPr id="7" name="TextBox 6">
            <a:extLst>
              <a:ext uri="{FF2B5EF4-FFF2-40B4-BE49-F238E27FC236}">
                <a16:creationId xmlns:a16="http://schemas.microsoft.com/office/drawing/2014/main" id="{3818A5F9-4D18-48D6-B64C-EAF0AEF07D46}"/>
              </a:ext>
            </a:extLst>
          </p:cNvPr>
          <p:cNvSpPr txBox="1"/>
          <p:nvPr/>
        </p:nvSpPr>
        <p:spPr>
          <a:xfrm>
            <a:off x="7350471" y="3028671"/>
            <a:ext cx="1414400" cy="369332"/>
          </a:xfrm>
          <a:prstGeom prst="rect">
            <a:avLst/>
          </a:prstGeom>
          <a:solidFill>
            <a:srgbClr val="FFE89F"/>
          </a:solidFill>
        </p:spPr>
        <p:txBody>
          <a:bodyPr wrap="square" rtlCol="0">
            <a:spAutoFit/>
          </a:bodyPr>
          <a:lstStyle/>
          <a:p>
            <a:r>
              <a:rPr lang="en-US" sz="900" b="1" dirty="0"/>
              <a:t>ERCOT Study </a:t>
            </a:r>
          </a:p>
          <a:p>
            <a:r>
              <a:rPr lang="en-US" sz="900" b="1" dirty="0"/>
              <a:t>(300 GWs, 360 GWs</a:t>
            </a:r>
            <a:r>
              <a:rPr lang="en-US" sz="900" dirty="0"/>
              <a:t>)</a:t>
            </a:r>
          </a:p>
        </p:txBody>
      </p:sp>
      <p:sp>
        <p:nvSpPr>
          <p:cNvPr id="8" name="Rectangle: Rounded Corners 7">
            <a:extLst>
              <a:ext uri="{FF2B5EF4-FFF2-40B4-BE49-F238E27FC236}">
                <a16:creationId xmlns:a16="http://schemas.microsoft.com/office/drawing/2014/main" id="{61CE18D8-D758-4682-8A38-2666C7854B66}"/>
              </a:ext>
            </a:extLst>
          </p:cNvPr>
          <p:cNvSpPr/>
          <p:nvPr/>
        </p:nvSpPr>
        <p:spPr>
          <a:xfrm>
            <a:off x="7777957" y="1992241"/>
            <a:ext cx="803630" cy="857286"/>
          </a:xfrm>
          <a:prstGeom prst="roundRect">
            <a:avLst/>
          </a:prstGeom>
          <a:solidFill>
            <a:srgbClr val="FFC000">
              <a:alpha val="5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Arrow Connector 8">
            <a:extLst>
              <a:ext uri="{FF2B5EF4-FFF2-40B4-BE49-F238E27FC236}">
                <a16:creationId xmlns:a16="http://schemas.microsoft.com/office/drawing/2014/main" id="{5DA527F2-500E-4F6F-AB52-9E199DC54908}"/>
              </a:ext>
            </a:extLst>
          </p:cNvPr>
          <p:cNvCxnSpPr>
            <a:cxnSpLocks/>
          </p:cNvCxnSpPr>
          <p:nvPr/>
        </p:nvCxnSpPr>
        <p:spPr>
          <a:xfrm flipH="1" flipV="1">
            <a:off x="8123194" y="2848715"/>
            <a:ext cx="113157" cy="275240"/>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E5BC60E9-1F0C-4A8F-8394-4A9DB67C2142}"/>
              </a:ext>
            </a:extLst>
          </p:cNvPr>
          <p:cNvSpPr txBox="1"/>
          <p:nvPr/>
        </p:nvSpPr>
        <p:spPr>
          <a:xfrm>
            <a:off x="304800" y="1213695"/>
            <a:ext cx="4056243" cy="4999351"/>
          </a:xfrm>
          <a:prstGeom prst="rect">
            <a:avLst/>
          </a:prstGeom>
          <a:noFill/>
          <a:ln w="3175">
            <a:solidFill>
              <a:schemeClr val="tx1"/>
            </a:solidFill>
          </a:ln>
        </p:spPr>
        <p:txBody>
          <a:bodyPr wrap="none" rtlCol="0">
            <a:noAutofit/>
          </a:bodyPr>
          <a:lstStyle/>
          <a:p>
            <a:endParaRPr lang="en-US" dirty="0"/>
          </a:p>
        </p:txBody>
      </p:sp>
      <p:sp>
        <p:nvSpPr>
          <p:cNvPr id="20" name="Arrow: Right 19">
            <a:extLst>
              <a:ext uri="{FF2B5EF4-FFF2-40B4-BE49-F238E27FC236}">
                <a16:creationId xmlns:a16="http://schemas.microsoft.com/office/drawing/2014/main" id="{2B1E67CC-B6FB-482C-BEC9-1935D33DB5FB}"/>
              </a:ext>
            </a:extLst>
          </p:cNvPr>
          <p:cNvSpPr/>
          <p:nvPr/>
        </p:nvSpPr>
        <p:spPr>
          <a:xfrm>
            <a:off x="4419600" y="3639398"/>
            <a:ext cx="3810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A837CCB-50BE-E796-49EB-93F5A49AEEA1}"/>
              </a:ext>
            </a:extLst>
          </p:cNvPr>
          <p:cNvPicPr>
            <a:picLocks noChangeAspect="1"/>
          </p:cNvPicPr>
          <p:nvPr/>
        </p:nvPicPr>
        <p:blipFill>
          <a:blip r:embed="rId3"/>
          <a:stretch>
            <a:fillRect/>
          </a:stretch>
        </p:blipFill>
        <p:spPr>
          <a:xfrm>
            <a:off x="259417" y="1266750"/>
            <a:ext cx="4054191" cy="4883319"/>
          </a:xfrm>
          <a:prstGeom prst="rect">
            <a:avLst/>
          </a:prstGeom>
        </p:spPr>
      </p:pic>
    </p:spTree>
    <p:extLst>
      <p:ext uri="{BB962C8B-B14F-4D97-AF65-F5344CB8AC3E}">
        <p14:creationId xmlns:p14="http://schemas.microsoft.com/office/powerpoint/2010/main" val="597341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A4946-9843-4F9B-B2BF-794399D0BD89}"/>
              </a:ext>
            </a:extLst>
          </p:cNvPr>
          <p:cNvSpPr>
            <a:spLocks noGrp="1"/>
          </p:cNvSpPr>
          <p:nvPr>
            <p:ph type="title"/>
          </p:nvPr>
        </p:nvSpPr>
        <p:spPr/>
        <p:txBody>
          <a:bodyPr/>
          <a:lstStyle/>
          <a:p>
            <a:r>
              <a:rPr lang="en-US" sz="2400" dirty="0"/>
              <a:t>ERCOT’s complementary Studies on PFR Failure, Contd.</a:t>
            </a:r>
          </a:p>
        </p:txBody>
      </p:sp>
      <p:sp>
        <p:nvSpPr>
          <p:cNvPr id="3" name="Content Placeholder 2">
            <a:extLst>
              <a:ext uri="{FF2B5EF4-FFF2-40B4-BE49-F238E27FC236}">
                <a16:creationId xmlns:a16="http://schemas.microsoft.com/office/drawing/2014/main" id="{410846DD-938F-4DE8-B66C-02E71E31F271}"/>
              </a:ext>
            </a:extLst>
          </p:cNvPr>
          <p:cNvSpPr>
            <a:spLocks noGrp="1"/>
          </p:cNvSpPr>
          <p:nvPr>
            <p:ph idx="1"/>
          </p:nvPr>
        </p:nvSpPr>
        <p:spPr/>
        <p:txBody>
          <a:bodyPr/>
          <a:lstStyle/>
          <a:p>
            <a:r>
              <a:rPr lang="en-US" sz="1400" dirty="0">
                <a:solidFill>
                  <a:schemeClr val="tx2"/>
                </a:solidFill>
              </a:rPr>
              <a:t>To derive </a:t>
            </a:r>
            <a:r>
              <a:rPr lang="en-US" sz="1400" dirty="0"/>
              <a:t>a static RRS-PFR limit using the recommended GE study methodology, using the updated relationship between PFR failure and inertia, a value that will keep expected frequency degradation below 50mHz under all relevant inertia conditions was identified. </a:t>
            </a:r>
          </a:p>
          <a:p>
            <a:pPr lvl="1"/>
            <a:r>
              <a:rPr lang="en-US" sz="1400" dirty="0"/>
              <a:t>If the maximum RRS-PFR limit for a Resource is established at 157 MW, the frequency degradation risk associated with response failure from one resource, is expected to be below 50mHz.</a:t>
            </a:r>
          </a:p>
          <a:p>
            <a:pPr marL="342900" lvl="1" indent="0">
              <a:buNone/>
            </a:pPr>
            <a:endParaRPr lang="en-US" sz="1400" dirty="0"/>
          </a:p>
        </p:txBody>
      </p:sp>
      <p:sp>
        <p:nvSpPr>
          <p:cNvPr id="4" name="Slide Number Placeholder 3">
            <a:extLst>
              <a:ext uri="{FF2B5EF4-FFF2-40B4-BE49-F238E27FC236}">
                <a16:creationId xmlns:a16="http://schemas.microsoft.com/office/drawing/2014/main" id="{7EA45200-1B6E-401F-BCD4-4694EEA4732D}"/>
              </a:ext>
            </a:extLst>
          </p:cNvPr>
          <p:cNvSpPr>
            <a:spLocks noGrp="1"/>
          </p:cNvSpPr>
          <p:nvPr>
            <p:ph type="sldNum" sz="quarter" idx="4"/>
          </p:nvPr>
        </p:nvSpPr>
        <p:spPr/>
        <p:txBody>
          <a:bodyPr/>
          <a:lstStyle/>
          <a:p>
            <a:fld id="{1D93BD3E-1E9A-4970-A6F7-E7AC52762E0C}" type="slidenum">
              <a:rPr lang="en-US" smtClean="0"/>
              <a:pPr/>
              <a:t>9</a:t>
            </a:fld>
            <a:endParaRPr lang="en-US" dirty="0"/>
          </a:p>
        </p:txBody>
      </p:sp>
      <p:sp>
        <p:nvSpPr>
          <p:cNvPr id="7" name="TextBox 6">
            <a:extLst>
              <a:ext uri="{FF2B5EF4-FFF2-40B4-BE49-F238E27FC236}">
                <a16:creationId xmlns:a16="http://schemas.microsoft.com/office/drawing/2014/main" id="{5C985D25-A014-43FD-A320-5BD51D896E42}"/>
              </a:ext>
            </a:extLst>
          </p:cNvPr>
          <p:cNvSpPr txBox="1"/>
          <p:nvPr/>
        </p:nvSpPr>
        <p:spPr>
          <a:xfrm>
            <a:off x="2262865" y="6519704"/>
            <a:ext cx="6511019" cy="246221"/>
          </a:xfrm>
          <a:prstGeom prst="rect">
            <a:avLst/>
          </a:prstGeom>
          <a:noFill/>
        </p:spPr>
        <p:txBody>
          <a:bodyPr wrap="square">
            <a:spAutoFit/>
          </a:bodyPr>
          <a:lstStyle/>
          <a:p>
            <a:r>
              <a:rPr lang="en-US" sz="1000" dirty="0">
                <a:solidFill>
                  <a:srgbClr val="FF0000"/>
                </a:solidFill>
              </a:rPr>
              <a:t>*</a:t>
            </a:r>
            <a:r>
              <a:rPr lang="en-US" sz="1000" dirty="0">
                <a:solidFill>
                  <a:schemeClr val="tx2"/>
                </a:solidFill>
              </a:rPr>
              <a:t>Based on 2022 Inertia, the percentage of hours with different levels of  frequency degradation was calculated.</a:t>
            </a:r>
          </a:p>
        </p:txBody>
      </p:sp>
      <p:pic>
        <p:nvPicPr>
          <p:cNvPr id="8" name="Picture 7">
            <a:extLst>
              <a:ext uri="{FF2B5EF4-FFF2-40B4-BE49-F238E27FC236}">
                <a16:creationId xmlns:a16="http://schemas.microsoft.com/office/drawing/2014/main" id="{EF79F311-EB17-935F-99F7-0056DC7ABF3C}"/>
              </a:ext>
            </a:extLst>
          </p:cNvPr>
          <p:cNvPicPr>
            <a:picLocks noChangeAspect="1"/>
          </p:cNvPicPr>
          <p:nvPr/>
        </p:nvPicPr>
        <p:blipFill>
          <a:blip r:embed="rId2"/>
          <a:stretch>
            <a:fillRect/>
          </a:stretch>
        </p:blipFill>
        <p:spPr>
          <a:xfrm>
            <a:off x="122914" y="2409539"/>
            <a:ext cx="5066215" cy="3810330"/>
          </a:xfrm>
          <a:prstGeom prst="rect">
            <a:avLst/>
          </a:prstGeom>
        </p:spPr>
      </p:pic>
      <p:pic>
        <p:nvPicPr>
          <p:cNvPr id="9" name="Picture 8">
            <a:extLst>
              <a:ext uri="{FF2B5EF4-FFF2-40B4-BE49-F238E27FC236}">
                <a16:creationId xmlns:a16="http://schemas.microsoft.com/office/drawing/2014/main" id="{05D3B90D-7CF9-50D5-94FC-E5DCE801C729}"/>
              </a:ext>
            </a:extLst>
          </p:cNvPr>
          <p:cNvPicPr>
            <a:picLocks noChangeAspect="1"/>
          </p:cNvPicPr>
          <p:nvPr/>
        </p:nvPicPr>
        <p:blipFill>
          <a:blip r:embed="rId3"/>
          <a:stretch>
            <a:fillRect/>
          </a:stretch>
        </p:blipFill>
        <p:spPr>
          <a:xfrm>
            <a:off x="5012992" y="2341371"/>
            <a:ext cx="4035902" cy="3578662"/>
          </a:xfrm>
          <a:prstGeom prst="rect">
            <a:avLst/>
          </a:prstGeom>
        </p:spPr>
      </p:pic>
    </p:spTree>
    <p:extLst>
      <p:ext uri="{BB962C8B-B14F-4D97-AF65-F5344CB8AC3E}">
        <p14:creationId xmlns:p14="http://schemas.microsoft.com/office/powerpoint/2010/main" val="1272230306"/>
      </p:ext>
    </p:extLst>
  </p:cSld>
  <p:clrMapOvr>
    <a:masterClrMapping/>
  </p:clrMapOvr>
</p:sld>
</file>

<file path=ppt/theme/theme1.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31306</TotalTime>
  <Words>1715</Words>
  <Application>Microsoft Office PowerPoint</Application>
  <PresentationFormat>On-screen Show (4:3)</PresentationFormat>
  <Paragraphs>357</Paragraphs>
  <Slides>13</Slides>
  <Notes>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13</vt:i4>
      </vt:variant>
    </vt:vector>
  </HeadingPairs>
  <TitlesOfParts>
    <vt:vector size="20" baseType="lpstr">
      <vt:lpstr>Arial</vt:lpstr>
      <vt:lpstr>Calibri</vt:lpstr>
      <vt:lpstr>Courier New</vt:lpstr>
      <vt:lpstr>Wingdings</vt:lpstr>
      <vt:lpstr>1_Office Theme</vt:lpstr>
      <vt:lpstr>2_Custom Design</vt:lpstr>
      <vt:lpstr>3_Custom Design</vt:lpstr>
      <vt:lpstr>PowerPoint Presentation</vt:lpstr>
      <vt:lpstr>Let’s start at this slide…</vt:lpstr>
      <vt:lpstr>Background and Introduction</vt:lpstr>
      <vt:lpstr>Summary of the GE Studies on PFR Failure</vt:lpstr>
      <vt:lpstr>Frequency Sensitivity to PFR Failure</vt:lpstr>
      <vt:lpstr>GE Studies on PFR Failure and RRS-PFR Limit</vt:lpstr>
      <vt:lpstr>Thinking through GE’s Initial Recommendation further</vt:lpstr>
      <vt:lpstr>ERCOT’s complementary Studies on PFR Failure</vt:lpstr>
      <vt:lpstr>ERCOT’s complementary Studies on PFR Failure, Contd.</vt:lpstr>
      <vt:lpstr>Trend in Real Time provision of RRS-PFR by a single Resource </vt:lpstr>
      <vt:lpstr>Summary and Recommendation from this analysis</vt:lpstr>
      <vt:lpstr>PowerPoint Presentation</vt:lpstr>
      <vt:lpstr>Study Setup</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Matevosjana, Julia</dc:creator>
  <cp:lastModifiedBy>Li, Weifeng</cp:lastModifiedBy>
  <cp:revision>588</cp:revision>
  <dcterms:created xsi:type="dcterms:W3CDTF">2016-04-16T13:25:21Z</dcterms:created>
  <dcterms:modified xsi:type="dcterms:W3CDTF">2023-04-05T18:43:20Z</dcterms:modified>
</cp:coreProperties>
</file>