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67" r:id="rId3"/>
  </p:sldMasterIdLst>
  <p:notesMasterIdLst>
    <p:notesMasterId r:id="rId8"/>
  </p:notesMasterIdLst>
  <p:handoutMasterIdLst>
    <p:handoutMasterId r:id="rId9"/>
  </p:handoutMasterIdLst>
  <p:sldIdLst>
    <p:sldId id="260" r:id="rId4"/>
    <p:sldId id="706" r:id="rId5"/>
    <p:sldId id="710" r:id="rId6"/>
    <p:sldId id="709" r:id="rId7"/>
  </p:sldIdLst>
  <p:sldSz cx="9144000" cy="6858000" type="screen4x3"/>
  <p:notesSz cx="7010400" cy="9296400"/>
  <p:defaultTextStyle>
    <a:defPPr>
      <a:defRPr lang="en-US"/>
    </a:defPPr>
    <a:lvl1pPr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1pPr>
    <a:lvl2pPr marL="4572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2pPr>
    <a:lvl3pPr marL="9144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3pPr>
    <a:lvl4pPr marL="13716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4pPr>
    <a:lvl5pPr marL="18288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4032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8">
          <p15:clr>
            <a:srgbClr val="A4A3A4"/>
          </p15:clr>
        </p15:guide>
        <p15:guide id="2" pos="2208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5386"/>
    <a:srgbClr val="55BAB7"/>
    <a:srgbClr val="00385E"/>
    <a:srgbClr val="C4E3E1"/>
    <a:srgbClr val="C0D1E2"/>
    <a:srgbClr val="008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F50A3835-9A6B-4594-902C-581A542A27B5}" v="13" dt="2023-01-17T19:18:43.05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2838BEF-8BB2-4498-84A7-C5851F593DF1}" styleName="Medium Style 4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779" autoAdjust="0"/>
    <p:restoredTop sz="94595" autoAdjust="0"/>
  </p:normalViewPr>
  <p:slideViewPr>
    <p:cSldViewPr snapToGrid="0" snapToObjects="1">
      <p:cViewPr>
        <p:scale>
          <a:sx n="84" d="100"/>
          <a:sy n="84" d="100"/>
        </p:scale>
        <p:origin x="1464" y="134"/>
      </p:cViewPr>
      <p:guideLst>
        <p:guide orient="horz" pos="4032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notesViewPr>
    <p:cSldViewPr snapToGrid="0" snapToObjects="1">
      <p:cViewPr varScale="1">
        <p:scale>
          <a:sx n="78" d="100"/>
          <a:sy n="78" d="100"/>
        </p:scale>
        <p:origin x="-2034" y="-102"/>
      </p:cViewPr>
      <p:guideLst>
        <p:guide orient="horz" pos="2928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Master" Target="slideMasters/slideMaster1.xml"/><Relationship Id="rId7" Type="http://schemas.openxmlformats.org/officeDocument/2006/relationships/slide" Target="slides/slide4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3.xml"/><Relationship Id="rId11" Type="http://schemas.openxmlformats.org/officeDocument/2006/relationships/viewProps" Target="viewProps.xml"/><Relationship Id="rId5" Type="http://schemas.openxmlformats.org/officeDocument/2006/relationships/slide" Target="slides/slide2.xml"/><Relationship Id="rId10" Type="http://schemas.openxmlformats.org/officeDocument/2006/relationships/presProps" Target="presProps.xml"/><Relationship Id="rId4" Type="http://schemas.openxmlformats.org/officeDocument/2006/relationships/slide" Target="slides/slide1.xml"/><Relationship Id="rId9" Type="http://schemas.openxmlformats.org/officeDocument/2006/relationships/handoutMaster" Target="handoutMasters/handoutMaster1.xml"/><Relationship Id="rId22" Type="http://schemas.microsoft.com/office/2015/10/relationships/revisionInfo" Target="revisionInfo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3A93900B-E395-43E7-8304-29909643870B}" type="datetimeFigureOut">
              <a:rPr lang="en-US"/>
              <a:pPr>
                <a:defRPr/>
              </a:pPr>
              <a:t>3/31/2023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fld id="{B99E6681-5ED2-4276-ADE9-96EBF7D37320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1412685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916DEC4A-A848-423D-B6D0-8A125B2D4CA1}" type="datetimeFigureOut">
              <a:rPr lang="en-US"/>
              <a:pPr>
                <a:defRPr/>
              </a:pPr>
              <a:t>3/31/2023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675" y="4416425"/>
            <a:ext cx="5607050" cy="418306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fld id="{BB56BE11-F7D4-4A51-97C7-9E59A26F3BF6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0742532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/>
          </a:p>
        </p:txBody>
      </p:sp>
      <p:sp>
        <p:nvSpPr>
          <p:cNvPr id="819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DEEEA60B-7622-4EC2-8DF7-099F1D6081DA}" type="slidenum">
              <a:rPr lang="en-US" altLang="en-US" smtClean="0">
                <a:latin typeface="Calibri" panose="020F0502020204030204" pitchFamily="34" charset="0"/>
              </a:rPr>
              <a:pPr/>
              <a:t>1</a:t>
            </a:fld>
            <a:endParaRPr lang="en-US" altLang="en-US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1228169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70912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6"/>
          <p:cNvSpPr txBox="1">
            <a:spLocks/>
          </p:cNvSpPr>
          <p:nvPr userDrawn="1"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r" eaLnBrk="1" hangingPunct="1">
              <a:defRPr/>
            </a:pPr>
            <a:fld id="{94754E99-A0E5-4899-94D8-C73D0E406896}" type="slidenum">
              <a:rPr lang="en-US" altLang="en-US" sz="1200" smtClean="0"/>
              <a:pPr algn="r" eaLnBrk="1" hangingPunct="1">
                <a:defRPr/>
              </a:pPr>
              <a:t>‹#›</a:t>
            </a:fld>
            <a:endParaRPr lang="en-US" altLang="en-US" sz="120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54921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Connector 2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" name="Slide Number Placeholder 6"/>
          <p:cNvSpPr txBox="1">
            <a:spLocks/>
          </p:cNvSpPr>
          <p:nvPr userDrawn="1"/>
        </p:nvSpPr>
        <p:spPr>
          <a:xfrm>
            <a:off x="6705600" y="6202363"/>
            <a:ext cx="2133600" cy="182562"/>
          </a:xfrm>
          <a:prstGeom prst="rect">
            <a:avLst/>
          </a:prstGeom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r" eaLnBrk="1" hangingPunct="1">
              <a:defRPr/>
            </a:pPr>
            <a:fld id="{F7754F16-BD6A-4448-A728-D47AE01157D9}" type="slidenum">
              <a:rPr lang="en-US" altLang="en-US" sz="1200" smtClean="0"/>
              <a:pPr algn="r" eaLnBrk="1" hangingPunct="1">
                <a:defRPr/>
              </a:pPr>
              <a:t>‹#›</a:t>
            </a:fld>
            <a:endParaRPr lang="en-US" altLang="en-US" sz="1200"/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43929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1.png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-168275"/>
            <a:ext cx="9144000" cy="7216775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pic>
        <p:nvPicPr>
          <p:cNvPr id="12" name="Picture 11"/>
          <p:cNvPicPr>
            <a:picLocks/>
          </p:cNvPicPr>
          <p:nvPr userDrawn="1"/>
        </p:nvPicPr>
        <p:blipFill rotWithShape="1">
          <a:blip r:embed="rId5"/>
          <a:srcRect t="-1" b="46868"/>
          <a:stretch/>
        </p:blipFill>
        <p:spPr>
          <a:xfrm>
            <a:off x="214884" y="0"/>
            <a:ext cx="8714232" cy="6858000"/>
          </a:xfrm>
          <a:prstGeom prst="rect">
            <a:avLst/>
          </a:prstGeom>
          <a:effectLst>
            <a:reflection stA="58000" endPos="1000" dir="5400000" sy="-100000" algn="bl" rotWithShape="0"/>
          </a:effectLst>
        </p:spPr>
      </p:pic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5975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5975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B58EF099-2B0E-49FB-A308-8F2246FAE503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94274" r:id="rId1"/>
    <p:sldLayoutId id="2147494275" r:id="rId2"/>
    <p:sldLayoutId id="2147494276" r:id="rId3"/>
  </p:sldLayoutIdLst>
  <p:hf sldNum="0" hdr="0" ftr="0" dt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170" name="Group 13"/>
          <p:cNvGrpSpPr>
            <a:grpSpLocks/>
          </p:cNvGrpSpPr>
          <p:nvPr/>
        </p:nvGrpSpPr>
        <p:grpSpPr bwMode="auto">
          <a:xfrm>
            <a:off x="787400" y="2805113"/>
            <a:ext cx="7543800" cy="1970635"/>
            <a:chOff x="787400" y="1852613"/>
            <a:chExt cx="7543800" cy="1970267"/>
          </a:xfrm>
        </p:grpSpPr>
        <p:sp>
          <p:nvSpPr>
            <p:cNvPr id="7171" name="TextBox 9"/>
            <p:cNvSpPr txBox="1">
              <a:spLocks noChangeArrowheads="1"/>
            </p:cNvSpPr>
            <p:nvPr/>
          </p:nvSpPr>
          <p:spPr bwMode="auto">
            <a:xfrm>
              <a:off x="787400" y="2130425"/>
              <a:ext cx="7543800" cy="169245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/>
              <a:r>
                <a:rPr lang="en-US" altLang="en-US" sz="3200" b="1" dirty="0" smtClean="0"/>
                <a:t>TAC Update to RMS </a:t>
              </a:r>
              <a:endParaRPr lang="en-US" altLang="en-US" sz="3200" b="1" dirty="0"/>
            </a:p>
            <a:p>
              <a:pPr eaLnBrk="1" hangingPunct="1"/>
              <a:endParaRPr lang="en-US" altLang="en-US" b="1" dirty="0"/>
            </a:p>
            <a:p>
              <a:pPr eaLnBrk="1" hangingPunct="1"/>
              <a:endParaRPr lang="en-US" altLang="en-US" dirty="0"/>
            </a:p>
            <a:p>
              <a:pPr eaLnBrk="1" hangingPunct="1"/>
              <a:r>
                <a:rPr lang="en-US" altLang="en-US" dirty="0"/>
                <a:t>Technical Advisory Committee (TAC) </a:t>
              </a:r>
              <a:r>
                <a:rPr lang="en-US" altLang="en-US" dirty="0" smtClean="0"/>
                <a:t>Meeting</a:t>
              </a:r>
              <a:endParaRPr lang="en-US" altLang="en-US" dirty="0"/>
            </a:p>
            <a:p>
              <a:pPr eaLnBrk="1" hangingPunct="1"/>
              <a:r>
                <a:rPr lang="en-US" altLang="en-US" dirty="0" smtClean="0"/>
                <a:t>March 21, 2023</a:t>
              </a:r>
              <a:endParaRPr lang="en-US" altLang="en-US" dirty="0"/>
            </a:p>
          </p:txBody>
        </p:sp>
        <p:cxnSp>
          <p:nvCxnSpPr>
            <p:cNvPr id="13" name="Straight Connector 12"/>
            <p:cNvCxnSpPr/>
            <p:nvPr/>
          </p:nvCxnSpPr>
          <p:spPr>
            <a:xfrm flipV="1">
              <a:off x="787400" y="1852613"/>
              <a:ext cx="6286500" cy="12698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TAC Meeting, March 21, 2023 – Discussion Highlights  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274320" y="620837"/>
            <a:ext cx="8714231" cy="59298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Formation and approval of New </a:t>
            </a:r>
            <a:r>
              <a:rPr lang="en-US" dirty="0" smtClean="0"/>
              <a:t>Credit </a:t>
            </a:r>
            <a:r>
              <a:rPr lang="en-US" dirty="0" smtClean="0"/>
              <a:t>Group </a:t>
            </a:r>
          </a:p>
          <a:p>
            <a:endParaRPr lang="en-US" sz="1000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Name approved as Credit </a:t>
            </a:r>
            <a:r>
              <a:rPr lang="en-US" dirty="0"/>
              <a:t>and Finance Sub Group (CFSG) 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Reporting to TAC</a:t>
            </a:r>
            <a:endParaRPr lang="en-US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Members with voting ability  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Members should be Credit Professionals </a:t>
            </a:r>
            <a:r>
              <a:rPr lang="en-US" dirty="0" smtClean="0"/>
              <a:t>(requirements </a:t>
            </a:r>
            <a:r>
              <a:rPr lang="en-US" dirty="0" smtClean="0"/>
              <a:t>included in the Charter)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All meetings open  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Charter </a:t>
            </a:r>
            <a:r>
              <a:rPr lang="en-US" dirty="0" smtClean="0"/>
              <a:t>approved as revised by TAC</a:t>
            </a:r>
            <a:endParaRPr lang="en-US" dirty="0" smtClean="0"/>
          </a:p>
          <a:p>
            <a:r>
              <a:rPr lang="en-US" dirty="0" smtClean="0"/>
              <a:t> </a:t>
            </a:r>
          </a:p>
          <a:p>
            <a:r>
              <a:rPr lang="en-US" dirty="0" smtClean="0"/>
              <a:t>ERCOT Report – </a:t>
            </a:r>
            <a:r>
              <a:rPr lang="en-US" dirty="0" smtClean="0"/>
              <a:t>Winter Storm Elliott, Load Forecast and Resource Performance</a:t>
            </a:r>
            <a:endParaRPr lang="en-US" dirty="0" smtClean="0"/>
          </a:p>
          <a:p>
            <a:endParaRPr lang="en-US" sz="1000" dirty="0" smtClean="0"/>
          </a:p>
          <a:p>
            <a:r>
              <a:rPr lang="en-US" dirty="0" smtClean="0"/>
              <a:t>RMS Report – March 7 RMS meeting – Primary Items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	</a:t>
            </a:r>
            <a:r>
              <a:rPr lang="en-US" dirty="0" smtClean="0"/>
              <a:t>Requested approval of 3 </a:t>
            </a:r>
            <a:r>
              <a:rPr lang="en-US" dirty="0" smtClean="0"/>
              <a:t>Voting </a:t>
            </a:r>
            <a:r>
              <a:rPr lang="en-US" dirty="0" smtClean="0"/>
              <a:t>Items: RMGRR173, LPGRR071, LPGRR072 		All approved by TAC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	</a:t>
            </a:r>
            <a:r>
              <a:rPr lang="en-US" dirty="0" smtClean="0"/>
              <a:t>Primary Working Group and Task Force </a:t>
            </a:r>
            <a:r>
              <a:rPr lang="en-US" dirty="0" smtClean="0"/>
              <a:t>Activities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	</a:t>
            </a:r>
            <a:r>
              <a:rPr lang="en-US" dirty="0" smtClean="0"/>
              <a:t>TNMP 3 G Remediation </a:t>
            </a:r>
            <a:r>
              <a:rPr lang="en-US" dirty="0" smtClean="0"/>
              <a:t>Status 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	</a:t>
            </a:r>
            <a:r>
              <a:rPr lang="en-US" dirty="0" smtClean="0"/>
              <a:t>LP&amp;L </a:t>
            </a:r>
            <a:endParaRPr lang="en-US" dirty="0" smtClean="0"/>
          </a:p>
          <a:p>
            <a:endParaRPr lang="en-US" sz="1100" dirty="0" smtClean="0"/>
          </a:p>
          <a:p>
            <a:pPr lvl="0" defTabSz="9144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E48312"/>
              </a:buClr>
              <a:buSzPct val="100000"/>
            </a:pPr>
            <a:r>
              <a:rPr lang="en-US" dirty="0" smtClean="0"/>
              <a:t>Primary comments related to RMS:</a:t>
            </a:r>
          </a:p>
          <a:p>
            <a:pPr lvl="0" defTabSz="9144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E48312"/>
              </a:buClr>
              <a:buSzPct val="100000"/>
            </a:pPr>
            <a:r>
              <a:rPr lang="en-US" sz="1600" dirty="0" smtClean="0"/>
              <a:t>	Lubbock </a:t>
            </a:r>
            <a:r>
              <a:rPr lang="en-US" sz="1600" dirty="0"/>
              <a:t>Power and </a:t>
            </a:r>
            <a:r>
              <a:rPr lang="en-US" sz="1600" dirty="0" smtClean="0"/>
              <a:t>Light </a:t>
            </a:r>
            <a:endParaRPr lang="en-US" sz="1600" dirty="0"/>
          </a:p>
          <a:p>
            <a:pPr lvl="0" defTabSz="9144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E48312"/>
              </a:buClr>
              <a:buSzPct val="100000"/>
            </a:pPr>
            <a:r>
              <a:rPr lang="en-US" sz="1600" dirty="0" smtClean="0"/>
              <a:t>	Ability </a:t>
            </a:r>
            <a:r>
              <a:rPr lang="en-US" sz="1600" dirty="0"/>
              <a:t>for new meters installed in TNMP </a:t>
            </a:r>
            <a:r>
              <a:rPr lang="en-US" sz="1600" dirty="0" smtClean="0"/>
              <a:t>territory </a:t>
            </a:r>
            <a:r>
              <a:rPr lang="en-US" sz="1600" dirty="0"/>
              <a:t>to support Load Shedding 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53008427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625529"/>
          </a:xfrm>
        </p:spPr>
        <p:txBody>
          <a:bodyPr/>
          <a:lstStyle/>
          <a:p>
            <a:r>
              <a:rPr lang="en-US" dirty="0" smtClean="0"/>
              <a:t>TAC Meeting, March 21, 2023 Discussion Highlights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379663" y="987552"/>
            <a:ext cx="8224840" cy="54476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defTabSz="9144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E48312"/>
              </a:buClr>
              <a:buSzPct val="100000"/>
            </a:pPr>
            <a:r>
              <a:rPr lang="en-US" dirty="0"/>
              <a:t>Bridge Solution </a:t>
            </a:r>
            <a:r>
              <a:rPr lang="en-US" dirty="0" smtClean="0"/>
              <a:t>Options:</a:t>
            </a:r>
          </a:p>
          <a:p>
            <a:pPr lvl="0" defTabSz="9144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E48312"/>
              </a:buClr>
              <a:buSzPct val="100000"/>
            </a:pPr>
            <a:r>
              <a:rPr lang="en-US" dirty="0"/>
              <a:t>PUC has directed ERCOT to develop, to incentivized more </a:t>
            </a:r>
            <a:r>
              <a:rPr lang="en-US" dirty="0" err="1"/>
              <a:t>dispatchable</a:t>
            </a:r>
            <a:r>
              <a:rPr lang="en-US" dirty="0"/>
              <a:t> generation “Performance Credit Mechanism”</a:t>
            </a:r>
            <a:endParaRPr lang="en-US" dirty="0" smtClean="0"/>
          </a:p>
          <a:p>
            <a:pPr lvl="0" defTabSz="9144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E48312"/>
              </a:buClr>
              <a:buSzPct val="100000"/>
            </a:pPr>
            <a:r>
              <a:rPr lang="en-US" dirty="0"/>
              <a:t>Changes to support Performance Credit Mechanism could take several years to complete.</a:t>
            </a:r>
          </a:p>
          <a:p>
            <a:pPr lvl="0" defTabSz="9144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E48312"/>
              </a:buClr>
              <a:buSzPct val="100000"/>
            </a:pPr>
            <a:r>
              <a:rPr lang="en-US" dirty="0" smtClean="0"/>
              <a:t>Bridge Options are being developed to support Performance Credit Mechanism procedures which are needed ASAP</a:t>
            </a:r>
          </a:p>
          <a:p>
            <a:pPr lvl="0" defTabSz="9144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E48312"/>
              </a:buClr>
              <a:buSzPct val="100000"/>
            </a:pPr>
            <a:r>
              <a:rPr lang="en-US" dirty="0" smtClean="0"/>
              <a:t>TAC </a:t>
            </a:r>
            <a:r>
              <a:rPr lang="en-US" dirty="0"/>
              <a:t>is scheduling </a:t>
            </a:r>
            <a:r>
              <a:rPr lang="en-US" dirty="0" smtClean="0"/>
              <a:t>meetings </a:t>
            </a:r>
            <a:r>
              <a:rPr lang="en-US" dirty="0"/>
              <a:t>for in-depth discussions. </a:t>
            </a:r>
            <a:endParaRPr lang="en-US" dirty="0" smtClean="0"/>
          </a:p>
          <a:p>
            <a:pPr lvl="0" defTabSz="9144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E48312"/>
              </a:buClr>
              <a:buSzPct val="100000"/>
            </a:pPr>
            <a:r>
              <a:rPr lang="en-US" dirty="0" smtClean="0"/>
              <a:t>ERCOT </a:t>
            </a:r>
            <a:r>
              <a:rPr lang="en-US" dirty="0"/>
              <a:t>tasked with developing a Strawman and </a:t>
            </a:r>
            <a:r>
              <a:rPr lang="en-US" dirty="0" smtClean="0"/>
              <a:t>will provide </a:t>
            </a:r>
            <a:r>
              <a:rPr lang="en-US" dirty="0"/>
              <a:t>at the </a:t>
            </a:r>
            <a:r>
              <a:rPr lang="en-US" dirty="0" smtClean="0"/>
              <a:t>upcoming “Special TAC Meetings” </a:t>
            </a:r>
          </a:p>
          <a:p>
            <a:pPr lvl="0" defTabSz="9144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E48312"/>
              </a:buClr>
              <a:buSzPct val="100000"/>
            </a:pPr>
            <a:r>
              <a:rPr lang="en-US" dirty="0" smtClean="0"/>
              <a:t>Friday</a:t>
            </a:r>
            <a:r>
              <a:rPr lang="en-US" dirty="0"/>
              <a:t>, </a:t>
            </a:r>
            <a:r>
              <a:rPr lang="en-US" dirty="0" smtClean="0"/>
              <a:t>March 31</a:t>
            </a:r>
          </a:p>
          <a:p>
            <a:pPr lvl="0" defTabSz="9144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E48312"/>
              </a:buClr>
              <a:buSzPct val="100000"/>
            </a:pPr>
            <a:r>
              <a:rPr lang="en-US" dirty="0" smtClean="0"/>
              <a:t>Monday</a:t>
            </a:r>
            <a:r>
              <a:rPr lang="en-US" dirty="0"/>
              <a:t>, April </a:t>
            </a:r>
            <a:r>
              <a:rPr lang="en-US" dirty="0" smtClean="0"/>
              <a:t>10</a:t>
            </a:r>
          </a:p>
          <a:p>
            <a:pPr lvl="0" defTabSz="9144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E48312"/>
              </a:buClr>
              <a:buSzPct val="100000"/>
            </a:pPr>
            <a:r>
              <a:rPr lang="en-US" dirty="0" smtClean="0"/>
              <a:t>Meetings are posted on the ERCOT Meeting Calendar</a:t>
            </a:r>
          </a:p>
          <a:p>
            <a:pPr lvl="0" defTabSz="9144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E48312"/>
              </a:buClr>
              <a:buSzPct val="100000"/>
            </a:pPr>
            <a:r>
              <a:rPr lang="en-US" dirty="0" smtClean="0"/>
              <a:t>Documents </a:t>
            </a:r>
            <a:r>
              <a:rPr lang="en-US" dirty="0"/>
              <a:t>for “Bridge Solutions” </a:t>
            </a:r>
            <a:r>
              <a:rPr lang="en-US" dirty="0" smtClean="0"/>
              <a:t>can be found on </a:t>
            </a:r>
            <a:r>
              <a:rPr lang="en-US" dirty="0"/>
              <a:t>the Workshop page www.ercot.com/committees/workshops</a:t>
            </a:r>
          </a:p>
        </p:txBody>
      </p:sp>
    </p:spTree>
    <p:extLst>
      <p:ext uri="{BB962C8B-B14F-4D97-AF65-F5344CB8AC3E}">
        <p14:creationId xmlns:p14="http://schemas.microsoft.com/office/powerpoint/2010/main" val="32111001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1097280" y="1179576"/>
            <a:ext cx="7022592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/>
              <a:t>Questions</a:t>
            </a:r>
          </a:p>
          <a:p>
            <a:pPr algn="ctr"/>
            <a:endParaRPr lang="en-US" sz="4000" dirty="0"/>
          </a:p>
          <a:p>
            <a:pPr algn="ctr"/>
            <a:r>
              <a:rPr lang="en-US" sz="4000" dirty="0" smtClean="0"/>
              <a:t> 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4287318940"/>
      </p:ext>
    </p:extLst>
  </p:cSld>
  <p:clrMapOvr>
    <a:masterClrMapping/>
  </p:clrMapOvr>
</p:sld>
</file>

<file path=ppt/theme/theme1.xml><?xml version="1.0" encoding="utf-8"?>
<a:theme xmlns:a="http://schemas.openxmlformats.org/drawingml/2006/main" name="Custom Design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/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E3AD6A9D-E05D-44AF-B5F9-103C86E8102F}">
  <ds:schemaRefs>
    <ds:schemaRef ds:uri="http://purl.org/dc/terms/"/>
    <ds:schemaRef ds:uri="http://schemas.openxmlformats.org/package/2006/metadata/core-properties"/>
    <ds:schemaRef ds:uri="http://schemas.microsoft.com/office/2006/documentManagement/types"/>
    <ds:schemaRef ds:uri="c34af464-7aa1-4edd-9be4-83dffc1cb926"/>
    <ds:schemaRef ds:uri="http://purl.org/dc/elements/1.1/"/>
    <ds:schemaRef ds:uri="http://schemas.microsoft.com/office/2006/metadata/properties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6C9659B9-8752-4DC3-8CFE-950F74D5E77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10438</TotalTime>
  <Words>159</Words>
  <Application>Microsoft Office PowerPoint</Application>
  <PresentationFormat>On-screen Show (4:3)</PresentationFormat>
  <Paragraphs>41</Paragraphs>
  <Slides>4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Custom Design</vt:lpstr>
      <vt:lpstr>PowerPoint Presentation</vt:lpstr>
      <vt:lpstr>TAC Meeting, March 21, 2023 – Discussion Highlights  </vt:lpstr>
      <vt:lpstr>TAC Meeting, March 21, 2023 Discussion Highlights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Mckeever, Deborah</cp:lastModifiedBy>
  <cp:revision>654</cp:revision>
  <cp:lastPrinted>2013-01-30T23:16:36Z</cp:lastPrinted>
  <dcterms:created xsi:type="dcterms:W3CDTF">2010-04-12T23:12:02Z</dcterms:created>
  <dcterms:modified xsi:type="dcterms:W3CDTF">2023-03-31T16:15:33Z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0x0101000EB6C32BA7893B4D8D08DA703C6B8599</vt:lpwstr>
  </property>
</Properties>
</file>