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6" r:id="rId5"/>
    <p:sldId id="273" r:id="rId6"/>
    <p:sldId id="278" r:id="rId7"/>
    <p:sldId id="258" r:id="rId8"/>
    <p:sldId id="274" r:id="rId9"/>
    <p:sldId id="277" r:id="rId10"/>
    <p:sldId id="281" r:id="rId11"/>
    <p:sldId id="271" r:id="rId12"/>
    <p:sldId id="279" r:id="rId13"/>
    <p:sldId id="280" r:id="rId14"/>
    <p:sldId id="275" r:id="rId15"/>
    <p:sldId id="259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57C091B-B466-4690-95A5-2A87666A9FDA}" name="Schatz, John" initials="SJ" userId="S::john.schatz@txu.com::8fe7d816-28ba-4a29-b055-6e5e4525d48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8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0704" autoAdjust="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E7F456E-01A6-4013-ACA5-F5492591A2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983A3-9B9B-4D61-97C9-B9E239A315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F32FC-4BD9-442A-A8C6-51598C909FE3}" type="datetimeFigureOut">
              <a:rPr lang="en-US" smtClean="0"/>
              <a:t>3/31/2023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EABE74-7A97-4D17-8390-42ADD25C33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C1DBD-1052-425E-BF3C-983304BED5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EFA9E-C190-4F5C-8394-BD5F1CD55C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801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371FA-A98D-41E8-93F4-09945841298A}" type="datetimeFigureOut">
              <a:rPr lang="en-US" smtClean="0"/>
              <a:t>3/31/2023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89C57-55D7-40A4-A101-E74FAC7A09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90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anchor="b">
            <a:noAutofit/>
          </a:bodyPr>
          <a:lstStyle>
            <a:lvl1pPr algn="l">
              <a:defRPr sz="3600" spc="15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2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786F69D-D4FA-4075-A7EC-8D31A184F6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590800" cy="1027906"/>
            <a:chOff x="0" y="0"/>
            <a:chExt cx="2590800" cy="102790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6988B2D-0240-4256-8268-4B9FF1E7236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0"/>
              <a:ext cx="25908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8EEAAE1-3D04-41C3-B2D2-B3BEF34C3B2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704850" cy="10279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2111375"/>
            <a:ext cx="10515600" cy="3744913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11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c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074" y="1507772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2131" y="2584097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8556" y="3660422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22756" y="4736748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6" y="1613528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35" name="Text Placeholder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9" y="268256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8" y="375539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7" name="Text Placeholder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80" y="4824430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9143" y="6356350"/>
            <a:ext cx="377598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259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33700" y="3834606"/>
            <a:ext cx="3924300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10173" y="3834606"/>
            <a:ext cx="3943627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51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43104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7665" y="3834606"/>
            <a:ext cx="2896671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066421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2368EF4-1233-48C7-8DB5-75844BFCD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238376" cy="3105150"/>
            <a:chOff x="0" y="0"/>
            <a:chExt cx="2238376" cy="3105150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63D7850-C2A6-43CE-BBE4-8E81A0A593B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1238250" cy="31051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BAD3E03-2E3B-440C-9105-6F9D33006D66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2238376" cy="2476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889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74AA03A-263D-4B5F-B05B-7D6923A9A4D3}"/>
              </a:ext>
            </a:extLst>
          </p:cNvPr>
          <p:cNvGrpSpPr/>
          <p:nvPr userDrawn="1"/>
        </p:nvGrpSpPr>
        <p:grpSpPr>
          <a:xfrm>
            <a:off x="0" y="0"/>
            <a:ext cx="4762501" cy="5186363"/>
            <a:chOff x="0" y="0"/>
            <a:chExt cx="4762501" cy="5186363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0" y="876300"/>
              <a:ext cx="4762500" cy="1628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768C87F-B9C3-4DFF-8454-F3F52CE4346B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2638425" y="0"/>
              <a:ext cx="2124076" cy="51863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22" name="Footer Placehold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80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1371997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14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1020445"/>
            <a:ext cx="2895600" cy="1325563"/>
          </a:xfrm>
        </p:spPr>
        <p:txBody>
          <a:bodyPr anchor="b">
            <a:normAutofit/>
          </a:bodyPr>
          <a:lstStyle>
            <a:lvl1pPr>
              <a:defRPr sz="28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0" y="2924175"/>
            <a:ext cx="2895600" cy="251936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12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11EBF9-6826-475B-8079-C11128991B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19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726A3-DF54-47D2-8C3A-34FD43A19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63800" y="6356350"/>
            <a:ext cx="3479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D125A-4493-4967-9146-841D0EF3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A1CF8B-3479-49A3-A30E-2F2ECE962075}"/>
              </a:ext>
            </a:extLst>
          </p:cNvPr>
          <p:cNvGrpSpPr/>
          <p:nvPr userDrawn="1"/>
        </p:nvGrpSpPr>
        <p:grpSpPr>
          <a:xfrm>
            <a:off x="6953250" y="-25401"/>
            <a:ext cx="5238750" cy="6902451"/>
            <a:chOff x="6953250" y="-25401"/>
            <a:chExt cx="5238750" cy="690245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9FBD260-5143-4B12-B9F8-33E48D548909}"/>
                </a:ext>
              </a:extLst>
            </p:cNvPr>
            <p:cNvCxnSpPr/>
            <p:nvPr userDrawn="1"/>
          </p:nvCxnSpPr>
          <p:spPr>
            <a:xfrm>
              <a:off x="9096375" y="1497012"/>
              <a:ext cx="30956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/>
            <p:nvPr userDrawn="1"/>
          </p:nvCxnSpPr>
          <p:spPr>
            <a:xfrm flipH="1">
              <a:off x="6953250" y="-25401"/>
              <a:ext cx="3790950" cy="69024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973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148840"/>
            <a:ext cx="4179570" cy="1715531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1350" y="3962003"/>
            <a:ext cx="4179570" cy="365125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512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08AF2DB4-A973-4307-B59C-6058A138835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0" y="2111608"/>
            <a:ext cx="10515600" cy="374491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277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C3975522-461E-4D79-B5B9-BF9471B54688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38200" y="2111381"/>
            <a:ext cx="10515600" cy="3744913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680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AEE644D4-F9A4-4237-BD5C-4B97ABA93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7724" y="2809875"/>
            <a:ext cx="6696075" cy="1909763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104828DA-5EC5-4A00-9A7B-CD9668EF2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57725" y="5028803"/>
            <a:ext cx="6696074" cy="365125"/>
          </a:xfrm>
        </p:spPr>
        <p:txBody>
          <a:bodyPr anchor="b">
            <a:normAutofit/>
          </a:bodyPr>
          <a:lstStyle>
            <a:lvl1pPr marL="0" indent="0" algn="l"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303E9A-96BC-4283-A6E1-5948AEB119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76774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A19C49-052B-4D3E-B227-1D787463C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3699" y="6356350"/>
            <a:ext cx="2543175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5E724A-95F0-41B6-A77E-EDD067272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8350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AC7E4E-FE06-4E90-8107-6B543E551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3065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4 Peop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28568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578300" y="5084524"/>
            <a:ext cx="233081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1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068964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488845" y="5084524"/>
            <a:ext cx="231770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C911F2-9041-416A-B83C-F23B354E06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334250" y="0"/>
            <a:ext cx="4857750" cy="1724025"/>
            <a:chOff x="7334250" y="0"/>
            <a:chExt cx="4857750" cy="1724025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E4B72DA-52CB-4D39-A342-8857B4D959B2}"/>
                </a:ext>
              </a:extLst>
            </p:cNvPr>
            <p:cNvCxnSpPr/>
            <p:nvPr userDrawn="1"/>
          </p:nvCxnSpPr>
          <p:spPr>
            <a:xfrm flipH="1" flipV="1">
              <a:off x="7334250" y="0"/>
              <a:ext cx="485775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1D9BCDA-DFB7-41A4-A7C7-CEE86CEDCB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487150" y="0"/>
              <a:ext cx="704850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1227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8 Peo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87AAB93-862D-455E-9E73-3D0DAEFDED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73953"/>
            <a:ext cx="12192000" cy="5621336"/>
            <a:chOff x="0" y="473953"/>
            <a:chExt cx="12192000" cy="5621336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B0DFD584-E5CF-41EF-B51E-679CE22DDF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473953"/>
              <a:ext cx="2057400" cy="1647825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E5C02DDF-25A6-42C7-9525-F279CE2095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049000" y="5180889"/>
              <a:ext cx="1143000" cy="9144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500168" y="3809747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49262" y="3809747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2" name="Picture Placeholder 10">
            <a:extLst>
              <a:ext uri="{FF2B5EF4-FFF2-40B4-BE49-F238E27FC236}">
                <a16:creationId xmlns:a16="http://schemas.microsoft.com/office/drawing/2014/main" id="{1938DB4D-239F-4E8E-8802-0470B0131189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665558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98355" y="3654378"/>
            <a:ext cx="2105135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095999" y="3809747"/>
            <a:ext cx="2299855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4480" y="3809747"/>
            <a:ext cx="184412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5" name="Picture Placeholder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500168" y="5668583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6" name="Picture Placeholder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849262" y="5668583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33" name="Picture Placeholder 10">
            <a:extLst>
              <a:ext uri="{FF2B5EF4-FFF2-40B4-BE49-F238E27FC236}">
                <a16:creationId xmlns:a16="http://schemas.microsoft.com/office/drawing/2014/main" id="{E029C5CA-EDDA-4BF9-9051-8B09E98EE1E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65558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0" name="Text Placeholder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339926" y="5668583"/>
            <a:ext cx="1813474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8" name="Picture Placeholder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744480" y="5668583"/>
            <a:ext cx="184412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120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06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6" r:id="rId5"/>
    <p:sldLayoutId id="2147483667" r:id="rId6"/>
    <p:sldLayoutId id="2147483654" r:id="rId7"/>
    <p:sldLayoutId id="2147483663" r:id="rId8"/>
    <p:sldLayoutId id="2147483662" r:id="rId9"/>
    <p:sldLayoutId id="2147483668" r:id="rId10"/>
    <p:sldLayoutId id="2147483652" r:id="rId11"/>
    <p:sldLayoutId id="2147483653" r:id="rId12"/>
    <p:sldLayoutId id="2147483660" r:id="rId13"/>
    <p:sldLayoutId id="2147483664" r:id="rId14"/>
    <p:sldLayoutId id="2147483665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marketops@mylubbock.us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marketops@mylubbock.us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75451-6A4B-484B-9ED1-353CCE25B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6040" y="3926048"/>
            <a:ext cx="4941771" cy="1630994"/>
          </a:xfrm>
        </p:spPr>
        <p:txBody>
          <a:bodyPr/>
          <a:lstStyle/>
          <a:p>
            <a:r>
              <a:rPr lang="en-US" dirty="0"/>
              <a:t>Lubbock </a:t>
            </a:r>
            <a:br>
              <a:rPr lang="en-US" dirty="0"/>
            </a:br>
            <a:r>
              <a:rPr lang="en-US" dirty="0"/>
              <a:t>Retail Integration Task Force – </a:t>
            </a:r>
            <a:r>
              <a:rPr lang="en-US" b="1" dirty="0"/>
              <a:t>LRITF</a:t>
            </a:r>
            <a:br>
              <a:rPr lang="en-US" b="1" dirty="0"/>
            </a:br>
            <a:r>
              <a:rPr lang="en-US" sz="2000" b="1" dirty="0"/>
              <a:t>April 4th, 2023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36A1B4-B8D1-4A72-8E20-0703F54BF1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>
            <a:normAutofit/>
          </a:bodyPr>
          <a:lstStyle/>
          <a:p>
            <a:r>
              <a:rPr lang="en-US" dirty="0"/>
              <a:t>Chris Rowley     Michael Winegeart     Sheri Wiegand</a:t>
            </a:r>
          </a:p>
        </p:txBody>
      </p:sp>
    </p:spTree>
    <p:extLst>
      <p:ext uri="{BB962C8B-B14F-4D97-AF65-F5344CB8AC3E}">
        <p14:creationId xmlns:p14="http://schemas.microsoft.com/office/powerpoint/2010/main" val="2586058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762301-F83A-4BEA-9D11-E6C99FB57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5750"/>
            <a:ext cx="10515600" cy="1325563"/>
          </a:xfrm>
        </p:spPr>
        <p:txBody>
          <a:bodyPr/>
          <a:lstStyle/>
          <a:p>
            <a:r>
              <a:rPr lang="en-US" dirty="0"/>
              <a:t>Completed Action Items </a:t>
            </a:r>
            <a:br>
              <a:rPr lang="en-US" dirty="0"/>
            </a:br>
            <a:r>
              <a:rPr lang="en-US" b="1" dirty="0"/>
              <a:t>Q&amp;A 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29CDCAF-D4A3-0BAD-5104-0AB1DB665F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787601"/>
              </p:ext>
            </p:extLst>
          </p:nvPr>
        </p:nvGraphicFramePr>
        <p:xfrm>
          <a:off x="638175" y="1420813"/>
          <a:ext cx="11268074" cy="2877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68074">
                  <a:extLst>
                    <a:ext uri="{9D8B030D-6E8A-4147-A177-3AD203B41FA5}">
                      <a16:colId xmlns:a16="http://schemas.microsoft.com/office/drawing/2014/main" val="651102246"/>
                    </a:ext>
                  </a:extLst>
                </a:gridCol>
              </a:tblGrid>
              <a:tr h="2318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Customer Education &amp; ERCOT Market Requirements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009835"/>
                  </a:ext>
                </a:extLst>
              </a:tr>
              <a:tr h="2481145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Q:  Will payment history information be available for LP&amp;L customers?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A: 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LP&amp;L customers may self-serve using their current customer portal to print a payment history form. </a:t>
                      </a:r>
                    </a:p>
                    <a:p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Q:  When will </a:t>
                      </a:r>
                      <a:r>
                        <a:rPr lang="en-US" sz="18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flight testing 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occur for LP&amp;L and REPs planning to operate in LP&amp;L’s territory?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A: 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special flight test has been approved for REPs to test with LP&amp;L.  </a:t>
                      </a:r>
                    </a:p>
                    <a:p>
                      <a:pPr lvl="1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TX SET is planning a ‘round-robin’ approach for full testing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selecting 5 different use cases and 5 REPs to test.  All REPs participating in round robin have been notified.</a:t>
                      </a:r>
                    </a:p>
                    <a:p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27909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710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97E51-4871-F8A0-B0E8-6110007BA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309" y="1105993"/>
            <a:ext cx="3652981" cy="3050371"/>
          </a:xfrm>
        </p:spPr>
        <p:txBody>
          <a:bodyPr/>
          <a:lstStyle/>
          <a:p>
            <a:r>
              <a:rPr lang="en-US" b="1" dirty="0"/>
              <a:t>Activities timeline </a:t>
            </a:r>
            <a:br>
              <a:rPr lang="en-US" dirty="0"/>
            </a:br>
            <a:r>
              <a:rPr lang="en-US" sz="2000" dirty="0">
                <a:latin typeface="+mn-lt"/>
              </a:rPr>
              <a:t>P</a:t>
            </a:r>
            <a:r>
              <a:rPr lang="en-US" sz="2000" dirty="0">
                <a:latin typeface="Tenorite" panose="00000500000000000000" pitchFamily="2" charset="0"/>
              </a:rPr>
              <a:t>osted to LRITF meeting page</a:t>
            </a:r>
            <a:endParaRPr lang="en-US" sz="2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D9AC6-823E-B62F-57F3-5898AEAE3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E1A475-2212-A972-2F68-898DA81AA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82EAD9-7DC3-51C4-7853-7466778DC8A6}"/>
              </a:ext>
            </a:extLst>
          </p:cNvPr>
          <p:cNvSpPr txBox="1"/>
          <p:nvPr/>
        </p:nvSpPr>
        <p:spPr>
          <a:xfrm>
            <a:off x="537215" y="5255491"/>
            <a:ext cx="3652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A big thank you to </a:t>
            </a:r>
            <a:r>
              <a:rPr lang="en-US" i="1" dirty="0" err="1"/>
              <a:t>Melenda</a:t>
            </a:r>
            <a:r>
              <a:rPr lang="en-US" i="1" dirty="0"/>
              <a:t> w/ Oncor for developing timeline!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13D81E-2D03-7272-DBF1-82ED1EC65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196" y="0"/>
            <a:ext cx="68823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172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3DB88-62DD-4C41-977F-D59BEF14E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09419"/>
            <a:ext cx="4082142" cy="585788"/>
          </a:xfrm>
        </p:spPr>
        <p:txBody>
          <a:bodyPr>
            <a:normAutofit/>
          </a:bodyPr>
          <a:lstStyle/>
          <a:p>
            <a:r>
              <a:rPr lang="en-US" dirty="0"/>
              <a:t>TIMELINE of Actions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37E83-2D8B-42EF-A2C4-5D2BBDB1F0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074" y="1507772"/>
            <a:ext cx="2141764" cy="514350"/>
          </a:xfrm>
        </p:spPr>
        <p:txBody>
          <a:bodyPr/>
          <a:lstStyle/>
          <a:p>
            <a:r>
              <a:rPr lang="en-US" b="1" dirty="0"/>
              <a:t>Q1 2023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D77839-2CFD-4BC8-85DA-9EE69CCE1B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2131" y="2584097"/>
            <a:ext cx="2141764" cy="514350"/>
          </a:xfrm>
        </p:spPr>
        <p:txBody>
          <a:bodyPr/>
          <a:lstStyle/>
          <a:p>
            <a:r>
              <a:rPr lang="en-US" b="1" dirty="0"/>
              <a:t>Q2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E386FF-C90F-4484-A843-D4BA75FFF0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8556" y="3660422"/>
            <a:ext cx="2141764" cy="514350"/>
          </a:xfrm>
        </p:spPr>
        <p:txBody>
          <a:bodyPr/>
          <a:lstStyle/>
          <a:p>
            <a:r>
              <a:rPr lang="en-US" b="1" dirty="0"/>
              <a:t>Q3 2023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30780D1-5C1B-411C-81ED-7B9970FCBF8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22756" y="4736748"/>
            <a:ext cx="2141764" cy="514350"/>
          </a:xfrm>
        </p:spPr>
        <p:txBody>
          <a:bodyPr/>
          <a:lstStyle/>
          <a:p>
            <a:r>
              <a:rPr lang="en-US" b="1" dirty="0"/>
              <a:t>Q4 2023 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ABE7D8B-D1CD-44C0-AD2D-2ABA67684E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01510" y="1162136"/>
            <a:ext cx="7824415" cy="1390367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LP&amp;L Rates </a:t>
            </a:r>
          </a:p>
          <a:p>
            <a:pPr>
              <a:spcBef>
                <a:spcPts val="0"/>
              </a:spcBef>
            </a:pPr>
            <a:r>
              <a:rPr lang="en-US" dirty="0"/>
              <a:t>Customer Enrollment Process – Detailed Timeline</a:t>
            </a:r>
          </a:p>
          <a:p>
            <a:pPr>
              <a:spcBef>
                <a:spcPts val="0"/>
              </a:spcBef>
            </a:pPr>
            <a:r>
              <a:rPr lang="en-US" dirty="0"/>
              <a:t>PUCT Complaint Process / Application of PUCT Rules</a:t>
            </a:r>
          </a:p>
          <a:p>
            <a:pPr>
              <a:spcBef>
                <a:spcPts val="0"/>
              </a:spcBef>
            </a:pPr>
            <a:r>
              <a:rPr lang="en-US" dirty="0"/>
              <a:t>Transaction Timelines / TXSET Timelines </a:t>
            </a:r>
          </a:p>
          <a:p>
            <a:pPr>
              <a:spcBef>
                <a:spcPts val="0"/>
              </a:spcBef>
            </a:pPr>
            <a:r>
              <a:rPr lang="en-US" dirty="0"/>
              <a:t>CSA Process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C2F0B15-120C-423F-8EE5-F303B19D5CC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80012" y="2649580"/>
            <a:ext cx="5487937" cy="101084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Mass Customer Lists</a:t>
            </a:r>
          </a:p>
          <a:p>
            <a:pPr>
              <a:spcBef>
                <a:spcPts val="0"/>
              </a:spcBef>
            </a:pPr>
            <a:r>
              <a:rPr lang="en-US" dirty="0"/>
              <a:t>Power to Choose website</a:t>
            </a:r>
          </a:p>
          <a:p>
            <a:pPr>
              <a:spcBef>
                <a:spcPts val="0"/>
              </a:spcBef>
            </a:pPr>
            <a:r>
              <a:rPr lang="en-US" dirty="0"/>
              <a:t>Customer Forums/Town Halls</a:t>
            </a:r>
          </a:p>
          <a:p>
            <a:pPr>
              <a:spcBef>
                <a:spcPts val="0"/>
              </a:spcBef>
            </a:pPr>
            <a:r>
              <a:rPr lang="en-US" dirty="0"/>
              <a:t>Flight Testing / Bank Testing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00D2644-F516-41F1-A88D-93673EA209A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376913" y="3749407"/>
            <a:ext cx="6181203" cy="101084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CBCI files </a:t>
            </a:r>
          </a:p>
          <a:p>
            <a:pPr>
              <a:spcBef>
                <a:spcPts val="0"/>
              </a:spcBef>
            </a:pPr>
            <a:r>
              <a:rPr lang="en-US" dirty="0"/>
              <a:t>Default REP Selection Process</a:t>
            </a:r>
          </a:p>
          <a:p>
            <a:pPr>
              <a:spcBef>
                <a:spcPts val="0"/>
              </a:spcBef>
            </a:pPr>
            <a:r>
              <a:rPr lang="en-US" dirty="0"/>
              <a:t>DNP Blackout Period</a:t>
            </a:r>
          </a:p>
          <a:p>
            <a:pPr>
              <a:spcBef>
                <a:spcPts val="0"/>
              </a:spcBef>
            </a:pPr>
            <a:r>
              <a:rPr lang="en-US" dirty="0"/>
              <a:t>Market Operations Group Established</a:t>
            </a:r>
          </a:p>
          <a:p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405A1F0-98C1-4B11-8D9A-3C009ADC44D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175280" y="4824430"/>
            <a:ext cx="5102680" cy="1010842"/>
          </a:xfrm>
        </p:spPr>
        <p:txBody>
          <a:bodyPr>
            <a:normAutofit/>
          </a:bodyPr>
          <a:lstStyle/>
          <a:p>
            <a:r>
              <a:rPr lang="en-US" sz="2000" dirty="0"/>
              <a:t>GO LIVE – Transition to Competition 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B0CAF54-0361-DE50-1D4F-A721E8C35987}"/>
              </a:ext>
            </a:extLst>
          </p:cNvPr>
          <p:cNvSpPr txBox="1">
            <a:spLocks/>
          </p:cNvSpPr>
          <p:nvPr/>
        </p:nvSpPr>
        <p:spPr>
          <a:xfrm>
            <a:off x="-232682" y="455260"/>
            <a:ext cx="2141764" cy="514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/>
              <a:t>Q4 2022</a:t>
            </a:r>
            <a:endParaRPr lang="en-US" b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C3F24CF-4CB3-A110-D52F-D678A4F4DE9D}"/>
              </a:ext>
            </a:extLst>
          </p:cNvPr>
          <p:cNvCxnSpPr/>
          <p:nvPr/>
        </p:nvCxnSpPr>
        <p:spPr>
          <a:xfrm>
            <a:off x="2152650" y="712435"/>
            <a:ext cx="151447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CE608BEA-8329-6B3A-57DC-1FB35A894E82}"/>
              </a:ext>
            </a:extLst>
          </p:cNvPr>
          <p:cNvSpPr txBox="1">
            <a:spLocks/>
          </p:cNvSpPr>
          <p:nvPr/>
        </p:nvSpPr>
        <p:spPr>
          <a:xfrm>
            <a:off x="3786868" y="42483"/>
            <a:ext cx="1842407" cy="101084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Pro Forma Tariff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Access Agreement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POLR Process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Safety Net Process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2363DBBD-5350-507E-BC19-223B0F571E19}"/>
              </a:ext>
            </a:extLst>
          </p:cNvPr>
          <p:cNvSpPr txBox="1">
            <a:spLocks/>
          </p:cNvSpPr>
          <p:nvPr/>
        </p:nvSpPr>
        <p:spPr>
          <a:xfrm>
            <a:off x="8726620" y="3756241"/>
            <a:ext cx="3436435" cy="10108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/>
              <a:t>Tampering Information Process</a:t>
            </a:r>
          </a:p>
          <a:p>
            <a:pPr>
              <a:spcBef>
                <a:spcPts val="0"/>
              </a:spcBef>
            </a:pPr>
            <a:r>
              <a:rPr lang="en-US" dirty="0"/>
              <a:t>Smart Meter Texas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DA46CF1C-6D3A-2375-2B7F-70C8B5564E42}"/>
              </a:ext>
            </a:extLst>
          </p:cNvPr>
          <p:cNvSpPr txBox="1">
            <a:spLocks/>
          </p:cNvSpPr>
          <p:nvPr/>
        </p:nvSpPr>
        <p:spPr>
          <a:xfrm>
            <a:off x="7612426" y="2639262"/>
            <a:ext cx="2795896" cy="10108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/>
              <a:t>ESI IDs in TDSP Extract</a:t>
            </a:r>
          </a:p>
          <a:p>
            <a:pPr>
              <a:spcBef>
                <a:spcPts val="0"/>
              </a:spcBef>
            </a:pPr>
            <a:r>
              <a:rPr lang="en-US" dirty="0"/>
              <a:t>RMG Chapter 8 Revisions </a:t>
            </a:r>
          </a:p>
          <a:p>
            <a:pPr>
              <a:spcBef>
                <a:spcPts val="0"/>
              </a:spcBef>
            </a:pPr>
            <a:r>
              <a:rPr lang="en-US" dirty="0"/>
              <a:t>Historical Usage Requests</a:t>
            </a:r>
          </a:p>
          <a:p>
            <a:pPr>
              <a:spcBef>
                <a:spcPts val="0"/>
              </a:spcBef>
            </a:pPr>
            <a:r>
              <a:rPr lang="en-US" dirty="0"/>
              <a:t>TDSP AMS Data Practices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86FD8C4A-8908-0BC3-9721-B7571CC0CB43}"/>
              </a:ext>
            </a:extLst>
          </p:cNvPr>
          <p:cNvSpPr txBox="1">
            <a:spLocks/>
          </p:cNvSpPr>
          <p:nvPr/>
        </p:nvSpPr>
        <p:spPr>
          <a:xfrm>
            <a:off x="8822873" y="1162135"/>
            <a:ext cx="3369127" cy="143009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u="sng" dirty="0"/>
              <a:t>ERCOT Activities</a:t>
            </a:r>
            <a:r>
              <a:rPr lang="en-US" dirty="0"/>
              <a:t>:  </a:t>
            </a:r>
            <a:r>
              <a:rPr lang="en-US" dirty="0">
                <a:highlight>
                  <a:srgbClr val="FFFF00"/>
                </a:highlight>
              </a:rPr>
              <a:t>SAC04s</a:t>
            </a:r>
            <a:r>
              <a:rPr lang="en-US" dirty="0"/>
              <a:t>, Load Profiles </a:t>
            </a:r>
          </a:p>
          <a:p>
            <a:pPr>
              <a:spcBef>
                <a:spcPts val="0"/>
              </a:spcBef>
            </a:pPr>
            <a:r>
              <a:rPr lang="en-US" u="sng" dirty="0"/>
              <a:t>TSDP Activities</a:t>
            </a:r>
            <a:r>
              <a:rPr lang="en-US" dirty="0"/>
              <a:t>:  </a:t>
            </a:r>
            <a:r>
              <a:rPr lang="en-US" dirty="0">
                <a:highlight>
                  <a:srgbClr val="FFFF00"/>
                </a:highlight>
              </a:rPr>
              <a:t>Critical Care</a:t>
            </a:r>
            <a:r>
              <a:rPr lang="en-US" dirty="0"/>
              <a:t>, DLFs, </a:t>
            </a:r>
            <a:r>
              <a:rPr lang="en-US" dirty="0">
                <a:highlight>
                  <a:srgbClr val="FFFF00"/>
                </a:highlight>
              </a:rPr>
              <a:t>Solar/DG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Switch Hold Files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BUSIDDRQ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Call Center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OGFLT</a:t>
            </a:r>
            <a:r>
              <a:rPr lang="en-US" dirty="0"/>
              <a:t>, Weather Moratoriums, </a:t>
            </a:r>
            <a:r>
              <a:rPr lang="en-US" dirty="0">
                <a:highlight>
                  <a:srgbClr val="FFFF00"/>
                </a:highlight>
              </a:rPr>
              <a:t>Proration</a:t>
            </a:r>
          </a:p>
        </p:txBody>
      </p:sp>
    </p:spTree>
    <p:extLst>
      <p:ext uri="{BB962C8B-B14F-4D97-AF65-F5344CB8AC3E}">
        <p14:creationId xmlns:p14="http://schemas.microsoft.com/office/powerpoint/2010/main" val="3321043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8FC28-E0BD-4387-B8BE-9965D1A57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1637" y="733719"/>
            <a:ext cx="5111750" cy="1204912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Lritf</a:t>
            </a:r>
            <a:r>
              <a:rPr lang="en-US" dirty="0"/>
              <a:t> meeting</a:t>
            </a:r>
            <a:br>
              <a:rPr lang="en-US" dirty="0"/>
            </a:br>
            <a:r>
              <a:rPr lang="en-US" dirty="0"/>
              <a:t>Held after RMS @ 1:30 PM </a:t>
            </a: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April 4th, 2023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19BCA-B61F-4EA6-A1FB-CCA3BD850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95875" y="2375632"/>
            <a:ext cx="3662231" cy="1833562"/>
          </a:xfrm>
        </p:spPr>
        <p:txBody>
          <a:bodyPr>
            <a:noAutofit/>
          </a:bodyPr>
          <a:lstStyle/>
          <a:p>
            <a:r>
              <a:rPr lang="en-US" sz="2000" b="1" u="sng" dirty="0"/>
              <a:t>AGENDA: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FERC timeline impacts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Chapter 5 – Customer Protection Rules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Rate Structure/Proposed Rates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LP&amp;L legislation impacts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Flight Testing Status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Historical Usage LOA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Peddler’s License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EFLs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16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B8313-9270-4128-8674-3A3E42B80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874E1A6-6CE9-D0EB-8F7E-FBC6E5BB4647}"/>
              </a:ext>
            </a:extLst>
          </p:cNvPr>
          <p:cNvSpPr txBox="1">
            <a:spLocks/>
          </p:cNvSpPr>
          <p:nvPr/>
        </p:nvSpPr>
        <p:spPr>
          <a:xfrm>
            <a:off x="8529769" y="2812633"/>
            <a:ext cx="3662231" cy="1833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Tampering Documentation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Critical Care Applications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“TDU” or “MOU” FERC timeline impacts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867 and 810 Formats / Examples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Mass Customer List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Distribution Loss Factors (DLFs)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Activities Timeline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/>
              <a:t>Open Discussion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42861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A2CD4-732A-43E4-BCB9-CBA2055E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723900"/>
            <a:ext cx="6696075" cy="1909763"/>
          </a:xfrm>
        </p:spPr>
        <p:txBody>
          <a:bodyPr/>
          <a:lstStyle/>
          <a:p>
            <a:r>
              <a:rPr lang="en-US" dirty="0"/>
              <a:t>LRITF Meetings</a:t>
            </a:r>
            <a:br>
              <a:rPr lang="en-US" dirty="0"/>
            </a:br>
            <a:r>
              <a:rPr lang="en-US" dirty="0"/>
              <a:t>	3/7/23</a:t>
            </a:r>
            <a:br>
              <a:rPr lang="en-US" dirty="0"/>
            </a:br>
            <a:r>
              <a:rPr lang="en-US" dirty="0"/>
              <a:t>	3/24/23</a:t>
            </a:r>
            <a:br>
              <a:rPr lang="en-US" dirty="0"/>
            </a:br>
            <a:r>
              <a:rPr lang="en-US" dirty="0"/>
              <a:t>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FD0450-A909-4CD9-8912-96A19ACEB7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87636" y="771525"/>
            <a:ext cx="6967683" cy="5629275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800" dirty="0"/>
              <a:t>The Task Force continued to discuss four major implementation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items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that must be resolved prior to LP&amp;L entering competition:</a:t>
            </a:r>
          </a:p>
          <a:p>
            <a:pPr marL="342900" indent="-342900">
              <a:buAutoNum type="arabicPeriod"/>
            </a:pPr>
            <a:r>
              <a:rPr lang="en-US" sz="2400" b="1" u="sng" dirty="0"/>
              <a:t>Pro-Forma Retail Access Tariff </a:t>
            </a:r>
            <a:r>
              <a:rPr lang="en-US" sz="2400" dirty="0"/>
              <a:t>–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Project# 54212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was approved on consent at the 3/23 PUC Open Meeting.  Effective date of the Access Agreement is 4/13-4/14. </a:t>
            </a:r>
          </a:p>
          <a:p>
            <a:pPr marL="342900" indent="-342900">
              <a:buAutoNum type="arabicPeriod"/>
            </a:pPr>
            <a:r>
              <a:rPr lang="en-US" sz="2400" b="1" u="sng" dirty="0"/>
              <a:t>CSA &amp; Mass Transition Transaction Workflows </a:t>
            </a:r>
            <a:r>
              <a:rPr lang="en-US" sz="2400" dirty="0"/>
              <a:t>–</a:t>
            </a:r>
            <a:r>
              <a:rPr lang="en-US" sz="2000" dirty="0"/>
              <a:t>NPRR1159 and RMGRR171 have been approved by PUCT.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US" sz="2400" b="1" u="sng" dirty="0"/>
              <a:t>Customer Data Issue / Customer Choice Billing </a:t>
            </a:r>
            <a:r>
              <a:rPr lang="en-US" sz="2400" dirty="0"/>
              <a:t>– </a:t>
            </a:r>
            <a:r>
              <a:rPr lang="en-US" sz="2200" dirty="0"/>
              <a:t>HB2664/HB2663 have been read by Committee, waiting to go to Floor; SB1171/SB1170 are still in Committee</a:t>
            </a:r>
            <a:r>
              <a:rPr lang="en-US" sz="2400" dirty="0"/>
              <a:t>. 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US" sz="2400" b="1" u="sng" dirty="0"/>
              <a:t>FERC Approval – </a:t>
            </a:r>
            <a:r>
              <a:rPr lang="en-US" sz="2200" dirty="0"/>
              <a:t>required to transition remaining load from SPS to ERCOT; expected FERC response by 4/23 despite intervention by other parties; LP&amp;L construction progressing with completion by April/May timeframe.</a:t>
            </a:r>
            <a:endParaRPr lang="en-US" sz="2200" b="1" u="sng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EDF43F-CB17-B5FE-368A-1E4FF30F2A90}"/>
              </a:ext>
            </a:extLst>
          </p:cNvPr>
          <p:cNvSpPr txBox="1"/>
          <p:nvPr/>
        </p:nvSpPr>
        <p:spPr>
          <a:xfrm>
            <a:off x="109058" y="2861577"/>
            <a:ext cx="31290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Major Implementation Items</a:t>
            </a:r>
          </a:p>
        </p:txBody>
      </p:sp>
    </p:spTree>
    <p:extLst>
      <p:ext uri="{BB962C8B-B14F-4D97-AF65-F5344CB8AC3E}">
        <p14:creationId xmlns:p14="http://schemas.microsoft.com/office/powerpoint/2010/main" val="3988973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B8313-9270-4128-8674-3A3E42B80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1C9173-05AE-EB3F-F348-A6B89371C6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8506" y="2666934"/>
            <a:ext cx="5114987" cy="15241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E7AA323-2D86-18DA-E4BE-04F6471EC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9481" y="2105025"/>
            <a:ext cx="7480242" cy="22289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C786BD4-67C6-E238-D5C8-4DC481E1422F}"/>
              </a:ext>
            </a:extLst>
          </p:cNvPr>
          <p:cNvSpPr txBox="1"/>
          <p:nvPr/>
        </p:nvSpPr>
        <p:spPr>
          <a:xfrm>
            <a:off x="3538506" y="279400"/>
            <a:ext cx="7491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TRANSITION TO COMPETITION TIMELINE v20230320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C2F9B4-D0D7-AE13-E1F7-07C674A8E2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613807"/>
            <a:ext cx="10810875" cy="610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236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232F9-FD00-464A-9F17-619C91AEF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0999" y="5972961"/>
            <a:ext cx="7583324" cy="662731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pPr marL="22860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FFFFFF"/>
                </a:solidFill>
                <a:effectLst/>
                <a:latin typeface="Tenorite" panose="00000500000000000000" pitchFamily="2" charset="0"/>
                <a:ea typeface="Times New Roman" panose="02020603050405020304" pitchFamily="18" charset="0"/>
              </a:rPr>
              <a:t>Action items will continue to be updated at LRITF meetings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1787E-7110-4989-B0B8-DD4E0ACC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19E3E5-74CB-6E21-2524-74231FB6FCA6}"/>
              </a:ext>
            </a:extLst>
          </p:cNvPr>
          <p:cNvSpPr txBox="1"/>
          <p:nvPr/>
        </p:nvSpPr>
        <p:spPr>
          <a:xfrm>
            <a:off x="9437615" y="3212983"/>
            <a:ext cx="22440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Summary of Updates</a:t>
            </a:r>
          </a:p>
          <a:p>
            <a:pPr algn="ctr"/>
            <a:r>
              <a:rPr lang="en-US" sz="2400" b="1" dirty="0"/>
              <a:t>2/7/23</a:t>
            </a:r>
          </a:p>
          <a:p>
            <a:pPr algn="ctr"/>
            <a:r>
              <a:rPr lang="en-US" sz="2400" b="1" dirty="0"/>
              <a:t>2/28/23</a:t>
            </a: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92CD42E4-609C-3135-7283-D80F9D9E11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089332"/>
              </p:ext>
            </p:extLst>
          </p:nvPr>
        </p:nvGraphicFramePr>
        <p:xfrm>
          <a:off x="663986" y="390618"/>
          <a:ext cx="8161726" cy="549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0536">
                  <a:extLst>
                    <a:ext uri="{9D8B030D-6E8A-4147-A177-3AD203B41FA5}">
                      <a16:colId xmlns:a16="http://schemas.microsoft.com/office/drawing/2014/main" val="3646623388"/>
                    </a:ext>
                  </a:extLst>
                </a:gridCol>
                <a:gridCol w="5901190">
                  <a:extLst>
                    <a:ext uri="{9D8B030D-6E8A-4147-A177-3AD203B41FA5}">
                      <a16:colId xmlns:a16="http://schemas.microsoft.com/office/drawing/2014/main" val="31112292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ACTION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UPDATE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8123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Customer Enrollment Process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Access Agreement (complete) </a:t>
                      </a:r>
                      <a:r>
                        <a:rPr lang="en-US" sz="1400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400" dirty="0"/>
                        <a:t> MCL/ESI list (early May) </a:t>
                      </a:r>
                      <a:r>
                        <a:rPr lang="en-US" sz="1400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400" dirty="0"/>
                        <a:t> REP Welcome Packet (early May) </a:t>
                      </a:r>
                      <a:r>
                        <a:rPr lang="en-US" sz="1400" dirty="0">
                          <a:sym typeface="Wingdings" panose="05000000000000000000" pitchFamily="2" charset="2"/>
                        </a:rPr>
                        <a:t> Customer Choice (Aug 2 – Sep 11)  </a:t>
                      </a:r>
                      <a:r>
                        <a:rPr lang="en-US" sz="1400" dirty="0"/>
                        <a:t> Blackout Period </a:t>
                      </a:r>
                      <a:r>
                        <a:rPr lang="en-US" sz="1400" dirty="0">
                          <a:sym typeface="Wingdings" panose="05000000000000000000" pitchFamily="2" charset="2"/>
                        </a:rPr>
                        <a:t> MVIs transition to ERCOT  Business as Usual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6175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Default/POLR REP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DREP/VREP:  NRG, TXUE, Octopus;  POLR: NRG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9874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Dual Billing, if applicable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Once legislation is passed, Lubbock will choose for all billing to move to REP under consolidated billing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9385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Registration of D2D agents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Continued discussion of current peddler’s license requirements; seeking clarity on applicability and exception process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5173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Customer Protection Rules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Goal is to begin discussion at 4/4 task force meeting with presentation to City Council 4/11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7346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Power to Choose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PUCT Staff to “tee up” PTC readiness for Lubbock zip codes and REP offers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08567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Customer Forums/ Town Halls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Meet and greet for REPs and Energy Assistance Agencies scheduled for 4/18, 8:30 to 10:30 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719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Flight Testing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Total of 96 DUNS registered;  2 connectivity tests complete; BANK TESTING:  awaiting banking information authorization form;  Lubbock EDI contact information:  Jamie Wood (806) 438-0729  </a:t>
                      </a:r>
                      <a:r>
                        <a:rPr lang="en-US" sz="1400" dirty="0">
                          <a:hlinkClick r:id="rId2"/>
                        </a:rPr>
                        <a:t>marketops@mylubbock.us</a:t>
                      </a:r>
                      <a:r>
                        <a:rPr lang="en-US" sz="14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29015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516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232F9-FD00-464A-9F17-619C91AEF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0999" y="5972961"/>
            <a:ext cx="7583324" cy="662731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Autofit/>
          </a:bodyPr>
          <a:lstStyle/>
          <a:p>
            <a:pPr marL="22860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FFFFFF"/>
                </a:solidFill>
                <a:effectLst/>
                <a:latin typeface="Tenorite" panose="00000500000000000000" pitchFamily="2" charset="0"/>
                <a:ea typeface="Times New Roman" panose="02020603050405020304" pitchFamily="18" charset="0"/>
              </a:rPr>
              <a:t>Action items will continue to be updated at LRITF meetings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1787E-7110-4989-B0B8-DD4E0ACC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19E3E5-74CB-6E21-2524-74231FB6FCA6}"/>
              </a:ext>
            </a:extLst>
          </p:cNvPr>
          <p:cNvSpPr txBox="1"/>
          <p:nvPr/>
        </p:nvSpPr>
        <p:spPr>
          <a:xfrm>
            <a:off x="9437615" y="3212983"/>
            <a:ext cx="22440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Summary of Updates</a:t>
            </a:r>
          </a:p>
          <a:p>
            <a:pPr algn="ctr"/>
            <a:r>
              <a:rPr lang="en-US" sz="2400" b="1" dirty="0"/>
              <a:t>2/7/23 </a:t>
            </a:r>
          </a:p>
          <a:p>
            <a:pPr algn="ctr"/>
            <a:r>
              <a:rPr lang="en-US" sz="2400" b="1" dirty="0"/>
              <a:t>2/28/23 - continued</a:t>
            </a: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92CD42E4-609C-3135-7283-D80F9D9E11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901985"/>
              </p:ext>
            </p:extLst>
          </p:nvPr>
        </p:nvGraphicFramePr>
        <p:xfrm>
          <a:off x="523875" y="754665"/>
          <a:ext cx="8083501" cy="3437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2311">
                  <a:extLst>
                    <a:ext uri="{9D8B030D-6E8A-4147-A177-3AD203B41FA5}">
                      <a16:colId xmlns:a16="http://schemas.microsoft.com/office/drawing/2014/main" val="3646623388"/>
                    </a:ext>
                  </a:extLst>
                </a:gridCol>
                <a:gridCol w="5901190">
                  <a:extLst>
                    <a:ext uri="{9D8B030D-6E8A-4147-A177-3AD203B41FA5}">
                      <a16:colId xmlns:a16="http://schemas.microsoft.com/office/drawing/2014/main" val="3111229205"/>
                    </a:ext>
                  </a:extLst>
                </a:gridCol>
              </a:tblGrid>
              <a:tr h="4454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ACTION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UPDATE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8123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RMG/Protocol Revisions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ERCOT targeting RMG Sections 7 &amp; 8 for inclusion of Lubbock information and including customer choice billing comments submitted earlier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6175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LSE files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LSE files will only be sent to ERCOT upon transition until ~Q2 2024 when SMT version is updated;  REPs to use AMS Supplemental Extract for interval data access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2202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Stacking Logic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Lubbock finalizing development – suggested separate meeting to review stacking logic and customer communications for all participating REPs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4360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Historical Usage/ LOA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LOA form presented for use pre-transition;  Lubbock to consider modifications to existing RMG template post transition:  samples of interval and non-interval data formats requested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1231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Critical Care Forms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Forms to be submitted to </a:t>
                      </a:r>
                      <a:r>
                        <a:rPr lang="en-US" sz="1400" dirty="0">
                          <a:hlinkClick r:id="rId2"/>
                        </a:rPr>
                        <a:t>marketops@mylubbock.us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9874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2032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A2CD4-732A-43E4-BCB9-CBA2055E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58" y="552450"/>
            <a:ext cx="6696075" cy="1909763"/>
          </a:xfrm>
        </p:spPr>
        <p:txBody>
          <a:bodyPr>
            <a:normAutofit/>
          </a:bodyPr>
          <a:lstStyle/>
          <a:p>
            <a:r>
              <a:rPr lang="en-US" dirty="0"/>
              <a:t>Proposed rates/</a:t>
            </a:r>
            <a:br>
              <a:rPr lang="en-US" dirty="0"/>
            </a:br>
            <a:r>
              <a:rPr lang="en-US" dirty="0"/>
              <a:t>structure summary</a:t>
            </a:r>
            <a:br>
              <a:rPr lang="en-US" dirty="0"/>
            </a:br>
            <a:r>
              <a:rPr lang="en-US" dirty="0"/>
              <a:t>	</a:t>
            </a:r>
            <a:br>
              <a:rPr lang="en-US" dirty="0"/>
            </a:br>
            <a:r>
              <a:rPr lang="en-US" dirty="0"/>
              <a:t>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FD0450-A909-4CD9-8912-96A19ACEB7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76900" y="842222"/>
            <a:ext cx="5791200" cy="4886325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2800" b="1" dirty="0"/>
              <a:t>Lubbock proposed rates: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/>
              <a:t>Rate Classifications:  </a:t>
            </a:r>
            <a:r>
              <a:rPr lang="en-US" sz="2400" dirty="0"/>
              <a:t>residential, secondary &lt; 10 kW, Secondary &gt; 10 kW, primary, transmission, lighting, residential with DG, secondary &lt; 10 kW with DG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/>
              <a:t>Cost recovery components: </a:t>
            </a:r>
            <a:r>
              <a:rPr lang="en-US" sz="2400" dirty="0"/>
              <a:t>delivery service charge, transition charge, and DG monthly charge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/>
              <a:t>SAC04 codes:  </a:t>
            </a:r>
            <a:r>
              <a:rPr lang="en-US" sz="2400" dirty="0"/>
              <a:t>Delivery Charge – DIS001, Transition Charge – MSC029, Monthly DG Charge - TBD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/>
              <a:t>Transition Charge</a:t>
            </a:r>
            <a:r>
              <a:rPr lang="en-US" sz="2400" dirty="0"/>
              <a:t>: debt service for stranded costs over 20 years; same for all rate classes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/>
              <a:t>Street Lighting rates:  </a:t>
            </a:r>
            <a:r>
              <a:rPr lang="en-US" sz="2400" dirty="0"/>
              <a:t>only street lighting rates, no security lighting will be offered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/>
              <a:t>Rate Revisions:  </a:t>
            </a:r>
            <a:r>
              <a:rPr lang="en-US" sz="2400" dirty="0"/>
              <a:t>expected annual cadence to align with fiscal year in October</a:t>
            </a:r>
            <a:endParaRPr lang="en-US" sz="2400" b="1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200" b="1" u="sng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EDF43F-CB17-B5FE-368A-1E4FF30F2A90}"/>
              </a:ext>
            </a:extLst>
          </p:cNvPr>
          <p:cNvSpPr txBox="1"/>
          <p:nvPr/>
        </p:nvSpPr>
        <p:spPr>
          <a:xfrm>
            <a:off x="109059" y="2861577"/>
            <a:ext cx="2843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Rates will be presented to City Council 3/28 &amp; 4/11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0269C3-9CB3-1F3B-0EC3-4D81C5B922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429" y="4924426"/>
            <a:ext cx="10815071" cy="1804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811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A2CD4-732A-43E4-BCB9-CBA2055E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58" y="552450"/>
            <a:ext cx="4167667" cy="1909763"/>
          </a:xfrm>
        </p:spPr>
        <p:txBody>
          <a:bodyPr>
            <a:normAutofit/>
          </a:bodyPr>
          <a:lstStyle/>
          <a:p>
            <a:r>
              <a:rPr lang="en-US" dirty="0"/>
              <a:t>Proposed Discretionary service Charges	</a:t>
            </a:r>
            <a:br>
              <a:rPr lang="en-US" dirty="0"/>
            </a:br>
            <a:r>
              <a:rPr lang="en-US" dirty="0"/>
              <a:t>	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EDF43F-CB17-B5FE-368A-1E4FF30F2A90}"/>
              </a:ext>
            </a:extLst>
          </p:cNvPr>
          <p:cNvSpPr txBox="1"/>
          <p:nvPr/>
        </p:nvSpPr>
        <p:spPr>
          <a:xfrm>
            <a:off x="109059" y="2861577"/>
            <a:ext cx="2843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Rates will be presented to City Council 3/28 &amp; 4/11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6A2D0D-E431-A036-E2AB-64635543B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8509" y="184064"/>
            <a:ext cx="8863491" cy="53550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74AE358-D086-B381-2A92-EEEE444FE771}"/>
              </a:ext>
            </a:extLst>
          </p:cNvPr>
          <p:cNvSpPr txBox="1"/>
          <p:nvPr/>
        </p:nvSpPr>
        <p:spPr>
          <a:xfrm>
            <a:off x="2952752" y="5886450"/>
            <a:ext cx="886349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Discretionary Service Charges reflect many existing fees at LP&amp;L and will continue to refine as AMS savings are realized.  The above fees do not differentiate by meter type.  </a:t>
            </a:r>
          </a:p>
        </p:txBody>
      </p:sp>
    </p:spTree>
    <p:extLst>
      <p:ext uri="{BB962C8B-B14F-4D97-AF65-F5344CB8AC3E}">
        <p14:creationId xmlns:p14="http://schemas.microsoft.com/office/powerpoint/2010/main" val="1976897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762301-F83A-4BEA-9D11-E6C99FB57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5750"/>
            <a:ext cx="10515600" cy="1325563"/>
          </a:xfrm>
        </p:spPr>
        <p:txBody>
          <a:bodyPr/>
          <a:lstStyle/>
          <a:p>
            <a:r>
              <a:rPr lang="en-US" dirty="0"/>
              <a:t>Completed Action Items </a:t>
            </a:r>
            <a:br>
              <a:rPr lang="en-US" dirty="0"/>
            </a:br>
            <a:r>
              <a:rPr lang="en-US" b="1" dirty="0"/>
              <a:t>Q&amp;A 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29CDCAF-D4A3-0BAD-5104-0AB1DB665F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18191"/>
              </p:ext>
            </p:extLst>
          </p:nvPr>
        </p:nvGraphicFramePr>
        <p:xfrm>
          <a:off x="638175" y="1420813"/>
          <a:ext cx="11268074" cy="5414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68074">
                  <a:extLst>
                    <a:ext uri="{9D8B030D-6E8A-4147-A177-3AD203B41FA5}">
                      <a16:colId xmlns:a16="http://schemas.microsoft.com/office/drawing/2014/main" val="651102246"/>
                    </a:ext>
                  </a:extLst>
                </a:gridCol>
              </a:tblGrid>
              <a:tr h="4460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TDSP Activities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009835"/>
                  </a:ext>
                </a:extLst>
              </a:tr>
              <a:tr h="4671030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7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Q:  Will the meter read and holiday calendars be posted on LP&amp;L’s website by October 31</a:t>
                      </a:r>
                      <a:r>
                        <a:rPr lang="en-US" sz="1700" b="1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</a:t>
                      </a:r>
                      <a:r>
                        <a:rPr lang="en-US" sz="17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each year?</a:t>
                      </a:r>
                      <a:endParaRPr lang="en-US" sz="17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7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A:  </a:t>
                      </a:r>
                      <a:r>
                        <a:rPr lang="en-US" sz="17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YES, schedules will be posted on LP&amp;L website and 2023 schedules will be posted on LRITF main page.  </a:t>
                      </a:r>
                      <a:r>
                        <a:rPr lang="en-US" sz="17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Meter Cycle # is listed as “Bill Cycle”; </a:t>
                      </a:r>
                      <a:r>
                        <a:rPr lang="en-US" sz="1700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ALOP stands for ‘always open’ and is indicative of an internal LP&amp;L process</a:t>
                      </a:r>
                    </a:p>
                    <a:p>
                      <a:r>
                        <a:rPr lang="en-US" sz="17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7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Q: What is LP&amp;L’s temp to perm process for new installations?  Will new ESIs be created or will a ‘</a:t>
                      </a:r>
                      <a:r>
                        <a:rPr lang="en-US" sz="17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swingover</a:t>
                      </a:r>
                      <a:r>
                        <a:rPr lang="en-US" sz="17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’ process occur? </a:t>
                      </a:r>
                      <a:endParaRPr lang="en-US" sz="17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7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A:  </a:t>
                      </a:r>
                      <a:r>
                        <a:rPr lang="en-US" sz="17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existing temporary meter will not require re-configuration and a </a:t>
                      </a:r>
                      <a:r>
                        <a:rPr lang="en-US" sz="17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</a:t>
                      </a:r>
                      <a:r>
                        <a:rPr lang="en-US" sz="17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ESI will be created for the permanent service.</a:t>
                      </a:r>
                    </a:p>
                    <a:p>
                      <a:endParaRPr lang="en-US" sz="17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7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Q:  Will REPs be provided a different phone number for agents to contact LP&amp;L regarding underground line locating, tampering hotlines, </a:t>
                      </a:r>
                      <a:r>
                        <a:rPr lang="en-US" sz="17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etc</a:t>
                      </a:r>
                      <a:r>
                        <a:rPr lang="en-US" sz="17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n-US" sz="17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7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A:  </a:t>
                      </a:r>
                      <a:r>
                        <a:rPr lang="en-US" sz="17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No, REPs should contact the REP hotline phone number</a:t>
                      </a:r>
                    </a:p>
                    <a:p>
                      <a:endParaRPr lang="en-US" sz="17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7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Q:  Will a fax number for LP&amp;L be available?</a:t>
                      </a:r>
                      <a:endParaRPr lang="en-US" sz="17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7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A:  </a:t>
                      </a:r>
                      <a:r>
                        <a:rPr lang="en-US" sz="17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  <a:p>
                      <a:endParaRPr lang="en-US" sz="17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7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Q:  What are the number of AMS opt-out customers within the fully deployed AMS Lubbock territory?</a:t>
                      </a:r>
                      <a:endParaRPr lang="en-US" sz="17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7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A:  </a:t>
                      </a:r>
                      <a:r>
                        <a:rPr lang="en-US" sz="17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 opt out customers</a:t>
                      </a:r>
                      <a:endParaRPr lang="en-US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27909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134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762301-F83A-4BEA-9D11-E6C99FB57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5750"/>
            <a:ext cx="10515600" cy="1325563"/>
          </a:xfrm>
        </p:spPr>
        <p:txBody>
          <a:bodyPr/>
          <a:lstStyle/>
          <a:p>
            <a:r>
              <a:rPr lang="en-US" dirty="0"/>
              <a:t>Completed Action Items </a:t>
            </a:r>
            <a:br>
              <a:rPr lang="en-US" dirty="0"/>
            </a:br>
            <a:r>
              <a:rPr lang="en-US" b="1" dirty="0"/>
              <a:t>Q&amp;A 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29CDCAF-D4A3-0BAD-5104-0AB1DB665F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383101"/>
              </p:ext>
            </p:extLst>
          </p:nvPr>
        </p:nvGraphicFramePr>
        <p:xfrm>
          <a:off x="638175" y="1420814"/>
          <a:ext cx="11268074" cy="52943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68074">
                  <a:extLst>
                    <a:ext uri="{9D8B030D-6E8A-4147-A177-3AD203B41FA5}">
                      <a16:colId xmlns:a16="http://schemas.microsoft.com/office/drawing/2014/main" val="651102246"/>
                    </a:ext>
                  </a:extLst>
                </a:gridCol>
              </a:tblGrid>
              <a:tr h="4940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TDSP Activities - continued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009835"/>
                  </a:ext>
                </a:extLst>
              </a:tr>
              <a:tr h="4800229">
                <a:tc>
                  <a:txBody>
                    <a:bodyPr/>
                    <a:lstStyle/>
                    <a:p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Q:  Will service orders be accepted through LP&amp;L’s Contact Center for those REPS not utilizing 650 transactions?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A:  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Yes, service orders such as meter tests will be accepted through the Contact Center.  Meter re-reads are discouraged since AMS meters are in place.  Meter tests will be accepted. </a:t>
                      </a:r>
                    </a:p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Q:  Will AMSM meters have color coded meter tags representing a specific status of the service?  If so , what do the various colors represent?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A:  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 AMSM meters requiring a field visit:</a:t>
                      </a:r>
                    </a:p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Red =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DNPd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Yellow = MVO</a:t>
                      </a:r>
                    </a:p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Blue = Energized</a:t>
                      </a:r>
                    </a:p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 AMSR meters will not have a designated meter tag.</a:t>
                      </a:r>
                    </a:p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Q:  Will LP&amp;L service guard lights?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A:  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No, LP&amp;L plans to either sell or remove all existing guard light services by market open and will not offer guard light services.  </a:t>
                      </a:r>
                    </a:p>
                    <a:p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Q:  Will LP&amp;L maintain its existing URL and website?  Will any subsites be updated/revised such as outage mapping?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A:  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LP&amp;L will maintain current website URLs including outage mapping information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27909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7122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ist Presentation_tm67328976_Win32_LW_SL_v3" id="{B5A5B451-F186-4F05-917D-430247B33515}" vid="{C0610F80-F57F-4E6B-A096-3AEBDD5FC54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D6FE22-81A0-4500-AFD0-342D21BB9A2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9C43685-694E-4579-B109-3C418D49DA65}">
  <ds:schemaRefs>
    <ds:schemaRef ds:uri="http://purl.org/dc/elements/1.1/"/>
    <ds:schemaRef ds:uri="http://schemas.microsoft.com/office/2006/metadata/properties"/>
    <ds:schemaRef ds:uri="http://schemas.microsoft.com/sharepoint/v3"/>
    <ds:schemaRef ds:uri="230e9df3-be65-4c73-a93b-d1236ebd677e"/>
    <ds:schemaRef ds:uri="http://purl.org/dc/terms/"/>
    <ds:schemaRef ds:uri="http://schemas.openxmlformats.org/package/2006/metadata/core-properties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71af3243-3dd4-4a8d-8c0d-dd76da1f02a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C96B61E-1B64-430F-934F-7D1B900280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Minimalist presentation</Template>
  <TotalTime>2210</TotalTime>
  <Words>1504</Words>
  <Application>Microsoft Office PowerPoint</Application>
  <PresentationFormat>Widescreen</PresentationFormat>
  <Paragraphs>160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Courier New</vt:lpstr>
      <vt:lpstr>Tenorite</vt:lpstr>
      <vt:lpstr>Wingdings</vt:lpstr>
      <vt:lpstr>Office Theme</vt:lpstr>
      <vt:lpstr>Lubbock  Retail Integration Task Force – LRITF April 4th, 2023</vt:lpstr>
      <vt:lpstr>LRITF Meetings  3/7/23  3/24/23  </vt:lpstr>
      <vt:lpstr>PowerPoint Presentation</vt:lpstr>
      <vt:lpstr>PowerPoint Presentation</vt:lpstr>
      <vt:lpstr>PowerPoint Presentation</vt:lpstr>
      <vt:lpstr>Proposed rates/ structure summary    </vt:lpstr>
      <vt:lpstr>Proposed Discretionary service Charges   </vt:lpstr>
      <vt:lpstr>Completed Action Items  Q&amp;A </vt:lpstr>
      <vt:lpstr>Completed Action Items  Q&amp;A </vt:lpstr>
      <vt:lpstr>Completed Action Items  Q&amp;A </vt:lpstr>
      <vt:lpstr>Activities timeline  Posted to LRITF meeting page</vt:lpstr>
      <vt:lpstr>TIMELINE of Actions</vt:lpstr>
      <vt:lpstr>Lritf meeting Held after RMS @ 1:30 PM    April 4th, 2023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Lubbock  Retail Integration Task Force - LRITF</dc:title>
  <dc:creator>Wiegand, Sheri</dc:creator>
  <cp:lastModifiedBy>Wiegand, Sheri</cp:lastModifiedBy>
  <cp:revision>25</cp:revision>
  <dcterms:created xsi:type="dcterms:W3CDTF">2022-10-07T18:03:56Z</dcterms:created>
  <dcterms:modified xsi:type="dcterms:W3CDTF">2023-03-31T19:38:29Z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