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BACE0A3-206F-4592-9E1F-3ABD2D0FBAA4}" type="datetimeFigureOut">
              <a:rPr lang="en-US" smtClean="0"/>
              <a:t>4/3/2023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D761DA-74E3-4DD9-9BA8-7EE10CF561FA}"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8236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BACE0A3-206F-4592-9E1F-3ABD2D0FBAA4}" type="datetimeFigureOut">
              <a:rPr lang="en-US" smtClean="0"/>
              <a:t>4/3/2023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D761DA-74E3-4DD9-9BA8-7EE10CF561FA}" type="slidenum">
              <a:rPr lang="en-US" smtClean="0"/>
              <a:t>‹#›</a:t>
            </a:fld>
            <a:endParaRPr lang="en-US"/>
          </a:p>
        </p:txBody>
      </p:sp>
    </p:spTree>
    <p:extLst>
      <p:ext uri="{BB962C8B-B14F-4D97-AF65-F5344CB8AC3E}">
        <p14:creationId xmlns:p14="http://schemas.microsoft.com/office/powerpoint/2010/main" val="3114654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BACE0A3-206F-4592-9E1F-3ABD2D0FBAA4}" type="datetimeFigureOut">
              <a:rPr lang="en-US" smtClean="0"/>
              <a:t>4/3/2023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D761DA-74E3-4DD9-9BA8-7EE10CF561FA}" type="slidenum">
              <a:rPr lang="en-US" smtClean="0"/>
              <a:t>‹#›</a:t>
            </a:fld>
            <a:endParaRPr lang="en-US"/>
          </a:p>
        </p:txBody>
      </p:sp>
    </p:spTree>
    <p:extLst>
      <p:ext uri="{BB962C8B-B14F-4D97-AF65-F5344CB8AC3E}">
        <p14:creationId xmlns:p14="http://schemas.microsoft.com/office/powerpoint/2010/main" val="277730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BACE0A3-206F-4592-9E1F-3ABD2D0FBAA4}" type="datetimeFigureOut">
              <a:rPr lang="en-US" smtClean="0"/>
              <a:t>4/3/2023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D761DA-74E3-4DD9-9BA8-7EE10CF561FA}" type="slidenum">
              <a:rPr lang="en-US" smtClean="0"/>
              <a:t>‹#›</a:t>
            </a:fld>
            <a:endParaRPr lang="en-US"/>
          </a:p>
        </p:txBody>
      </p:sp>
    </p:spTree>
    <p:extLst>
      <p:ext uri="{BB962C8B-B14F-4D97-AF65-F5344CB8AC3E}">
        <p14:creationId xmlns:p14="http://schemas.microsoft.com/office/powerpoint/2010/main" val="3610256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BACE0A3-206F-4592-9E1F-3ABD2D0FBAA4}" type="datetimeFigureOut">
              <a:rPr lang="en-US" smtClean="0"/>
              <a:t>4/3/2023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D761DA-74E3-4DD9-9BA8-7EE10CF561FA}"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39918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BACE0A3-206F-4592-9E1F-3ABD2D0FBAA4}" type="datetimeFigureOut">
              <a:rPr lang="en-US" smtClean="0"/>
              <a:t>4/3/2023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D761DA-74E3-4DD9-9BA8-7EE10CF561FA}" type="slidenum">
              <a:rPr lang="en-US" smtClean="0"/>
              <a:t>‹#›</a:t>
            </a:fld>
            <a:endParaRPr lang="en-US"/>
          </a:p>
        </p:txBody>
      </p:sp>
    </p:spTree>
    <p:extLst>
      <p:ext uri="{BB962C8B-B14F-4D97-AF65-F5344CB8AC3E}">
        <p14:creationId xmlns:p14="http://schemas.microsoft.com/office/powerpoint/2010/main" val="3271971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BACE0A3-206F-4592-9E1F-3ABD2D0FBAA4}" type="datetimeFigureOut">
              <a:rPr lang="en-US" smtClean="0"/>
              <a:t>4/3/2023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D761DA-74E3-4DD9-9BA8-7EE10CF561FA}" type="slidenum">
              <a:rPr lang="en-US" smtClean="0"/>
              <a:t>‹#›</a:t>
            </a:fld>
            <a:endParaRPr lang="en-US"/>
          </a:p>
        </p:txBody>
      </p:sp>
    </p:spTree>
    <p:extLst>
      <p:ext uri="{BB962C8B-B14F-4D97-AF65-F5344CB8AC3E}">
        <p14:creationId xmlns:p14="http://schemas.microsoft.com/office/powerpoint/2010/main" val="3409068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BACE0A3-206F-4592-9E1F-3ABD2D0FBAA4}" type="datetimeFigureOut">
              <a:rPr lang="en-US" smtClean="0"/>
              <a:t>4/3/2023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D761DA-74E3-4DD9-9BA8-7EE10CF561FA}" type="slidenum">
              <a:rPr lang="en-US" smtClean="0"/>
              <a:t>‹#›</a:t>
            </a:fld>
            <a:endParaRPr lang="en-US"/>
          </a:p>
        </p:txBody>
      </p:sp>
    </p:spTree>
    <p:extLst>
      <p:ext uri="{BB962C8B-B14F-4D97-AF65-F5344CB8AC3E}">
        <p14:creationId xmlns:p14="http://schemas.microsoft.com/office/powerpoint/2010/main" val="277900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ABACE0A3-206F-4592-9E1F-3ABD2D0FBAA4}" type="datetimeFigureOut">
              <a:rPr lang="en-US" smtClean="0"/>
              <a:t>4/3/2023</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33D761DA-74E3-4DD9-9BA8-7EE10CF561FA}" type="slidenum">
              <a:rPr lang="en-US" smtClean="0"/>
              <a:t>‹#›</a:t>
            </a:fld>
            <a:endParaRPr lang="en-US"/>
          </a:p>
        </p:txBody>
      </p:sp>
    </p:spTree>
    <p:extLst>
      <p:ext uri="{BB962C8B-B14F-4D97-AF65-F5344CB8AC3E}">
        <p14:creationId xmlns:p14="http://schemas.microsoft.com/office/powerpoint/2010/main" val="1767561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ABACE0A3-206F-4592-9E1F-3ABD2D0FBAA4}" type="datetimeFigureOut">
              <a:rPr lang="en-US" smtClean="0"/>
              <a:t>4/3/2023</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3D761DA-74E3-4DD9-9BA8-7EE10CF561FA}" type="slidenum">
              <a:rPr lang="en-US" smtClean="0"/>
              <a:t>‹#›</a:t>
            </a:fld>
            <a:endParaRPr lang="en-US"/>
          </a:p>
        </p:txBody>
      </p:sp>
    </p:spTree>
    <p:extLst>
      <p:ext uri="{BB962C8B-B14F-4D97-AF65-F5344CB8AC3E}">
        <p14:creationId xmlns:p14="http://schemas.microsoft.com/office/powerpoint/2010/main" val="32751709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ABACE0A3-206F-4592-9E1F-3ABD2D0FBAA4}" type="datetimeFigureOut">
              <a:rPr lang="en-US" smtClean="0"/>
              <a:t>4/3/2023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D761DA-74E3-4DD9-9BA8-7EE10CF561FA}" type="slidenum">
              <a:rPr lang="en-US" smtClean="0"/>
              <a:t>‹#›</a:t>
            </a:fld>
            <a:endParaRPr lang="en-US"/>
          </a:p>
        </p:txBody>
      </p:sp>
    </p:spTree>
    <p:extLst>
      <p:ext uri="{BB962C8B-B14F-4D97-AF65-F5344CB8AC3E}">
        <p14:creationId xmlns:p14="http://schemas.microsoft.com/office/powerpoint/2010/main" val="13651318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ABACE0A3-206F-4592-9E1F-3ABD2D0FBAA4}" type="datetimeFigureOut">
              <a:rPr lang="en-US" smtClean="0"/>
              <a:t>4/3/2023</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3D761DA-74E3-4DD9-9BA8-7EE10CF561FA}"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51770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00051" y="2621003"/>
            <a:ext cx="10058400" cy="1585237"/>
          </a:xfrm>
        </p:spPr>
        <p:txBody>
          <a:bodyPr>
            <a:normAutofit fontScale="90000"/>
          </a:bodyPr>
          <a:lstStyle/>
          <a:p>
            <a:pPr algn="l"/>
            <a:r>
              <a:rPr lang="en-US" dirty="0" smtClean="0"/>
              <a:t>Meter Working Group Update to WMS</a:t>
            </a:r>
            <a:endParaRPr lang="en-US" dirty="0"/>
          </a:p>
        </p:txBody>
      </p:sp>
      <p:sp>
        <p:nvSpPr>
          <p:cNvPr id="3" name="Subtitle 2"/>
          <p:cNvSpPr>
            <a:spLocks noGrp="1"/>
          </p:cNvSpPr>
          <p:nvPr>
            <p:ph type="subTitle" idx="1"/>
          </p:nvPr>
        </p:nvSpPr>
        <p:spPr/>
        <p:txBody>
          <a:bodyPr/>
          <a:lstStyle/>
          <a:p>
            <a:pPr algn="l"/>
            <a:r>
              <a:rPr lang="en-US" dirty="0" smtClean="0"/>
              <a:t>April 5, 2023</a:t>
            </a:r>
            <a:endParaRPr lang="en-US" dirty="0" smtClean="0"/>
          </a:p>
          <a:p>
            <a:pPr algn="l"/>
            <a:r>
              <a:rPr lang="en-US" dirty="0" smtClean="0"/>
              <a:t>Doug Breshears</a:t>
            </a:r>
            <a:endParaRPr lang="en-US" dirty="0"/>
          </a:p>
        </p:txBody>
      </p:sp>
    </p:spTree>
    <p:extLst>
      <p:ext uri="{BB962C8B-B14F-4D97-AF65-F5344CB8AC3E}">
        <p14:creationId xmlns:p14="http://schemas.microsoft.com/office/powerpoint/2010/main" val="23505651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NPRR 945 Double Counting Scenarios</a:t>
            </a:r>
            <a:endParaRPr lang="en-US" dirty="0"/>
          </a:p>
        </p:txBody>
      </p:sp>
      <p:sp>
        <p:nvSpPr>
          <p:cNvPr id="3" name="Content Placeholder 2"/>
          <p:cNvSpPr>
            <a:spLocks noGrp="1"/>
          </p:cNvSpPr>
          <p:nvPr>
            <p:ph idx="1"/>
          </p:nvPr>
        </p:nvSpPr>
        <p:spPr>
          <a:xfrm>
            <a:off x="1097280" y="1895302"/>
            <a:ext cx="10058400" cy="3973791"/>
          </a:xfrm>
        </p:spPr>
        <p:txBody>
          <a:bodyPr>
            <a:normAutofit lnSpcReduction="10000"/>
          </a:bodyPr>
          <a:lstStyle/>
          <a:p>
            <a:pPr>
              <a:buFont typeface="Wingdings" panose="05000000000000000000" pitchFamily="2" charset="2"/>
              <a:buChar char="§"/>
            </a:pPr>
            <a:r>
              <a:rPr lang="en-US" dirty="0"/>
              <a:t>Scenario for the double counting of energy flows </a:t>
            </a:r>
            <a:endParaRPr lang="en-US" dirty="0" smtClean="0"/>
          </a:p>
          <a:p>
            <a:pPr lvl="1">
              <a:buFont typeface="Wingdings" panose="05000000000000000000" pitchFamily="2" charset="2"/>
              <a:buChar char="§"/>
            </a:pPr>
            <a:r>
              <a:rPr lang="en-US" dirty="0" smtClean="0"/>
              <a:t>EPS </a:t>
            </a:r>
            <a:r>
              <a:rPr lang="en-US" dirty="0"/>
              <a:t>Metering Design Proposal submitted and approved for a generation site where load is netted with generation, and</a:t>
            </a:r>
          </a:p>
          <a:p>
            <a:pPr lvl="1">
              <a:buFont typeface="Wingdings" panose="05000000000000000000" pitchFamily="2" charset="2"/>
              <a:buChar char="§"/>
            </a:pPr>
            <a:r>
              <a:rPr lang="en-US" dirty="0"/>
              <a:t>ERCOT assigns gen site net load to the ESI ID assigned to the gen site, and</a:t>
            </a:r>
          </a:p>
          <a:p>
            <a:pPr lvl="1">
              <a:buFont typeface="Wingdings" panose="05000000000000000000" pitchFamily="2" charset="2"/>
              <a:buChar char="§"/>
            </a:pPr>
            <a:r>
              <a:rPr lang="en-US" dirty="0"/>
              <a:t>A separate ESI ID is established in ERCOT systems by the TDSP for the netted Load with the TDSP as the MRE, and</a:t>
            </a:r>
          </a:p>
          <a:p>
            <a:pPr lvl="1">
              <a:buFont typeface="Wingdings" panose="05000000000000000000" pitchFamily="2" charset="2"/>
              <a:buChar char="§"/>
            </a:pPr>
            <a:r>
              <a:rPr lang="en-US" dirty="0"/>
              <a:t>Transactions submitted by the TDSP for the separate ESI ID includes any portion of the meter data that was also assigned to a gen site ESI ID populated by ERCOT during the gen site settlement </a:t>
            </a:r>
            <a:r>
              <a:rPr lang="en-US" dirty="0" smtClean="0"/>
              <a:t>process.</a:t>
            </a:r>
            <a:endParaRPr lang="en-US" dirty="0"/>
          </a:p>
          <a:p>
            <a:pPr>
              <a:buFont typeface="Wingdings" panose="05000000000000000000" pitchFamily="2" charset="2"/>
              <a:buChar char="§"/>
            </a:pPr>
            <a:r>
              <a:rPr lang="en-US" dirty="0" smtClean="0"/>
              <a:t>Multiple options requiring protocol and system changes were discussed</a:t>
            </a:r>
          </a:p>
          <a:p>
            <a:pPr lvl="1">
              <a:buFont typeface="Wingdings" panose="05000000000000000000" pitchFamily="2" charset="2"/>
              <a:buChar char="§"/>
            </a:pPr>
            <a:r>
              <a:rPr lang="en-US" dirty="0" smtClean="0"/>
              <a:t>Current protocol language supporting the assignment of multiple ESIIDs to a generation facility was reviewed as a possible path forward.  This would eliminate the concerns of double counting energy.</a:t>
            </a:r>
            <a:endParaRPr lang="en-US" dirty="0" smtClean="0"/>
          </a:p>
          <a:p>
            <a:pPr>
              <a:buFont typeface="Wingdings" panose="05000000000000000000" pitchFamily="2" charset="2"/>
              <a:buChar char="§"/>
            </a:pPr>
            <a:r>
              <a:rPr lang="en-US" dirty="0" smtClean="0"/>
              <a:t>The general consensus of the MWG </a:t>
            </a:r>
            <a:r>
              <a:rPr lang="en-US" dirty="0"/>
              <a:t>was </a:t>
            </a:r>
            <a:r>
              <a:rPr lang="en-US" dirty="0" smtClean="0"/>
              <a:t>that the </a:t>
            </a:r>
            <a:r>
              <a:rPr lang="en-US" dirty="0"/>
              <a:t>individual market </a:t>
            </a:r>
            <a:r>
              <a:rPr lang="en-US" dirty="0" smtClean="0"/>
              <a:t>participants could </a:t>
            </a:r>
            <a:r>
              <a:rPr lang="en-US" dirty="0" smtClean="0"/>
              <a:t>decide if the existing Protocol language can be used to eliminate the double counting of energy.</a:t>
            </a:r>
          </a:p>
        </p:txBody>
      </p:sp>
    </p:spTree>
    <p:extLst>
      <p:ext uri="{BB962C8B-B14F-4D97-AF65-F5344CB8AC3E}">
        <p14:creationId xmlns:p14="http://schemas.microsoft.com/office/powerpoint/2010/main" val="15511121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Loss Compensation For Joint Use Facilities</a:t>
            </a:r>
            <a:endParaRPr lang="en-US" sz="4400" dirty="0"/>
          </a:p>
        </p:txBody>
      </p:sp>
      <p:sp>
        <p:nvSpPr>
          <p:cNvPr id="3" name="Content Placeholder 2"/>
          <p:cNvSpPr>
            <a:spLocks noGrp="1"/>
          </p:cNvSpPr>
          <p:nvPr>
            <p:ph idx="1"/>
          </p:nvPr>
        </p:nvSpPr>
        <p:spPr/>
        <p:txBody>
          <a:bodyPr/>
          <a:lstStyle/>
          <a:p>
            <a:pPr>
              <a:buFont typeface="Wingdings" panose="05000000000000000000" pitchFamily="2" charset="2"/>
              <a:buChar char="§"/>
            </a:pPr>
            <a:r>
              <a:rPr lang="en-US" dirty="0" smtClean="0"/>
              <a:t>For </a:t>
            </a:r>
            <a:r>
              <a:rPr lang="en-US" dirty="0"/>
              <a:t>scenarios where there is an EPS meter at the POI and another EPS Meter behind the POI, all losses are captured by the POI meter, so any meters behind the POI should not be loss compensated, as trying to determine losses in complicated networks behind a generation site POI can be problematic</a:t>
            </a:r>
            <a:r>
              <a:rPr lang="en-US" dirty="0" smtClean="0"/>
              <a:t>.</a:t>
            </a:r>
          </a:p>
          <a:p>
            <a:pPr>
              <a:buFont typeface="Wingdings" panose="05000000000000000000" pitchFamily="2" charset="2"/>
              <a:buChar char="§"/>
            </a:pPr>
            <a:r>
              <a:rPr lang="en-US" dirty="0" smtClean="0"/>
              <a:t>For </a:t>
            </a:r>
            <a:r>
              <a:rPr lang="en-US" dirty="0"/>
              <a:t>scenarios where no EPS meter is at the POI, generation and load meters behind the POI should be loss compensated to the POI. The generation meter would be compensated by programming loss compensation in the meter. The load meter would be compensated by programming loss compensation in the meter, or the use of a fixed factor based on the loads maximum </a:t>
            </a:r>
            <a:r>
              <a:rPr lang="en-US" dirty="0" smtClean="0"/>
              <a:t>value.</a:t>
            </a:r>
          </a:p>
          <a:p>
            <a:pPr>
              <a:buFont typeface="Wingdings" panose="05000000000000000000" pitchFamily="2" charset="2"/>
              <a:buChar char="§"/>
            </a:pPr>
            <a:r>
              <a:rPr lang="en-US" dirty="0" smtClean="0"/>
              <a:t>Concerns were raised about calculating the line loss in a private network.</a:t>
            </a:r>
          </a:p>
          <a:p>
            <a:pPr>
              <a:buFont typeface="Wingdings" panose="05000000000000000000" pitchFamily="2" charset="2"/>
              <a:buChar char="§"/>
            </a:pPr>
            <a:r>
              <a:rPr lang="en-US" dirty="0" smtClean="0"/>
              <a:t>Topic will warrant further discussion as ERCOT and TDSPs consider additional options.</a:t>
            </a:r>
            <a:endParaRPr lang="en-US" dirty="0"/>
          </a:p>
        </p:txBody>
      </p:sp>
    </p:spTree>
    <p:extLst>
      <p:ext uri="{BB962C8B-B14F-4D97-AF65-F5344CB8AC3E}">
        <p14:creationId xmlns:p14="http://schemas.microsoft.com/office/powerpoint/2010/main" val="12200691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Composite Error Testing of Current Transformers</a:t>
            </a:r>
            <a:endParaRPr lang="en-US" sz="4000" dirty="0"/>
          </a:p>
        </p:txBody>
      </p:sp>
      <p:sp>
        <p:nvSpPr>
          <p:cNvPr id="3" name="Content Placeholder 2"/>
          <p:cNvSpPr>
            <a:spLocks noGrp="1"/>
          </p:cNvSpPr>
          <p:nvPr>
            <p:ph idx="1"/>
          </p:nvPr>
        </p:nvSpPr>
        <p:spPr/>
        <p:txBody>
          <a:bodyPr/>
          <a:lstStyle/>
          <a:p>
            <a:pPr>
              <a:buFont typeface="Wingdings" panose="05000000000000000000" pitchFamily="2" charset="2"/>
              <a:buChar char="§"/>
            </a:pPr>
            <a:r>
              <a:rPr lang="en-US" dirty="0" smtClean="0"/>
              <a:t>Composite Error Testing is a method to derive the Ratio Correction Factor (RCF) and Phase Angle(PA).</a:t>
            </a:r>
          </a:p>
          <a:p>
            <a:pPr>
              <a:buFont typeface="Wingdings" panose="05000000000000000000" pitchFamily="2" charset="2"/>
              <a:buChar char="§"/>
            </a:pPr>
            <a:r>
              <a:rPr lang="en-US" dirty="0" smtClean="0"/>
              <a:t>Per SMOG/ANSI for EPS metering CTs, RCF, and PA, must be determined by direct measurement, therefore Composite Error Testing is not acceptable for this application.</a:t>
            </a:r>
            <a:endParaRPr lang="en-US" dirty="0"/>
          </a:p>
        </p:txBody>
      </p:sp>
    </p:spTree>
    <p:extLst>
      <p:ext uri="{BB962C8B-B14F-4D97-AF65-F5344CB8AC3E}">
        <p14:creationId xmlns:p14="http://schemas.microsoft.com/office/powerpoint/2010/main" val="1642597055"/>
      </p:ext>
    </p:extLst>
  </p:cSld>
  <p:clrMapOvr>
    <a:masterClrMapping/>
  </p:clrMapOvr>
</p:sld>
</file>

<file path=ppt/theme/theme1.xml><?xml version="1.0" encoding="utf-8"?>
<a:theme xmlns:a="http://schemas.openxmlformats.org/drawingml/2006/main" name="Retrospect">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2094</TotalTime>
  <Words>404</Words>
  <Application>Microsoft Office PowerPoint</Application>
  <PresentationFormat>Widescreen</PresentationFormat>
  <Paragraphs>20</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Calibri</vt:lpstr>
      <vt:lpstr>Calibri Light</vt:lpstr>
      <vt:lpstr>Wingdings</vt:lpstr>
      <vt:lpstr>Retrospect</vt:lpstr>
      <vt:lpstr>Meter Working Group Update to WMS</vt:lpstr>
      <vt:lpstr>NPRR 945 Double Counting Scenarios</vt:lpstr>
      <vt:lpstr>Loss Compensation For Joint Use Facilities</vt:lpstr>
      <vt:lpstr>Composite Error Testing of Current Transformers</vt:lpstr>
    </vt:vector>
  </TitlesOfParts>
  <Company>Brazos Electric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Meter Working Group Update to WMS</dc:title>
  <dc:creator>Doug Breshears</dc:creator>
  <cp:lastModifiedBy>Doug Breshears</cp:lastModifiedBy>
  <cp:revision>34</cp:revision>
  <dcterms:created xsi:type="dcterms:W3CDTF">2021-04-05T17:57:54Z</dcterms:created>
  <dcterms:modified xsi:type="dcterms:W3CDTF">2023-04-04T19:31:51Z</dcterms:modified>
</cp:coreProperties>
</file>