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3"/>
    <p:sldMasterId id="2147483846" r:id="rId4"/>
  </p:sldMasterIdLst>
  <p:notesMasterIdLst>
    <p:notesMasterId r:id="rId21"/>
  </p:notesMasterIdLst>
  <p:handoutMasterIdLst>
    <p:handoutMasterId r:id="rId22"/>
  </p:handoutMasterIdLst>
  <p:sldIdLst>
    <p:sldId id="256" r:id="rId5"/>
    <p:sldId id="257" r:id="rId6"/>
    <p:sldId id="271" r:id="rId7"/>
    <p:sldId id="259" r:id="rId8"/>
    <p:sldId id="321" r:id="rId9"/>
    <p:sldId id="322" r:id="rId10"/>
    <p:sldId id="269" r:id="rId11"/>
    <p:sldId id="270" r:id="rId12"/>
    <p:sldId id="323" r:id="rId13"/>
    <p:sldId id="260" r:id="rId14"/>
    <p:sldId id="328" r:id="rId15"/>
    <p:sldId id="305" r:id="rId16"/>
    <p:sldId id="324" r:id="rId17"/>
    <p:sldId id="325" r:id="rId18"/>
    <p:sldId id="326" r:id="rId19"/>
    <p:sldId id="32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90952" autoAdjust="0"/>
  </p:normalViewPr>
  <p:slideViewPr>
    <p:cSldViewPr snapToGrid="0">
      <p:cViewPr varScale="1">
        <p:scale>
          <a:sx n="111" d="100"/>
          <a:sy n="111" d="100"/>
        </p:scale>
        <p:origin x="306"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B863C2-8AE5-4E7D-8514-EDF1701C3B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662CA1-761F-49DD-8A82-560D76A61E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43F9D-956A-4D7D-9535-B777B0FB42F8}" type="datetimeFigureOut">
              <a:rPr lang="en-US" smtClean="0"/>
              <a:t>4/3/2023</a:t>
            </a:fld>
            <a:endParaRPr lang="en-US"/>
          </a:p>
        </p:txBody>
      </p:sp>
      <p:sp>
        <p:nvSpPr>
          <p:cNvPr id="4" name="Footer Placeholder 3">
            <a:extLst>
              <a:ext uri="{FF2B5EF4-FFF2-40B4-BE49-F238E27FC236}">
                <a16:creationId xmlns:a16="http://schemas.microsoft.com/office/drawing/2014/main" id="{4DDC6FD9-7ACA-4E93-A1EE-8FEE361C23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B1E2C7-C3BD-44A4-9C5F-75E730881E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D7DC3C-8AB2-484E-8603-95E1A684C438}" type="slidenum">
              <a:rPr lang="en-US" smtClean="0"/>
              <a:t>‹#›</a:t>
            </a:fld>
            <a:endParaRPr lang="en-US"/>
          </a:p>
        </p:txBody>
      </p:sp>
    </p:spTree>
    <p:extLst>
      <p:ext uri="{BB962C8B-B14F-4D97-AF65-F5344CB8AC3E}">
        <p14:creationId xmlns:p14="http://schemas.microsoft.com/office/powerpoint/2010/main" val="328718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65B2F-F21E-4F77-989B-FF40EED96EB5}"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617F5-F7E7-4082-A0B7-487022105C2B}" type="slidenum">
              <a:rPr lang="en-US" smtClean="0"/>
              <a:t>‹#›</a:t>
            </a:fld>
            <a:endParaRPr lang="en-US"/>
          </a:p>
        </p:txBody>
      </p:sp>
    </p:spTree>
    <p:extLst>
      <p:ext uri="{BB962C8B-B14F-4D97-AF65-F5344CB8AC3E}">
        <p14:creationId xmlns:p14="http://schemas.microsoft.com/office/powerpoint/2010/main" val="419370525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9C617F5-F7E7-4082-A0B7-487022105C2B}" type="slidenum">
              <a:rPr lang="en-US" smtClean="0"/>
              <a:t>1</a:t>
            </a:fld>
            <a:endParaRPr lang="en-US"/>
          </a:p>
        </p:txBody>
      </p:sp>
    </p:spTree>
    <p:extLst>
      <p:ext uri="{BB962C8B-B14F-4D97-AF65-F5344CB8AC3E}">
        <p14:creationId xmlns:p14="http://schemas.microsoft.com/office/powerpoint/2010/main" val="422346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10</a:t>
            </a:fld>
            <a:endParaRPr lang="en-US"/>
          </a:p>
        </p:txBody>
      </p:sp>
    </p:spTree>
    <p:extLst>
      <p:ext uri="{BB962C8B-B14F-4D97-AF65-F5344CB8AC3E}">
        <p14:creationId xmlns:p14="http://schemas.microsoft.com/office/powerpoint/2010/main" val="3324435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11</a:t>
            </a:fld>
            <a:endParaRPr lang="en-US"/>
          </a:p>
        </p:txBody>
      </p:sp>
    </p:spTree>
    <p:extLst>
      <p:ext uri="{BB962C8B-B14F-4D97-AF65-F5344CB8AC3E}">
        <p14:creationId xmlns:p14="http://schemas.microsoft.com/office/powerpoint/2010/main" val="112735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9C617F5-F7E7-4082-A0B7-487022105C2B}" type="slidenum">
              <a:rPr lang="en-US" smtClean="0"/>
              <a:t>12</a:t>
            </a:fld>
            <a:endParaRPr lang="en-US"/>
          </a:p>
        </p:txBody>
      </p:sp>
    </p:spTree>
    <p:extLst>
      <p:ext uri="{BB962C8B-B14F-4D97-AF65-F5344CB8AC3E}">
        <p14:creationId xmlns:p14="http://schemas.microsoft.com/office/powerpoint/2010/main" val="315981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13</a:t>
            </a:fld>
            <a:endParaRPr lang="en-US"/>
          </a:p>
        </p:txBody>
      </p:sp>
    </p:spTree>
    <p:extLst>
      <p:ext uri="{BB962C8B-B14F-4D97-AF65-F5344CB8AC3E}">
        <p14:creationId xmlns:p14="http://schemas.microsoft.com/office/powerpoint/2010/main" val="2271890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14</a:t>
            </a:fld>
            <a:endParaRPr lang="en-US"/>
          </a:p>
        </p:txBody>
      </p:sp>
    </p:spTree>
    <p:extLst>
      <p:ext uri="{BB962C8B-B14F-4D97-AF65-F5344CB8AC3E}">
        <p14:creationId xmlns:p14="http://schemas.microsoft.com/office/powerpoint/2010/main" val="280611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15</a:t>
            </a:fld>
            <a:endParaRPr lang="en-US"/>
          </a:p>
        </p:txBody>
      </p:sp>
    </p:spTree>
    <p:extLst>
      <p:ext uri="{BB962C8B-B14F-4D97-AF65-F5344CB8AC3E}">
        <p14:creationId xmlns:p14="http://schemas.microsoft.com/office/powerpoint/2010/main" val="280115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16</a:t>
            </a:fld>
            <a:endParaRPr lang="en-US"/>
          </a:p>
        </p:txBody>
      </p:sp>
    </p:spTree>
    <p:extLst>
      <p:ext uri="{BB962C8B-B14F-4D97-AF65-F5344CB8AC3E}">
        <p14:creationId xmlns:p14="http://schemas.microsoft.com/office/powerpoint/2010/main" val="377677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9C617F5-F7E7-4082-A0B7-487022105C2B}" type="slidenum">
              <a:rPr lang="en-US" smtClean="0"/>
              <a:t>2</a:t>
            </a:fld>
            <a:endParaRPr lang="en-US"/>
          </a:p>
        </p:txBody>
      </p:sp>
    </p:spTree>
    <p:extLst>
      <p:ext uri="{BB962C8B-B14F-4D97-AF65-F5344CB8AC3E}">
        <p14:creationId xmlns:p14="http://schemas.microsoft.com/office/powerpoint/2010/main" val="176403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617F5-F7E7-4082-A0B7-487022105C2B}" type="slidenum">
              <a:rPr lang="en-US" smtClean="0"/>
              <a:t>3</a:t>
            </a:fld>
            <a:endParaRPr lang="en-US"/>
          </a:p>
        </p:txBody>
      </p:sp>
    </p:spTree>
    <p:extLst>
      <p:ext uri="{BB962C8B-B14F-4D97-AF65-F5344CB8AC3E}">
        <p14:creationId xmlns:p14="http://schemas.microsoft.com/office/powerpoint/2010/main" val="408929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4</a:t>
            </a:fld>
            <a:endParaRPr lang="en-US"/>
          </a:p>
        </p:txBody>
      </p:sp>
    </p:spTree>
    <p:extLst>
      <p:ext uri="{BB962C8B-B14F-4D97-AF65-F5344CB8AC3E}">
        <p14:creationId xmlns:p14="http://schemas.microsoft.com/office/powerpoint/2010/main" val="176331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5</a:t>
            </a:fld>
            <a:endParaRPr lang="en-US"/>
          </a:p>
        </p:txBody>
      </p:sp>
    </p:spTree>
    <p:extLst>
      <p:ext uri="{BB962C8B-B14F-4D97-AF65-F5344CB8AC3E}">
        <p14:creationId xmlns:p14="http://schemas.microsoft.com/office/powerpoint/2010/main" val="369751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6</a:t>
            </a:fld>
            <a:endParaRPr lang="en-US"/>
          </a:p>
        </p:txBody>
      </p:sp>
    </p:spTree>
    <p:extLst>
      <p:ext uri="{BB962C8B-B14F-4D97-AF65-F5344CB8AC3E}">
        <p14:creationId xmlns:p14="http://schemas.microsoft.com/office/powerpoint/2010/main" val="259621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7</a:t>
            </a:fld>
            <a:endParaRPr lang="en-US"/>
          </a:p>
        </p:txBody>
      </p:sp>
    </p:spTree>
    <p:extLst>
      <p:ext uri="{BB962C8B-B14F-4D97-AF65-F5344CB8AC3E}">
        <p14:creationId xmlns:p14="http://schemas.microsoft.com/office/powerpoint/2010/main" val="17039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8</a:t>
            </a:fld>
            <a:endParaRPr lang="en-US"/>
          </a:p>
        </p:txBody>
      </p:sp>
    </p:spTree>
    <p:extLst>
      <p:ext uri="{BB962C8B-B14F-4D97-AF65-F5344CB8AC3E}">
        <p14:creationId xmlns:p14="http://schemas.microsoft.com/office/powerpoint/2010/main" val="100771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9C617F5-F7E7-4082-A0B7-487022105C2B}" type="slidenum">
              <a:rPr lang="en-US" smtClean="0"/>
              <a:t>9</a:t>
            </a:fld>
            <a:endParaRPr lang="en-US"/>
          </a:p>
        </p:txBody>
      </p:sp>
    </p:spTree>
    <p:extLst>
      <p:ext uri="{BB962C8B-B14F-4D97-AF65-F5344CB8AC3E}">
        <p14:creationId xmlns:p14="http://schemas.microsoft.com/office/powerpoint/2010/main" val="218750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64526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208936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369251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45949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63527"/>
            <a:ext cx="10058400" cy="1450757"/>
          </a:xfrm>
        </p:spPr>
        <p:txBody>
          <a:bodyPr/>
          <a:lstStyle>
            <a:lvl1pPr marL="0">
              <a:defRPr u="none"/>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37650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281221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A29B3E-34B0-4887-8974-26878BAFF8D7}"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28849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A29B3E-34B0-4887-8974-26878BAFF8D7}"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327820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A29B3E-34B0-4887-8974-26878BAFF8D7}"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1894716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A29B3E-34B0-4887-8974-26878BAFF8D7}" type="datetimeFigureOut">
              <a:rPr lang="en-US" smtClean="0"/>
              <a:t>4/3/2023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3451194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9A29B3E-34B0-4887-8974-26878BAFF8D7}" type="datetimeFigureOut">
              <a:rPr lang="en-US" smtClean="0"/>
              <a:t>4/3/2023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BE9FF1D-E430-4A7B-9C11-1DEC9AAA44FC}" type="slidenum">
              <a:rPr lang="en-US" smtClean="0"/>
              <a:t>‹#›</a:t>
            </a:fld>
            <a:endParaRPr lang="en-US"/>
          </a:p>
        </p:txBody>
      </p:sp>
    </p:spTree>
    <p:extLst>
      <p:ext uri="{BB962C8B-B14F-4D97-AF65-F5344CB8AC3E}">
        <p14:creationId xmlns:p14="http://schemas.microsoft.com/office/powerpoint/2010/main" val="176853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2088351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A29B3E-34B0-4887-8974-26878BAFF8D7}"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1160861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117167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53340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9082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A29B3E-34B0-4887-8974-26878BAFF8D7}"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E9FF1D-E430-4A7B-9C11-1DEC9AAA44F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7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A29B3E-34B0-4887-8974-26878BAFF8D7}"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231616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A29B3E-34B0-4887-8974-26878BAFF8D7}"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106197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A29B3E-34B0-4887-8974-26878BAFF8D7}"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258738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A29B3E-34B0-4887-8974-26878BAFF8D7}" type="datetimeFigureOut">
              <a:rPr lang="en-US" smtClean="0"/>
              <a:t>4/3/2023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410756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9A29B3E-34B0-4887-8974-26878BAFF8D7}" type="datetimeFigureOut">
              <a:rPr lang="en-US" smtClean="0"/>
              <a:t>4/3/2023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BE9FF1D-E430-4A7B-9C11-1DEC9AAA44FC}" type="slidenum">
              <a:rPr lang="en-US" smtClean="0"/>
              <a:t>‹#›</a:t>
            </a:fld>
            <a:endParaRPr lang="en-US"/>
          </a:p>
        </p:txBody>
      </p:sp>
    </p:spTree>
    <p:extLst>
      <p:ext uri="{BB962C8B-B14F-4D97-AF65-F5344CB8AC3E}">
        <p14:creationId xmlns:p14="http://schemas.microsoft.com/office/powerpoint/2010/main" val="429285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A29B3E-34B0-4887-8974-26878BAFF8D7}"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E9FF1D-E430-4A7B-9C11-1DEC9AAA44FC}" type="slidenum">
              <a:rPr lang="en-US" smtClean="0"/>
              <a:t>‹#›</a:t>
            </a:fld>
            <a:endParaRPr lang="en-US"/>
          </a:p>
        </p:txBody>
      </p:sp>
    </p:spTree>
    <p:extLst>
      <p:ext uri="{BB962C8B-B14F-4D97-AF65-F5344CB8AC3E}">
        <p14:creationId xmlns:p14="http://schemas.microsoft.com/office/powerpoint/2010/main" val="396279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A29B3E-34B0-4887-8974-26878BAFF8D7}" type="datetimeFigureOut">
              <a:rPr lang="en-US" smtClean="0"/>
              <a:t>4/3/2023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BE9FF1D-E430-4A7B-9C11-1DEC9AAA44F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01436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A29B3E-34B0-4887-8974-26878BAFF8D7}" type="datetimeFigureOut">
              <a:rPr lang="en-US" smtClean="0"/>
              <a:t>4/3/2023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BE9FF1D-E430-4A7B-9C11-1DEC9AAA44FC}" type="slidenum">
              <a:rPr lang="en-US" smtClean="0"/>
              <a:t>‹#›</a:t>
            </a:fld>
            <a:endParaRPr lang="en-US"/>
          </a:p>
        </p:txBody>
      </p:sp>
    </p:spTree>
    <p:extLst>
      <p:ext uri="{BB962C8B-B14F-4D97-AF65-F5344CB8AC3E}">
        <p14:creationId xmlns:p14="http://schemas.microsoft.com/office/powerpoint/2010/main" val="180944693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3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772" y="571500"/>
            <a:ext cx="11500455" cy="1828800"/>
          </a:xfrm>
        </p:spPr>
        <p:txBody>
          <a:bodyPr anchor="ctr">
            <a:noAutofit/>
          </a:bodyPr>
          <a:lstStyle/>
          <a:p>
            <a:pPr algn="ctr"/>
            <a:r>
              <a:rPr lang="en-US" sz="6000" b="1" dirty="0"/>
              <a:t>System Protection Working Group</a:t>
            </a:r>
            <a:br>
              <a:rPr lang="en-US" sz="6000" b="1" dirty="0"/>
            </a:br>
            <a:r>
              <a:rPr lang="en-US" sz="6000" b="1" dirty="0"/>
              <a:t>(SPWG)</a:t>
            </a:r>
          </a:p>
        </p:txBody>
      </p:sp>
      <p:sp>
        <p:nvSpPr>
          <p:cNvPr id="3" name="Subtitle 2"/>
          <p:cNvSpPr>
            <a:spLocks noGrp="1"/>
          </p:cNvSpPr>
          <p:nvPr>
            <p:ph type="subTitle" idx="1"/>
          </p:nvPr>
        </p:nvSpPr>
        <p:spPr>
          <a:xfrm>
            <a:off x="1593056" y="4760305"/>
            <a:ext cx="9005888" cy="1526192"/>
          </a:xfrm>
        </p:spPr>
        <p:txBody>
          <a:bodyPr anchor="ctr">
            <a:noAutofit/>
          </a:bodyPr>
          <a:lstStyle/>
          <a:p>
            <a:pPr algn="ctr"/>
            <a:r>
              <a:rPr lang="en-US" sz="2000" b="1" dirty="0"/>
              <a:t>April 6, 2023</a:t>
            </a:r>
          </a:p>
          <a:p>
            <a:pPr algn="ctr"/>
            <a:r>
              <a:rPr lang="en-US" sz="2000" b="1" dirty="0"/>
              <a:t>Chair: jon snellgrove, P.E.</a:t>
            </a:r>
          </a:p>
          <a:p>
            <a:pPr algn="ctr"/>
            <a:r>
              <a:rPr lang="en-US" sz="2000" b="1" dirty="0"/>
              <a:t>vice Chair: Andrew mattei, P.E.</a:t>
            </a:r>
          </a:p>
          <a:p>
            <a:pPr algn="ctr"/>
            <a:endParaRPr lang="en-US" sz="2000" b="1" dirty="0"/>
          </a:p>
        </p:txBody>
      </p:sp>
      <p:sp>
        <p:nvSpPr>
          <p:cNvPr id="21" name="Title 1">
            <a:extLst>
              <a:ext uri="{FF2B5EF4-FFF2-40B4-BE49-F238E27FC236}">
                <a16:creationId xmlns:a16="http://schemas.microsoft.com/office/drawing/2014/main" id="{B9758B5C-2ECD-46D3-BCB9-43203909932D}"/>
              </a:ext>
            </a:extLst>
          </p:cNvPr>
          <p:cNvSpPr txBox="1">
            <a:spLocks/>
          </p:cNvSpPr>
          <p:nvPr/>
        </p:nvSpPr>
        <p:spPr>
          <a:xfrm>
            <a:off x="345772" y="2632320"/>
            <a:ext cx="11500455" cy="1380880"/>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5400" b="1" dirty="0"/>
              <a:t>Update to ROS</a:t>
            </a:r>
          </a:p>
        </p:txBody>
      </p:sp>
      <p:cxnSp>
        <p:nvCxnSpPr>
          <p:cNvPr id="23" name="Straight Connector 22">
            <a:extLst>
              <a:ext uri="{FF2B5EF4-FFF2-40B4-BE49-F238E27FC236}">
                <a16:creationId xmlns:a16="http://schemas.microsoft.com/office/drawing/2014/main" id="{D0F3195B-A4B7-48E8-840A-9AC721FC20B6}"/>
              </a:ext>
            </a:extLst>
          </p:cNvPr>
          <p:cNvCxnSpPr>
            <a:cxnSpLocks/>
          </p:cNvCxnSpPr>
          <p:nvPr/>
        </p:nvCxnSpPr>
        <p:spPr>
          <a:xfrm>
            <a:off x="438150" y="4245220"/>
            <a:ext cx="11306175" cy="0"/>
          </a:xfrm>
          <a:prstGeom prst="line">
            <a:avLst/>
          </a:prstGeom>
          <a:ln w="19050">
            <a:solidFill>
              <a:schemeClr val="tx1"/>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0848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19943" y="762000"/>
            <a:ext cx="8686800" cy="5943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t>Summary of Human Performance Issues noted for 2022 Q4:</a:t>
            </a:r>
          </a:p>
          <a:p>
            <a:pPr marL="285750" indent="-285750" algn="l">
              <a:buFontTx/>
              <a:buChar char="-"/>
            </a:pPr>
            <a:r>
              <a:rPr lang="en-US" sz="1600" dirty="0"/>
              <a:t>Generator tripped when syncing to the grid. PTs were wired C-B-A instead of A-B-C</a:t>
            </a:r>
          </a:p>
          <a:p>
            <a:pPr marL="285750" indent="-285750" algn="l">
              <a:buFontTx/>
              <a:buChar char="-"/>
            </a:pPr>
            <a:r>
              <a:rPr lang="en-US" sz="1600" dirty="0"/>
              <a:t>138kV line tripped for a remote fault due to carrier control switch in the Test position</a:t>
            </a:r>
          </a:p>
          <a:p>
            <a:pPr marL="285750" indent="-285750" algn="l">
              <a:buFontTx/>
              <a:buChar char="-"/>
            </a:pPr>
            <a:r>
              <a:rPr lang="en-US" sz="1600" dirty="0"/>
              <a:t>138kV line tripped for a remote fault due to incorrect settings on an overreaching ground element</a:t>
            </a:r>
          </a:p>
          <a:p>
            <a:pPr marL="285750" indent="-285750" algn="l">
              <a:buFontTx/>
              <a:buChar char="-"/>
            </a:pPr>
            <a:r>
              <a:rPr lang="en-US" sz="1600" dirty="0"/>
              <a:t>138kV line tripped for a remote fault due to multiple grounds in the CT secondary circuit</a:t>
            </a:r>
          </a:p>
          <a:p>
            <a:pPr marL="285750" indent="-285750" algn="l">
              <a:buFontTx/>
              <a:buChar char="-"/>
            </a:pPr>
            <a:r>
              <a:rPr lang="en-US" sz="1600" dirty="0"/>
              <a:t>Generator tripped with normal load due to an instantaneous overcurrent element that was inadvertently enable</a:t>
            </a:r>
          </a:p>
          <a:p>
            <a:pPr marL="285750" indent="-285750" algn="l">
              <a:buFontTx/>
              <a:buChar char="-"/>
            </a:pPr>
            <a:endParaRPr lang="en-US" sz="1600" dirty="0"/>
          </a:p>
          <a:p>
            <a:pPr marL="285750" indent="-285750" algn="l">
              <a:buFontTx/>
              <a:buChar char="-"/>
            </a:pPr>
            <a:endParaRPr lang="en-US" sz="1600" dirty="0"/>
          </a:p>
          <a:p>
            <a:pPr marL="285750" indent="-285750" algn="l">
              <a:buFontTx/>
              <a:buChar char="-"/>
            </a:pPr>
            <a:endParaRPr lang="en-US" sz="1600" dirty="0"/>
          </a:p>
          <a:p>
            <a:pPr algn="l"/>
            <a:endParaRPr lang="en-US" sz="1600" dirty="0"/>
          </a:p>
          <a:p>
            <a:pPr algn="l"/>
            <a:r>
              <a:rPr lang="en-US" sz="1600" dirty="0"/>
              <a:t>Failure to Trip/Slow Trip </a:t>
            </a:r>
            <a:r>
              <a:rPr lang="en-US" sz="1600" dirty="0" err="1"/>
              <a:t>Misoperations</a:t>
            </a:r>
            <a:r>
              <a:rPr lang="en-US" sz="1600" dirty="0"/>
              <a:t> in 2022 Q4:</a:t>
            </a:r>
          </a:p>
          <a:p>
            <a:pPr marL="285750" indent="-285750" algn="l">
              <a:buFontTx/>
              <a:buChar char="-"/>
            </a:pPr>
            <a:r>
              <a:rPr lang="en-US" sz="1600" dirty="0"/>
              <a:t>138kV breaker failed to trip due to a failure of one of it’s auxiliary contacts assemblies. The relaying schemes used breaker auxiliary contacts to supervise tripping. The failure of the contacts to correctly indicate that the breaker was open, when it was actually closed, prevented tripping of the breaker and required remote clearing of the fault.</a:t>
            </a:r>
          </a:p>
          <a:p>
            <a:pPr algn="l"/>
            <a:endParaRPr lang="en-US" sz="1600" dirty="0"/>
          </a:p>
        </p:txBody>
      </p:sp>
      <p:sp>
        <p:nvSpPr>
          <p:cNvPr id="8" name="Title 1"/>
          <p:cNvSpPr txBox="1">
            <a:spLocks/>
          </p:cNvSpPr>
          <p:nvPr/>
        </p:nvSpPr>
        <p:spPr>
          <a:xfrm>
            <a:off x="1905000" y="18197"/>
            <a:ext cx="831668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Human Performance - 2022 Q4</a:t>
            </a:r>
          </a:p>
        </p:txBody>
      </p:sp>
    </p:spTree>
    <p:extLst>
      <p:ext uri="{BB962C8B-B14F-4D97-AF65-F5344CB8AC3E}">
        <p14:creationId xmlns:p14="http://schemas.microsoft.com/office/powerpoint/2010/main" val="165522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753C-2345-A893-E418-D5B98561F2DC}"/>
              </a:ext>
            </a:extLst>
          </p:cNvPr>
          <p:cNvSpPr>
            <a:spLocks noGrp="1"/>
          </p:cNvSpPr>
          <p:nvPr>
            <p:ph type="title"/>
          </p:nvPr>
        </p:nvSpPr>
        <p:spPr>
          <a:xfrm>
            <a:off x="3000854" y="311433"/>
            <a:ext cx="6190290" cy="493383"/>
          </a:xfrm>
        </p:spPr>
        <p:txBody>
          <a:bodyPr>
            <a:noAutofit/>
          </a:bodyPr>
          <a:lstStyle/>
          <a:p>
            <a:pPr algn="ctr"/>
            <a:r>
              <a:rPr lang="en-US" sz="2800" dirty="0"/>
              <a:t>Regional Misoperation Rates: 2018 - 2022</a:t>
            </a:r>
          </a:p>
        </p:txBody>
      </p:sp>
      <p:pic>
        <p:nvPicPr>
          <p:cNvPr id="4" name="Content Placeholder 3">
            <a:extLst>
              <a:ext uri="{FF2B5EF4-FFF2-40B4-BE49-F238E27FC236}">
                <a16:creationId xmlns:a16="http://schemas.microsoft.com/office/drawing/2014/main" id="{BEB5E0CC-96A6-E82F-03BF-FABB6D7FB260}"/>
              </a:ext>
            </a:extLst>
          </p:cNvPr>
          <p:cNvPicPr>
            <a:picLocks noGrp="1" noChangeAspect="1"/>
          </p:cNvPicPr>
          <p:nvPr>
            <p:ph idx="1"/>
          </p:nvPr>
        </p:nvPicPr>
        <p:blipFill>
          <a:blip r:embed="rId3"/>
          <a:stretch>
            <a:fillRect/>
          </a:stretch>
        </p:blipFill>
        <p:spPr>
          <a:xfrm>
            <a:off x="2163848" y="1017472"/>
            <a:ext cx="7864303" cy="4880082"/>
          </a:xfrm>
          <a:prstGeom prst="rect">
            <a:avLst/>
          </a:prstGeom>
        </p:spPr>
      </p:pic>
    </p:spTree>
    <p:extLst>
      <p:ext uri="{BB962C8B-B14F-4D97-AF65-F5344CB8AC3E}">
        <p14:creationId xmlns:p14="http://schemas.microsoft.com/office/powerpoint/2010/main" val="397360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799" y="590302"/>
            <a:ext cx="10058400" cy="927100"/>
          </a:xfrm>
        </p:spPr>
        <p:txBody>
          <a:bodyPr>
            <a:normAutofit/>
          </a:bodyPr>
          <a:lstStyle/>
          <a:p>
            <a:pPr algn="ctr"/>
            <a:r>
              <a:rPr lang="en-US" b="1" dirty="0"/>
              <a:t>End of SPWG Presentation</a:t>
            </a:r>
          </a:p>
        </p:txBody>
      </p:sp>
      <p:sp>
        <p:nvSpPr>
          <p:cNvPr id="10" name="TextBox 9">
            <a:extLst>
              <a:ext uri="{FF2B5EF4-FFF2-40B4-BE49-F238E27FC236}">
                <a16:creationId xmlns:a16="http://schemas.microsoft.com/office/drawing/2014/main" id="{4B2D1E26-9F1F-4C31-89DF-305E8E042229}"/>
              </a:ext>
            </a:extLst>
          </p:cNvPr>
          <p:cNvSpPr txBox="1"/>
          <p:nvPr/>
        </p:nvSpPr>
        <p:spPr>
          <a:xfrm>
            <a:off x="1409699" y="2076449"/>
            <a:ext cx="9372600" cy="1800493"/>
          </a:xfrm>
          <a:prstGeom prst="rect">
            <a:avLst/>
          </a:prstGeom>
          <a:noFill/>
        </p:spPr>
        <p:txBody>
          <a:bodyPr wrap="square" rtlCol="0">
            <a:spAutoFit/>
          </a:bodyPr>
          <a:lstStyle/>
          <a:p>
            <a:pPr algn="ctr">
              <a:spcAft>
                <a:spcPts val="600"/>
              </a:spcAft>
            </a:pPr>
            <a:r>
              <a:rPr lang="en-US" sz="2400" dirty="0"/>
              <a:t>Next Meeting Scheduled for July 19-20, 2023</a:t>
            </a:r>
          </a:p>
          <a:p>
            <a:pPr algn="ctr">
              <a:spcAft>
                <a:spcPts val="600"/>
              </a:spcAft>
            </a:pPr>
            <a:endParaRPr lang="en-US" sz="2400" dirty="0"/>
          </a:p>
          <a:p>
            <a:pPr algn="ctr">
              <a:spcAft>
                <a:spcPts val="600"/>
              </a:spcAft>
            </a:pPr>
            <a:endParaRPr lang="en-US" sz="2400" dirty="0"/>
          </a:p>
          <a:p>
            <a:pPr algn="ctr">
              <a:spcAft>
                <a:spcPts val="600"/>
              </a:spcAft>
            </a:pPr>
            <a:r>
              <a:rPr lang="en-US" sz="2400" i="1" dirty="0"/>
              <a:t>Next ERCOT ROS Update will be Provided on August 3</a:t>
            </a:r>
            <a:r>
              <a:rPr lang="en-US" sz="2400" i="1" baseline="30000" dirty="0"/>
              <a:t>rd</a:t>
            </a:r>
            <a:r>
              <a:rPr lang="en-US" sz="2400" i="1" dirty="0"/>
              <a:t>, 2023</a:t>
            </a:r>
          </a:p>
        </p:txBody>
      </p:sp>
      <p:cxnSp>
        <p:nvCxnSpPr>
          <p:cNvPr id="6" name="Straight Connector 5">
            <a:extLst>
              <a:ext uri="{FF2B5EF4-FFF2-40B4-BE49-F238E27FC236}">
                <a16:creationId xmlns:a16="http://schemas.microsoft.com/office/drawing/2014/main" id="{567BC6AF-6B43-40CC-958D-228F3269810D}"/>
              </a:ext>
            </a:extLst>
          </p:cNvPr>
          <p:cNvCxnSpPr>
            <a:cxnSpLocks/>
          </p:cNvCxnSpPr>
          <p:nvPr/>
        </p:nvCxnSpPr>
        <p:spPr>
          <a:xfrm>
            <a:off x="442912" y="4064245"/>
            <a:ext cx="11306175" cy="0"/>
          </a:xfrm>
          <a:prstGeom prst="line">
            <a:avLst/>
          </a:prstGeom>
          <a:ln w="19050">
            <a:solidFill>
              <a:schemeClr val="tx1"/>
            </a:solidFill>
          </a:ln>
          <a:effectLst/>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67A7D45A-4EFC-4146-949D-2A03CA900AD8}"/>
              </a:ext>
            </a:extLst>
          </p:cNvPr>
          <p:cNvSpPr txBox="1"/>
          <p:nvPr/>
        </p:nvSpPr>
        <p:spPr>
          <a:xfrm>
            <a:off x="1409699" y="4448174"/>
            <a:ext cx="9372600" cy="1354217"/>
          </a:xfrm>
          <a:prstGeom prst="rect">
            <a:avLst/>
          </a:prstGeom>
          <a:noFill/>
        </p:spPr>
        <p:txBody>
          <a:bodyPr wrap="square" rtlCol="0">
            <a:spAutoFit/>
          </a:bodyPr>
          <a:lstStyle/>
          <a:p>
            <a:pPr algn="ctr">
              <a:spcAft>
                <a:spcPts val="600"/>
              </a:spcAft>
            </a:pPr>
            <a:r>
              <a:rPr lang="en-US" sz="2400" dirty="0"/>
              <a:t>Thank You</a:t>
            </a:r>
          </a:p>
          <a:p>
            <a:pPr algn="ctr">
              <a:spcAft>
                <a:spcPts val="600"/>
              </a:spcAft>
            </a:pPr>
            <a:endParaRPr lang="en-US" sz="2400" dirty="0"/>
          </a:p>
          <a:p>
            <a:pPr algn="ctr">
              <a:spcAft>
                <a:spcPts val="600"/>
              </a:spcAft>
            </a:pPr>
            <a:r>
              <a:rPr lang="en-US" sz="2400" dirty="0"/>
              <a:t>Any Questions?</a:t>
            </a:r>
          </a:p>
        </p:txBody>
      </p:sp>
    </p:spTree>
    <p:extLst>
      <p:ext uri="{BB962C8B-B14F-4D97-AF65-F5344CB8AC3E}">
        <p14:creationId xmlns:p14="http://schemas.microsoft.com/office/powerpoint/2010/main" val="130744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33600" y="76200"/>
            <a:ext cx="7620000" cy="685800"/>
          </a:xfrm>
        </p:spPr>
        <p:txBody>
          <a:bodyPr>
            <a:normAutofit fontScale="90000"/>
          </a:bodyPr>
          <a:lstStyle/>
          <a:p>
            <a:r>
              <a:rPr lang="en-US" dirty="0"/>
              <a:t>Definitions</a:t>
            </a:r>
          </a:p>
        </p:txBody>
      </p:sp>
      <p:sp>
        <p:nvSpPr>
          <p:cNvPr id="7" name="Content Placeholder 2"/>
          <p:cNvSpPr>
            <a:spLocks noGrp="1"/>
          </p:cNvSpPr>
          <p:nvPr>
            <p:ph idx="1"/>
          </p:nvPr>
        </p:nvSpPr>
        <p:spPr>
          <a:xfrm>
            <a:off x="1600200" y="1295400"/>
            <a:ext cx="8686800" cy="4953000"/>
          </a:xfrm>
        </p:spPr>
        <p:txBody>
          <a:bodyPr>
            <a:normAutofit/>
          </a:bodyPr>
          <a:lstStyle/>
          <a:p>
            <a:r>
              <a:rPr lang="en-US" dirty="0"/>
              <a:t>Protection System – </a:t>
            </a:r>
            <a:endParaRPr lang="en-US" b="0" i="1" dirty="0"/>
          </a:p>
          <a:p>
            <a:pPr lvl="1">
              <a:buClr>
                <a:srgbClr val="FFC000"/>
              </a:buClr>
              <a:buSzPct val="150000"/>
              <a:buFont typeface="Arial" panose="020B0604020202020204" pitchFamily="34" charset="0"/>
              <a:buChar char="•"/>
            </a:pPr>
            <a:r>
              <a:rPr lang="en-US" sz="2400" dirty="0"/>
              <a:t>Protective relays which respond to electrical quantities,</a:t>
            </a:r>
          </a:p>
          <a:p>
            <a:pPr lvl="1">
              <a:buClr>
                <a:srgbClr val="FFC000"/>
              </a:buClr>
              <a:buSzPct val="150000"/>
              <a:buFont typeface="Arial" panose="020B0604020202020204" pitchFamily="34" charset="0"/>
              <a:buChar char="•"/>
            </a:pPr>
            <a:r>
              <a:rPr lang="en-US" sz="2400" dirty="0"/>
              <a:t>Communications systems necessary for correct operation of protective functions</a:t>
            </a:r>
          </a:p>
          <a:p>
            <a:pPr lvl="1">
              <a:buClr>
                <a:srgbClr val="FFC000"/>
              </a:buClr>
              <a:buSzPct val="150000"/>
              <a:buFont typeface="Arial" panose="020B0604020202020204" pitchFamily="34" charset="0"/>
              <a:buChar char="•"/>
            </a:pPr>
            <a:r>
              <a:rPr lang="en-US" sz="2400" dirty="0"/>
              <a:t>Voltage and current sensing devices providing inputs to protective relays,</a:t>
            </a:r>
          </a:p>
          <a:p>
            <a:pPr lvl="1">
              <a:buClr>
                <a:srgbClr val="FFC000"/>
              </a:buClr>
              <a:buSzPct val="150000"/>
              <a:buFont typeface="Arial" panose="020B0604020202020204" pitchFamily="34" charset="0"/>
              <a:buChar char="•"/>
            </a:pPr>
            <a:r>
              <a:rPr lang="en-US" sz="2400" dirty="0"/>
              <a:t>Station dc supply associated with protective functions (including station batteries, battery chargers, and non-battery-based dc supply), and</a:t>
            </a:r>
          </a:p>
          <a:p>
            <a:pPr lvl="1">
              <a:buClr>
                <a:srgbClr val="FFC000"/>
              </a:buClr>
              <a:buSzPct val="150000"/>
              <a:buFont typeface="Arial" panose="020B0604020202020204" pitchFamily="34" charset="0"/>
              <a:buChar char="•"/>
            </a:pPr>
            <a:r>
              <a:rPr lang="en-US" sz="2400" dirty="0"/>
              <a:t>Control circuitry associated with protective functions through the trip coil(s) of the circuit breakers or other interrupting devices</a:t>
            </a:r>
          </a:p>
          <a:p>
            <a:pPr marL="400050" lvl="1" indent="0">
              <a:buNone/>
            </a:pPr>
            <a:endParaRPr lang="en-US" sz="2400" i="1" dirty="0"/>
          </a:p>
          <a:p>
            <a:pPr marL="400050" lvl="1" indent="0">
              <a:buNone/>
            </a:pPr>
            <a:endParaRPr lang="en-US" sz="2400" i="1" dirty="0"/>
          </a:p>
        </p:txBody>
      </p:sp>
    </p:spTree>
    <p:extLst>
      <p:ext uri="{BB962C8B-B14F-4D97-AF65-F5344CB8AC3E}">
        <p14:creationId xmlns:p14="http://schemas.microsoft.com/office/powerpoint/2010/main" val="49930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143000"/>
            <a:ext cx="8382000" cy="4953000"/>
          </a:xfrm>
        </p:spPr>
        <p:txBody>
          <a:bodyPr>
            <a:normAutofit/>
          </a:bodyPr>
          <a:lstStyle/>
          <a:p>
            <a:r>
              <a:rPr lang="en-US" dirty="0"/>
              <a:t>Composite Protection System - </a:t>
            </a:r>
            <a:r>
              <a:rPr lang="en-US" b="0" i="1" dirty="0"/>
              <a:t>The total complement of Protection System(s) that function collectively to protect an Element. Backup protection provided by a different Element’s Protection System(s) is excluded.</a:t>
            </a:r>
          </a:p>
          <a:p>
            <a:pPr marL="0" indent="0">
              <a:buNone/>
            </a:pPr>
            <a:endParaRPr lang="en-US" sz="1400" dirty="0"/>
          </a:p>
          <a:p>
            <a:r>
              <a:rPr lang="en-US" dirty="0"/>
              <a:t>Misoperation – </a:t>
            </a:r>
            <a:r>
              <a:rPr lang="en-US" b="0" i="1" dirty="0"/>
              <a:t>The failure a Composite Protection System to operate as intended for protection purposes. Any of the following is a Misoperation:</a:t>
            </a:r>
          </a:p>
          <a:p>
            <a:pPr marL="857250" lvl="1" indent="-457200">
              <a:buAutoNum type="arabicPeriod"/>
            </a:pPr>
            <a:r>
              <a:rPr lang="en-US" sz="2400" dirty="0"/>
              <a:t>Failure to Trip – During Fault – A failure of a Composite Protection system to operate for a Fault condition for which it is designed.</a:t>
            </a:r>
          </a:p>
          <a:p>
            <a:pPr marL="857250" lvl="1" indent="-457200">
              <a:buAutoNum type="arabicPeriod" startAt="2"/>
            </a:pPr>
            <a:r>
              <a:rPr lang="en-US" sz="2400" dirty="0"/>
              <a:t>Failure to Trip – Other than Fault - A failure of a Composite Protection system to operate for a non-Fault condition for which it is designed, such as a power swing, undervoltage, overexcitation, or loss of excitation.</a:t>
            </a:r>
          </a:p>
          <a:p>
            <a:pPr marL="400050" lvl="1" indent="0">
              <a:buNone/>
            </a:pPr>
            <a:endParaRPr lang="en-US" sz="2400" i="1" dirty="0"/>
          </a:p>
          <a:p>
            <a:pPr marL="400050" lvl="1" indent="0">
              <a:buNone/>
            </a:pPr>
            <a:endParaRPr lang="en-US" sz="2400" i="1" dirty="0"/>
          </a:p>
        </p:txBody>
      </p:sp>
      <p:sp>
        <p:nvSpPr>
          <p:cNvPr id="5" name="Title 1"/>
          <p:cNvSpPr>
            <a:spLocks noGrp="1"/>
          </p:cNvSpPr>
          <p:nvPr>
            <p:ph type="title"/>
          </p:nvPr>
        </p:nvSpPr>
        <p:spPr>
          <a:xfrm>
            <a:off x="2133600" y="76200"/>
            <a:ext cx="7620000" cy="685800"/>
          </a:xfrm>
        </p:spPr>
        <p:txBody>
          <a:bodyPr>
            <a:normAutofit fontScale="90000"/>
          </a:bodyPr>
          <a:lstStyle/>
          <a:p>
            <a:r>
              <a:rPr lang="en-US" dirty="0"/>
              <a:t>Definitions</a:t>
            </a:r>
          </a:p>
        </p:txBody>
      </p:sp>
    </p:spTree>
    <p:extLst>
      <p:ext uri="{BB962C8B-B14F-4D97-AF65-F5344CB8AC3E}">
        <p14:creationId xmlns:p14="http://schemas.microsoft.com/office/powerpoint/2010/main" val="98175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066800"/>
            <a:ext cx="8686800" cy="4953000"/>
          </a:xfrm>
        </p:spPr>
        <p:txBody>
          <a:bodyPr>
            <a:normAutofit/>
          </a:bodyPr>
          <a:lstStyle/>
          <a:p>
            <a:r>
              <a:rPr lang="en-US" dirty="0"/>
              <a:t>Misoperation – </a:t>
            </a:r>
            <a:r>
              <a:rPr lang="en-US" b="0" i="1" dirty="0"/>
              <a:t>The failure a Composite Protection System to operate as intended for protection purposes. Any of the following is a Misoperation:</a:t>
            </a:r>
          </a:p>
          <a:p>
            <a:pPr marL="857250" lvl="1" indent="-457200">
              <a:buAutoNum type="arabicPeriod" startAt="3"/>
            </a:pPr>
            <a:r>
              <a:rPr lang="en-US" sz="2400" dirty="0"/>
              <a:t>Slow Trip – During Fault – A Composite Protection system that is slower than required for a Fault condition if the duration of its operating time resulted in the operation of at least one other Element’s Composite Protection System.</a:t>
            </a:r>
          </a:p>
          <a:p>
            <a:pPr marL="857250" lvl="1" indent="-457200">
              <a:buAutoNum type="arabicPeriod" startAt="3"/>
            </a:pPr>
            <a:r>
              <a:rPr lang="en-US" sz="2400" dirty="0"/>
              <a:t>Slow Trip – Other than Fault - A Composite Protection system that is slower than required for a non-Fault condition, such as a power swing, undervoltage, overexcitation, or loss of excitation, if the duration of its operating time resulted in the operation of at least one other Element’s Composite Protection System.</a:t>
            </a:r>
          </a:p>
          <a:p>
            <a:pPr marL="400050" lvl="1" indent="0">
              <a:buNone/>
            </a:pPr>
            <a:endParaRPr lang="en-US" sz="2400" i="1" dirty="0"/>
          </a:p>
          <a:p>
            <a:pPr marL="400050" lvl="1" indent="0">
              <a:buNone/>
            </a:pPr>
            <a:endParaRPr lang="en-US" sz="2400" i="1" dirty="0"/>
          </a:p>
        </p:txBody>
      </p:sp>
      <p:sp>
        <p:nvSpPr>
          <p:cNvPr id="5" name="Title 1"/>
          <p:cNvSpPr>
            <a:spLocks noGrp="1"/>
          </p:cNvSpPr>
          <p:nvPr>
            <p:ph type="title"/>
          </p:nvPr>
        </p:nvSpPr>
        <p:spPr>
          <a:xfrm>
            <a:off x="2133600" y="76200"/>
            <a:ext cx="7620000" cy="685800"/>
          </a:xfrm>
        </p:spPr>
        <p:txBody>
          <a:bodyPr>
            <a:normAutofit fontScale="90000"/>
          </a:bodyPr>
          <a:lstStyle/>
          <a:p>
            <a:r>
              <a:rPr lang="en-US" dirty="0"/>
              <a:t>Definitions</a:t>
            </a:r>
          </a:p>
        </p:txBody>
      </p:sp>
    </p:spTree>
    <p:extLst>
      <p:ext uri="{BB962C8B-B14F-4D97-AF65-F5344CB8AC3E}">
        <p14:creationId xmlns:p14="http://schemas.microsoft.com/office/powerpoint/2010/main" val="389163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7620000" cy="685800"/>
          </a:xfrm>
        </p:spPr>
        <p:txBody>
          <a:bodyPr>
            <a:normAutofit fontScale="90000"/>
          </a:bodyPr>
          <a:lstStyle/>
          <a:p>
            <a:r>
              <a:rPr lang="en-US" dirty="0"/>
              <a:t>Definitions</a:t>
            </a:r>
          </a:p>
        </p:txBody>
      </p:sp>
      <p:sp>
        <p:nvSpPr>
          <p:cNvPr id="3" name="Content Placeholder 2"/>
          <p:cNvSpPr>
            <a:spLocks noGrp="1"/>
          </p:cNvSpPr>
          <p:nvPr>
            <p:ph idx="1"/>
          </p:nvPr>
        </p:nvSpPr>
        <p:spPr>
          <a:xfrm>
            <a:off x="1828800" y="1066800"/>
            <a:ext cx="8534400" cy="4953000"/>
          </a:xfrm>
        </p:spPr>
        <p:txBody>
          <a:bodyPr>
            <a:normAutofit/>
          </a:bodyPr>
          <a:lstStyle/>
          <a:p>
            <a:r>
              <a:rPr lang="en-US" dirty="0"/>
              <a:t>Misoperation – </a:t>
            </a:r>
            <a:r>
              <a:rPr lang="en-US" b="0" i="1" dirty="0"/>
              <a:t>The failure a Composite Protection System to operate as intended for protection purposes. Any of the following is a Misoperation:</a:t>
            </a:r>
          </a:p>
          <a:p>
            <a:pPr marL="857250" lvl="1" indent="-457200">
              <a:buAutoNum type="arabicPeriod" startAt="5"/>
            </a:pPr>
            <a:r>
              <a:rPr lang="en-US" sz="2400" dirty="0"/>
              <a:t>Unnecessary Trip – During Fault – An unnecessary Composite Protection system operation for a Fault condition on another Element.</a:t>
            </a:r>
          </a:p>
          <a:p>
            <a:pPr marL="857250" lvl="1" indent="-457200">
              <a:buAutoNum type="arabicPeriod" startAt="5"/>
            </a:pPr>
            <a:r>
              <a:rPr lang="en-US" sz="2400" dirty="0"/>
              <a:t>Unnecessary Trip – Other than Fault - An unnecessary Composite Protection system operation for a non-Fault condition.  A Composite Protection System operation that is caused by personnel during on-site maintenance, testing, inspection, construction, or commissioning activities is not a Misoperation.</a:t>
            </a:r>
          </a:p>
          <a:p>
            <a:pPr marL="400050" lvl="1" indent="0">
              <a:buNone/>
            </a:pPr>
            <a:endParaRPr lang="en-US" sz="2400" i="1" dirty="0"/>
          </a:p>
          <a:p>
            <a:pPr marL="400050" lvl="1" indent="0">
              <a:buNone/>
            </a:pPr>
            <a:endParaRPr lang="en-US" sz="2400" i="1" dirty="0"/>
          </a:p>
        </p:txBody>
      </p:sp>
    </p:spTree>
    <p:extLst>
      <p:ext uri="{BB962C8B-B14F-4D97-AF65-F5344CB8AC3E}">
        <p14:creationId xmlns:p14="http://schemas.microsoft.com/office/powerpoint/2010/main" val="63161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6275" y="295275"/>
            <a:ext cx="10058400" cy="927100"/>
          </a:xfrm>
        </p:spPr>
        <p:txBody>
          <a:bodyPr>
            <a:normAutofit/>
          </a:bodyPr>
          <a:lstStyle/>
          <a:p>
            <a:r>
              <a:rPr lang="en-US" b="1" dirty="0"/>
              <a:t>SPWG Meeting Overview</a:t>
            </a:r>
          </a:p>
        </p:txBody>
      </p:sp>
      <p:cxnSp>
        <p:nvCxnSpPr>
          <p:cNvPr id="5" name="Straight Connector 4">
            <a:extLst>
              <a:ext uri="{FF2B5EF4-FFF2-40B4-BE49-F238E27FC236}">
                <a16:creationId xmlns:a16="http://schemas.microsoft.com/office/drawing/2014/main" id="{B08C0561-9AD2-4971-91D8-35DA08A70C43}"/>
              </a:ext>
            </a:extLst>
          </p:cNvPr>
          <p:cNvCxnSpPr>
            <a:cxnSpLocks/>
          </p:cNvCxnSpPr>
          <p:nvPr/>
        </p:nvCxnSpPr>
        <p:spPr>
          <a:xfrm>
            <a:off x="676275" y="1222375"/>
            <a:ext cx="6505575" cy="0"/>
          </a:xfrm>
          <a:prstGeom prst="line">
            <a:avLst/>
          </a:prstGeom>
          <a:ln w="9525">
            <a:solidFill>
              <a:schemeClr val="tx1"/>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4B2D1E26-9F1F-4C31-89DF-305E8E042229}"/>
              </a:ext>
            </a:extLst>
          </p:cNvPr>
          <p:cNvSpPr txBox="1"/>
          <p:nvPr/>
        </p:nvSpPr>
        <p:spPr>
          <a:xfrm>
            <a:off x="1019175" y="1222375"/>
            <a:ext cx="9372600" cy="49859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1</a:t>
            </a:r>
            <a:r>
              <a:rPr lang="en-US" sz="2400" baseline="30000" dirty="0"/>
              <a:t>st</a:t>
            </a:r>
            <a:r>
              <a:rPr lang="en-US" sz="2400" dirty="0"/>
              <a:t> SPWG Meeting of 2023 was held on March 1</a:t>
            </a:r>
            <a:r>
              <a:rPr lang="en-US" sz="2400" baseline="30000" dirty="0"/>
              <a:t>st</a:t>
            </a:r>
            <a:r>
              <a:rPr lang="en-US" sz="2400" dirty="0"/>
              <a:t>, 2023</a:t>
            </a:r>
          </a:p>
          <a:p>
            <a:pPr marL="285750" indent="-285750">
              <a:spcAft>
                <a:spcPts val="1200"/>
              </a:spcAft>
              <a:buFont typeface="Arial" panose="020B0604020202020204" pitchFamily="34" charset="0"/>
              <a:buChar char="•"/>
            </a:pPr>
            <a:r>
              <a:rPr lang="en-US" sz="2400" dirty="0"/>
              <a:t>Topics Discussed:</a:t>
            </a:r>
          </a:p>
          <a:p>
            <a:pPr marL="742950" lvl="1" indent="-285750">
              <a:spcAft>
                <a:spcPts val="1200"/>
              </a:spcAft>
              <a:buFont typeface="Arial" panose="020B0604020202020204" pitchFamily="34" charset="0"/>
              <a:buChar char="•"/>
            </a:pPr>
            <a:r>
              <a:rPr lang="en-US" sz="2000" dirty="0"/>
              <a:t>Texas RE 2022 Q4 Misoperation Data (included)</a:t>
            </a:r>
          </a:p>
          <a:p>
            <a:pPr marL="742950" lvl="1" indent="-285750">
              <a:spcAft>
                <a:spcPts val="1200"/>
              </a:spcAft>
              <a:buFont typeface="Arial" panose="020B0604020202020204" pitchFamily="34" charset="0"/>
              <a:buChar char="•"/>
            </a:pPr>
            <a:r>
              <a:rPr lang="en-US" sz="2000" dirty="0"/>
              <a:t>MIDAS Data Reporting Instructions (DRI)</a:t>
            </a:r>
          </a:p>
          <a:p>
            <a:pPr marL="742950" lvl="1" indent="-285750">
              <a:spcAft>
                <a:spcPts val="1200"/>
              </a:spcAft>
              <a:buFont typeface="Arial" panose="020B0604020202020204" pitchFamily="34" charset="0"/>
              <a:buChar char="•"/>
            </a:pPr>
            <a:r>
              <a:rPr lang="en-US" sz="2000" dirty="0"/>
              <a:t>ERCOT Case Build Updates</a:t>
            </a:r>
          </a:p>
          <a:p>
            <a:pPr marL="742950" lvl="1" indent="-285750">
              <a:spcAft>
                <a:spcPts val="1200"/>
              </a:spcAft>
              <a:buFont typeface="Arial" panose="020B0604020202020204" pitchFamily="34" charset="0"/>
              <a:buChar char="•"/>
            </a:pPr>
            <a:r>
              <a:rPr lang="en-US" sz="2000" dirty="0"/>
              <a:t>NERC SPCWG Activities</a:t>
            </a:r>
          </a:p>
          <a:p>
            <a:pPr marL="1200150" lvl="2" indent="-285750">
              <a:spcAft>
                <a:spcPts val="1200"/>
              </a:spcAft>
              <a:buFont typeface="Arial" panose="020B0604020202020204" pitchFamily="34" charset="0"/>
              <a:buChar char="•"/>
            </a:pPr>
            <a:r>
              <a:rPr lang="en-US" dirty="0"/>
              <a:t>PRC-019-2 – still working of Compliance Implementation Guidance (CIG)</a:t>
            </a:r>
          </a:p>
          <a:p>
            <a:pPr marL="1200150" lvl="2" indent="-285750">
              <a:spcAft>
                <a:spcPts val="1200"/>
              </a:spcAft>
              <a:buFont typeface="Arial" panose="020B0604020202020204" pitchFamily="34" charset="0"/>
              <a:buChar char="•"/>
            </a:pPr>
            <a:r>
              <a:rPr lang="en-US" dirty="0"/>
              <a:t>PRC-023 SAR – final draft passed</a:t>
            </a:r>
          </a:p>
          <a:p>
            <a:pPr marL="1200150" lvl="2" indent="-285750">
              <a:spcAft>
                <a:spcPts val="1200"/>
              </a:spcAft>
              <a:buFont typeface="Arial" panose="020B0604020202020204" pitchFamily="34" charset="0"/>
              <a:buChar char="•"/>
            </a:pPr>
            <a:r>
              <a:rPr lang="en-US" dirty="0"/>
              <a:t>PRC-002 SARs – made it through initial pass, but some details are not covered yet</a:t>
            </a:r>
          </a:p>
          <a:p>
            <a:pPr marL="742950" lvl="1" indent="-285750">
              <a:spcAft>
                <a:spcPts val="1200"/>
              </a:spcAft>
              <a:buFont typeface="Arial" panose="020B0604020202020204" pitchFamily="34" charset="0"/>
              <a:buChar char="•"/>
            </a:pPr>
            <a:r>
              <a:rPr lang="en-US" dirty="0"/>
              <a:t>PRC-002 Project 2021-04b – next meeting on April 5</a:t>
            </a:r>
            <a:r>
              <a:rPr lang="en-US" baseline="30000" dirty="0"/>
              <a:t>th</a:t>
            </a:r>
            <a:endParaRPr lang="en-US" dirty="0"/>
          </a:p>
          <a:p>
            <a:pPr marL="742950" lvl="1" indent="-285750">
              <a:spcAft>
                <a:spcPts val="1200"/>
              </a:spcAft>
              <a:buFont typeface="Arial" panose="020B0604020202020204" pitchFamily="34" charset="0"/>
              <a:buChar char="•"/>
            </a:pPr>
            <a:r>
              <a:rPr lang="en-US" dirty="0"/>
              <a:t>NOGRR247 Changes to UFLS Stages and Load Relief Amounts</a:t>
            </a:r>
          </a:p>
        </p:txBody>
      </p:sp>
    </p:spTree>
    <p:extLst>
      <p:ext uri="{BB962C8B-B14F-4D97-AF65-F5344CB8AC3E}">
        <p14:creationId xmlns:p14="http://schemas.microsoft.com/office/powerpoint/2010/main" val="209072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69520A-1939-4202-AABD-30C856C998F8}"/>
              </a:ext>
            </a:extLst>
          </p:cNvPr>
          <p:cNvSpPr txBox="1">
            <a:spLocks/>
          </p:cNvSpPr>
          <p:nvPr/>
        </p:nvSpPr>
        <p:spPr>
          <a:xfrm>
            <a:off x="345772" y="2028825"/>
            <a:ext cx="11500455" cy="1828800"/>
          </a:xfrm>
          <a:prstGeom prst="rect">
            <a:avLst/>
          </a:prstGeom>
        </p:spPr>
        <p:txBody>
          <a:bodyPr vert="horz" lIns="91440" tIns="45720" rIns="91440" bIns="45720" rtlCol="0" anchor="ctr" anchorCtr="0">
            <a:noAutofit/>
          </a:bodyPr>
          <a:lstStyle>
            <a:lvl1pPr algn="l" defTabSz="914400" rtl="0" eaLnBrk="1" latinLnBrk="0" hangingPunct="1">
              <a:lnSpc>
                <a:spcPct val="85000"/>
              </a:lnSpc>
              <a:spcBef>
                <a:spcPct val="0"/>
              </a:spcBef>
              <a:buNone/>
              <a:defRPr sz="8000" b="0" kern="1200" spc="-50" baseline="0">
                <a:solidFill>
                  <a:schemeClr val="tx1">
                    <a:lumMod val="85000"/>
                    <a:lumOff val="15000"/>
                  </a:schemeClr>
                </a:solidFill>
                <a:latin typeface="+mj-lt"/>
                <a:ea typeface="+mj-ea"/>
                <a:cs typeface="+mj-cs"/>
              </a:defRPr>
            </a:lvl1pPr>
          </a:lstStyle>
          <a:p>
            <a:pPr algn="ctr"/>
            <a:r>
              <a:rPr lang="en-US" sz="6000" b="1" dirty="0"/>
              <a:t>Protection System </a:t>
            </a:r>
            <a:r>
              <a:rPr lang="en-US" sz="6000" b="1" dirty="0" err="1"/>
              <a:t>Misoperations</a:t>
            </a:r>
            <a:endParaRPr lang="en-US" sz="6000" b="1" dirty="0"/>
          </a:p>
          <a:p>
            <a:pPr algn="ctr"/>
            <a:endParaRPr lang="en-US" sz="2800" b="1" dirty="0">
              <a:solidFill>
                <a:srgbClr val="FF0000"/>
              </a:solidFill>
            </a:endParaRPr>
          </a:p>
          <a:p>
            <a:pPr algn="ctr"/>
            <a:r>
              <a:rPr lang="en-US" sz="6000" b="1" dirty="0">
                <a:solidFill>
                  <a:srgbClr val="FF0000"/>
                </a:solidFill>
              </a:rPr>
              <a:t>2022 Q4</a:t>
            </a:r>
          </a:p>
        </p:txBody>
      </p:sp>
      <p:cxnSp>
        <p:nvCxnSpPr>
          <p:cNvPr id="8" name="Straight Connector 7">
            <a:extLst>
              <a:ext uri="{FF2B5EF4-FFF2-40B4-BE49-F238E27FC236}">
                <a16:creationId xmlns:a16="http://schemas.microsoft.com/office/drawing/2014/main" id="{8544FA14-8B74-4A8B-843E-CD1A406A56F3}"/>
              </a:ext>
            </a:extLst>
          </p:cNvPr>
          <p:cNvCxnSpPr>
            <a:cxnSpLocks/>
          </p:cNvCxnSpPr>
          <p:nvPr/>
        </p:nvCxnSpPr>
        <p:spPr>
          <a:xfrm>
            <a:off x="438150" y="4245220"/>
            <a:ext cx="11306175" cy="0"/>
          </a:xfrm>
          <a:prstGeom prst="line">
            <a:avLst/>
          </a:prstGeom>
          <a:ln w="19050">
            <a:solidFill>
              <a:schemeClr val="tx1"/>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8378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905000" y="18197"/>
            <a:ext cx="831668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Protection System </a:t>
            </a:r>
            <a:r>
              <a:rPr lang="en-US" sz="2800" dirty="0" err="1"/>
              <a:t>Misoperations</a:t>
            </a:r>
            <a:r>
              <a:rPr lang="en-US" sz="2800" dirty="0"/>
              <a:t>:  2017-2022 Q4</a:t>
            </a:r>
          </a:p>
        </p:txBody>
      </p:sp>
      <p:sp>
        <p:nvSpPr>
          <p:cNvPr id="5" name="TextBox 4">
            <a:extLst>
              <a:ext uri="{FF2B5EF4-FFF2-40B4-BE49-F238E27FC236}">
                <a16:creationId xmlns:a16="http://schemas.microsoft.com/office/drawing/2014/main" id="{E95CF4DC-7B71-0901-F166-0B3C6038F80B}"/>
              </a:ext>
            </a:extLst>
          </p:cNvPr>
          <p:cNvSpPr txBox="1"/>
          <p:nvPr/>
        </p:nvSpPr>
        <p:spPr>
          <a:xfrm>
            <a:off x="1676400" y="5943600"/>
            <a:ext cx="8915400" cy="369332"/>
          </a:xfrm>
          <a:prstGeom prst="rect">
            <a:avLst/>
          </a:prstGeom>
          <a:noFill/>
        </p:spPr>
        <p:txBody>
          <a:bodyPr wrap="square" rtlCol="0">
            <a:spAutoFit/>
          </a:bodyPr>
          <a:lstStyle/>
          <a:p>
            <a:pPr algn="ctr"/>
            <a:r>
              <a:rPr lang="en-US" dirty="0"/>
              <a:t>2022 Q4 </a:t>
            </a:r>
            <a:r>
              <a:rPr lang="en-US" dirty="0" err="1"/>
              <a:t>Misoperation</a:t>
            </a:r>
            <a:r>
              <a:rPr lang="en-US" dirty="0"/>
              <a:t> rate was 7.8%</a:t>
            </a:r>
          </a:p>
        </p:txBody>
      </p:sp>
      <p:pic>
        <p:nvPicPr>
          <p:cNvPr id="3" name="Picture 2">
            <a:extLst>
              <a:ext uri="{FF2B5EF4-FFF2-40B4-BE49-F238E27FC236}">
                <a16:creationId xmlns:a16="http://schemas.microsoft.com/office/drawing/2014/main" id="{25453CBF-5200-237E-93E2-5739016AC690}"/>
              </a:ext>
            </a:extLst>
          </p:cNvPr>
          <p:cNvPicPr>
            <a:picLocks noChangeAspect="1"/>
          </p:cNvPicPr>
          <p:nvPr/>
        </p:nvPicPr>
        <p:blipFill>
          <a:blip r:embed="rId3"/>
          <a:stretch>
            <a:fillRect/>
          </a:stretch>
        </p:blipFill>
        <p:spPr>
          <a:xfrm>
            <a:off x="1524000" y="1104552"/>
            <a:ext cx="9144000" cy="4648896"/>
          </a:xfrm>
          <a:prstGeom prst="rect">
            <a:avLst/>
          </a:prstGeom>
        </p:spPr>
      </p:pic>
    </p:spTree>
    <p:extLst>
      <p:ext uri="{BB962C8B-B14F-4D97-AF65-F5344CB8AC3E}">
        <p14:creationId xmlns:p14="http://schemas.microsoft.com/office/powerpoint/2010/main" val="116349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18197"/>
            <a:ext cx="831668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Protection System </a:t>
            </a:r>
            <a:r>
              <a:rPr lang="en-US" sz="2800" dirty="0" err="1"/>
              <a:t>Misoperations</a:t>
            </a:r>
            <a:r>
              <a:rPr lang="en-US" sz="2800" dirty="0"/>
              <a:t>:  2017-2022 Q4</a:t>
            </a:r>
          </a:p>
        </p:txBody>
      </p:sp>
      <p:pic>
        <p:nvPicPr>
          <p:cNvPr id="4" name="Picture 3">
            <a:extLst>
              <a:ext uri="{FF2B5EF4-FFF2-40B4-BE49-F238E27FC236}">
                <a16:creationId xmlns:a16="http://schemas.microsoft.com/office/drawing/2014/main" id="{B80E75EC-6D4D-C654-5BED-6610B53B9F73}"/>
              </a:ext>
            </a:extLst>
          </p:cNvPr>
          <p:cNvPicPr>
            <a:picLocks noChangeAspect="1"/>
          </p:cNvPicPr>
          <p:nvPr/>
        </p:nvPicPr>
        <p:blipFill>
          <a:blip r:embed="rId3"/>
          <a:stretch>
            <a:fillRect/>
          </a:stretch>
        </p:blipFill>
        <p:spPr>
          <a:xfrm>
            <a:off x="1524000" y="1116724"/>
            <a:ext cx="9144000" cy="4624552"/>
          </a:xfrm>
          <a:prstGeom prst="rect">
            <a:avLst/>
          </a:prstGeom>
        </p:spPr>
      </p:pic>
    </p:spTree>
    <p:extLst>
      <p:ext uri="{BB962C8B-B14F-4D97-AF65-F5344CB8AC3E}">
        <p14:creationId xmlns:p14="http://schemas.microsoft.com/office/powerpoint/2010/main" val="55615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18197"/>
            <a:ext cx="831668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Protection System </a:t>
            </a:r>
            <a:r>
              <a:rPr lang="en-US" sz="2800" dirty="0" err="1"/>
              <a:t>Misoperations</a:t>
            </a:r>
            <a:r>
              <a:rPr lang="en-US" sz="2800" dirty="0"/>
              <a:t>:  2017-2022 Q4</a:t>
            </a:r>
          </a:p>
        </p:txBody>
      </p:sp>
      <p:pic>
        <p:nvPicPr>
          <p:cNvPr id="4" name="Picture 3">
            <a:extLst>
              <a:ext uri="{FF2B5EF4-FFF2-40B4-BE49-F238E27FC236}">
                <a16:creationId xmlns:a16="http://schemas.microsoft.com/office/drawing/2014/main" id="{A41CABE0-6C49-7877-EE8A-801A8ED917DB}"/>
              </a:ext>
            </a:extLst>
          </p:cNvPr>
          <p:cNvPicPr>
            <a:picLocks noChangeAspect="1"/>
          </p:cNvPicPr>
          <p:nvPr/>
        </p:nvPicPr>
        <p:blipFill>
          <a:blip r:embed="rId3"/>
          <a:stretch>
            <a:fillRect/>
          </a:stretch>
        </p:blipFill>
        <p:spPr>
          <a:xfrm>
            <a:off x="1524000" y="1082466"/>
            <a:ext cx="9144000" cy="4693069"/>
          </a:xfrm>
          <a:prstGeom prst="rect">
            <a:avLst/>
          </a:prstGeom>
        </p:spPr>
      </p:pic>
    </p:spTree>
    <p:extLst>
      <p:ext uri="{BB962C8B-B14F-4D97-AF65-F5344CB8AC3E}">
        <p14:creationId xmlns:p14="http://schemas.microsoft.com/office/powerpoint/2010/main" val="231284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18197"/>
            <a:ext cx="831668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Protection System </a:t>
            </a:r>
            <a:r>
              <a:rPr lang="en-US" sz="2800" dirty="0" err="1"/>
              <a:t>Misoperations</a:t>
            </a:r>
            <a:r>
              <a:rPr lang="en-US" sz="2800" dirty="0"/>
              <a:t>:  2017-2022 Q4</a:t>
            </a:r>
          </a:p>
        </p:txBody>
      </p:sp>
      <p:pic>
        <p:nvPicPr>
          <p:cNvPr id="3" name="Picture 2">
            <a:extLst>
              <a:ext uri="{FF2B5EF4-FFF2-40B4-BE49-F238E27FC236}">
                <a16:creationId xmlns:a16="http://schemas.microsoft.com/office/drawing/2014/main" id="{47ECDAEC-FB7A-9B73-1B5E-8F2736C83859}"/>
              </a:ext>
            </a:extLst>
          </p:cNvPr>
          <p:cNvPicPr>
            <a:picLocks noChangeAspect="1"/>
          </p:cNvPicPr>
          <p:nvPr/>
        </p:nvPicPr>
        <p:blipFill>
          <a:blip r:embed="rId3"/>
          <a:stretch>
            <a:fillRect/>
          </a:stretch>
        </p:blipFill>
        <p:spPr>
          <a:xfrm>
            <a:off x="1524000" y="861647"/>
            <a:ext cx="9144000" cy="5134707"/>
          </a:xfrm>
          <a:prstGeom prst="rect">
            <a:avLst/>
          </a:prstGeom>
        </p:spPr>
      </p:pic>
    </p:spTree>
    <p:extLst>
      <p:ext uri="{BB962C8B-B14F-4D97-AF65-F5344CB8AC3E}">
        <p14:creationId xmlns:p14="http://schemas.microsoft.com/office/powerpoint/2010/main" val="260108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05000" y="18197"/>
            <a:ext cx="831668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Protection System </a:t>
            </a:r>
            <a:r>
              <a:rPr lang="en-US" sz="2800" dirty="0" err="1"/>
              <a:t>Misoperations</a:t>
            </a:r>
            <a:r>
              <a:rPr lang="en-US" sz="2800" dirty="0"/>
              <a:t>:  2017-2022 Q4</a:t>
            </a:r>
          </a:p>
        </p:txBody>
      </p:sp>
      <p:pic>
        <p:nvPicPr>
          <p:cNvPr id="3" name="Picture 2">
            <a:extLst>
              <a:ext uri="{FF2B5EF4-FFF2-40B4-BE49-F238E27FC236}">
                <a16:creationId xmlns:a16="http://schemas.microsoft.com/office/drawing/2014/main" id="{B3477EDC-4E9A-842C-20DC-4DC3A24ED749}"/>
              </a:ext>
            </a:extLst>
          </p:cNvPr>
          <p:cNvPicPr>
            <a:picLocks noChangeAspect="1"/>
          </p:cNvPicPr>
          <p:nvPr/>
        </p:nvPicPr>
        <p:blipFill>
          <a:blip r:embed="rId3"/>
          <a:stretch>
            <a:fillRect/>
          </a:stretch>
        </p:blipFill>
        <p:spPr>
          <a:xfrm>
            <a:off x="1524000" y="824641"/>
            <a:ext cx="9144000" cy="5208719"/>
          </a:xfrm>
          <a:prstGeom prst="rect">
            <a:avLst/>
          </a:prstGeom>
        </p:spPr>
      </p:pic>
    </p:spTree>
    <p:extLst>
      <p:ext uri="{BB962C8B-B14F-4D97-AF65-F5344CB8AC3E}">
        <p14:creationId xmlns:p14="http://schemas.microsoft.com/office/powerpoint/2010/main" val="18878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20539230"/>
              </p:ext>
            </p:extLst>
          </p:nvPr>
        </p:nvGraphicFramePr>
        <p:xfrm>
          <a:off x="1236742" y="647020"/>
          <a:ext cx="4534419" cy="5669054"/>
        </p:xfrm>
        <a:graphic>
          <a:graphicData uri="http://schemas.openxmlformats.org/drawingml/2006/table">
            <a:tbl>
              <a:tblPr firstRow="1" bandRow="1">
                <a:tableStyleId>{5C22544A-7EE6-4342-B048-85BDC9FD1C3A}</a:tableStyleId>
              </a:tblPr>
              <a:tblGrid>
                <a:gridCol w="1232096">
                  <a:extLst>
                    <a:ext uri="{9D8B030D-6E8A-4147-A177-3AD203B41FA5}">
                      <a16:colId xmlns:a16="http://schemas.microsoft.com/office/drawing/2014/main" val="20000"/>
                    </a:ext>
                  </a:extLst>
                </a:gridCol>
                <a:gridCol w="1958790">
                  <a:extLst>
                    <a:ext uri="{9D8B030D-6E8A-4147-A177-3AD203B41FA5}">
                      <a16:colId xmlns:a16="http://schemas.microsoft.com/office/drawing/2014/main" val="20001"/>
                    </a:ext>
                  </a:extLst>
                </a:gridCol>
                <a:gridCol w="587796">
                  <a:extLst>
                    <a:ext uri="{9D8B030D-6E8A-4147-A177-3AD203B41FA5}">
                      <a16:colId xmlns:a16="http://schemas.microsoft.com/office/drawing/2014/main" val="20002"/>
                    </a:ext>
                  </a:extLst>
                </a:gridCol>
                <a:gridCol w="755737">
                  <a:extLst>
                    <a:ext uri="{9D8B030D-6E8A-4147-A177-3AD203B41FA5}">
                      <a16:colId xmlns:a16="http://schemas.microsoft.com/office/drawing/2014/main" val="2493804647"/>
                    </a:ext>
                  </a:extLst>
                </a:gridCol>
              </a:tblGrid>
              <a:tr h="304574">
                <a:tc>
                  <a:txBody>
                    <a:bodyPr/>
                    <a:lstStyle/>
                    <a:p>
                      <a:endParaRPr lang="en-US" sz="10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Q4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2022 YTD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5338">
                <a:tc rowSpan="4">
                  <a:txBody>
                    <a:bodyPr/>
                    <a:lstStyle/>
                    <a:p>
                      <a:r>
                        <a:rPr lang="en-US" sz="1000" b="0" dirty="0">
                          <a:solidFill>
                            <a:schemeClr val="tx1"/>
                          </a:solidFill>
                          <a:effectLst/>
                        </a:rPr>
                        <a:t># of Misoperations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effectLst/>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5338">
                <a:tc vMerge="1">
                  <a:txBody>
                    <a:bodyPr/>
                    <a:lstStyle/>
                    <a:p>
                      <a:endParaRPr lang="en-US"/>
                    </a:p>
                  </a:txBody>
                  <a:tcPr/>
                </a:tc>
                <a:tc>
                  <a:txBody>
                    <a:bodyPr/>
                    <a:lstStyle/>
                    <a:p>
                      <a:r>
                        <a:rPr lang="en-US" sz="1000" b="0" dirty="0">
                          <a:solidFill>
                            <a:schemeClr val="tx1"/>
                          </a:solidFill>
                          <a:effectLst/>
                        </a:rPr>
                        <a:t>345 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5338">
                <a:tc vMerge="1">
                  <a:txBody>
                    <a:bodyPr/>
                    <a:lstStyle/>
                    <a:p>
                      <a:endParaRPr lang="en-US" sz="14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rPr>
                        <a:t>138 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5338">
                <a:tc vMerge="1">
                  <a:txBody>
                    <a:bodyPr/>
                    <a:lstStyle/>
                    <a:p>
                      <a:endParaRPr lang="en-US" sz="14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rPr>
                        <a:t>&lt; 100 kV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5338">
                <a:tc rowSpan="5">
                  <a:txBody>
                    <a:bodyPr/>
                    <a:lstStyle/>
                    <a:p>
                      <a:r>
                        <a:rPr lang="en-US" sz="1000" b="0" dirty="0">
                          <a:solidFill>
                            <a:schemeClr val="tx1"/>
                          </a:solidFill>
                          <a:effectLst/>
                        </a:rPr>
                        <a:t>By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effectLst/>
                        </a:rPr>
                        <a:t>Failure to 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5338">
                <a:tc vMerge="1">
                  <a:txBody>
                    <a:bodyPr/>
                    <a:lstStyle/>
                    <a:p>
                      <a:endParaRPr lang="en-US"/>
                    </a:p>
                  </a:txBody>
                  <a:tcPr/>
                </a:tc>
                <a:tc>
                  <a:txBody>
                    <a:bodyPr/>
                    <a:lstStyle/>
                    <a:p>
                      <a:r>
                        <a:rPr lang="en-US" sz="1000" b="0" dirty="0">
                          <a:solidFill>
                            <a:schemeClr val="tx1"/>
                          </a:solidFill>
                          <a:effectLst/>
                        </a:rPr>
                        <a:t>Slow 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5338">
                <a:tc vMerge="1">
                  <a:txBody>
                    <a:bodyPr/>
                    <a:lstStyle/>
                    <a:p>
                      <a:endParaRPr lang="en-US"/>
                    </a:p>
                  </a:txBody>
                  <a:tcPr/>
                </a:tc>
                <a:tc>
                  <a:txBody>
                    <a:bodyPr/>
                    <a:lstStyle/>
                    <a:p>
                      <a:r>
                        <a:rPr lang="en-US" sz="1000" b="0" dirty="0">
                          <a:solidFill>
                            <a:schemeClr val="tx1"/>
                          </a:solidFill>
                          <a:effectLst/>
                        </a:rPr>
                        <a:t>Unnecessary Trip during 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5338">
                <a:tc vMerge="1">
                  <a:txBody>
                    <a:bodyPr/>
                    <a:lstStyle/>
                    <a:p>
                      <a:endParaRPr lang="en-US"/>
                    </a:p>
                  </a:txBody>
                  <a:tcPr/>
                </a:tc>
                <a:tc>
                  <a:txBody>
                    <a:bodyPr/>
                    <a:lstStyle/>
                    <a:p>
                      <a:r>
                        <a:rPr lang="en-US" sz="1000" b="0" dirty="0">
                          <a:solidFill>
                            <a:schemeClr val="tx1"/>
                          </a:solidFill>
                          <a:effectLst/>
                        </a:rPr>
                        <a:t>Unnecessary Trip – Non 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5338">
                <a:tc vMerge="1">
                  <a:txBody>
                    <a:bodyPr/>
                    <a:lstStyle/>
                    <a:p>
                      <a:endParaRPr lang="en-US" sz="14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effectLst/>
                        </a:rPr>
                        <a:t>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5338">
                <a:tc rowSpan="4">
                  <a:txBody>
                    <a:bodyPr/>
                    <a:lstStyle/>
                    <a:p>
                      <a:r>
                        <a:rPr lang="en-US" sz="1000" b="0" dirty="0">
                          <a:solidFill>
                            <a:schemeClr val="tx1"/>
                          </a:solidFill>
                          <a:effectLst/>
                        </a:rPr>
                        <a:t>By Relay System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effectLst/>
                        </a:rPr>
                        <a:t>Electromechanical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5338">
                <a:tc vMerge="1">
                  <a:txBody>
                    <a:bodyPr/>
                    <a:lstStyle/>
                    <a:p>
                      <a:endParaRPr lang="en-US"/>
                    </a:p>
                  </a:txBody>
                  <a:tcPr/>
                </a:tc>
                <a:tc>
                  <a:txBody>
                    <a:bodyPr/>
                    <a:lstStyle/>
                    <a:p>
                      <a:r>
                        <a:rPr lang="en-US" sz="1000" b="0" dirty="0">
                          <a:solidFill>
                            <a:schemeClr val="tx1"/>
                          </a:solidFill>
                          <a:effectLst/>
                        </a:rPr>
                        <a:t>Solid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533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rPr>
                        <a:t>Microprocessor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5338">
                <a:tc vMerge="1">
                  <a:txBody>
                    <a:bodyPr/>
                    <a:lstStyle/>
                    <a:p>
                      <a:endParaRPr lang="en-US" sz="14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effectLst/>
                        </a:rPr>
                        <a:t>Other/ 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5338">
                <a:tc rowSpan="9">
                  <a:txBody>
                    <a:bodyPr/>
                    <a:lstStyle/>
                    <a:p>
                      <a:r>
                        <a:rPr lang="en-US" sz="1000" b="0" dirty="0">
                          <a:solidFill>
                            <a:schemeClr val="tx1"/>
                          </a:solidFill>
                          <a:effectLst/>
                        </a:rPr>
                        <a:t>By Equipment Protected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effectLst/>
                        </a:rPr>
                        <a:t>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5338">
                <a:tc vMerge="1">
                  <a:txBody>
                    <a:bodyPr/>
                    <a:lstStyle/>
                    <a:p>
                      <a:endParaRPr lang="en-US"/>
                    </a:p>
                  </a:txBody>
                  <a:tcPr/>
                </a:tc>
                <a:tc>
                  <a:txBody>
                    <a:bodyPr/>
                    <a:lstStyle/>
                    <a:p>
                      <a:r>
                        <a:rPr lang="en-US" sz="1000" b="0" dirty="0">
                          <a:solidFill>
                            <a:schemeClr val="tx1"/>
                          </a:solidFill>
                          <a:effectLst/>
                        </a:rPr>
                        <a:t>Transformer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5338">
                <a:tc vMerge="1">
                  <a:txBody>
                    <a:bodyPr/>
                    <a:lstStyle/>
                    <a:p>
                      <a:endParaRPr lang="en-US"/>
                    </a:p>
                  </a:txBody>
                  <a:tcPr/>
                </a:tc>
                <a:tc>
                  <a:txBody>
                    <a:bodyPr/>
                    <a:lstStyle/>
                    <a:p>
                      <a:r>
                        <a:rPr lang="en-US" sz="1000" b="0" dirty="0">
                          <a:solidFill>
                            <a:schemeClr val="tx1"/>
                          </a:solidFill>
                          <a:effectLst/>
                        </a:rPr>
                        <a:t>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5338">
                <a:tc vMerge="1">
                  <a:txBody>
                    <a:bodyPr/>
                    <a:lstStyle/>
                    <a:p>
                      <a:endParaRPr lang="en-US"/>
                    </a:p>
                  </a:txBody>
                  <a:tcPr/>
                </a:tc>
                <a:tc>
                  <a:txBody>
                    <a:bodyPr/>
                    <a:lstStyle/>
                    <a:p>
                      <a:r>
                        <a:rPr lang="en-US" sz="1000" b="0" dirty="0">
                          <a:solidFill>
                            <a:schemeClr val="tx1"/>
                          </a:solidFill>
                          <a:effectLst/>
                        </a:rPr>
                        <a:t>Shunt/Series Capacitor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5338">
                <a:tc vMerge="1">
                  <a:txBody>
                    <a:bodyPr/>
                    <a:lstStyle/>
                    <a:p>
                      <a:endParaRPr lang="en-US"/>
                    </a:p>
                  </a:txBody>
                  <a:tcPr/>
                </a:tc>
                <a:tc>
                  <a:txBody>
                    <a:bodyPr/>
                    <a:lstStyle/>
                    <a:p>
                      <a:r>
                        <a:rPr lang="en-US" sz="1000" b="0" dirty="0">
                          <a:solidFill>
                            <a:schemeClr val="tx1"/>
                          </a:solidFill>
                          <a:effectLst/>
                        </a:rPr>
                        <a:t>Shunt/Series</a:t>
                      </a:r>
                      <a:r>
                        <a:rPr lang="en-US" sz="1000" b="0" baseline="0" dirty="0">
                          <a:solidFill>
                            <a:schemeClr val="tx1"/>
                          </a:solidFill>
                          <a:effectLst/>
                        </a:rPr>
                        <a:t> Reactor</a:t>
                      </a:r>
                      <a:endParaRPr lang="en-US" sz="10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5338">
                <a:tc vMerge="1">
                  <a:txBody>
                    <a:bodyPr/>
                    <a:lstStyle/>
                    <a:p>
                      <a:endParaRPr lang="en-US"/>
                    </a:p>
                  </a:txBody>
                  <a:tcPr/>
                </a:tc>
                <a:tc>
                  <a:txBody>
                    <a:bodyPr/>
                    <a:lstStyle/>
                    <a:p>
                      <a:r>
                        <a:rPr lang="en-US" sz="1000" b="0" dirty="0">
                          <a:solidFill>
                            <a:schemeClr val="tx1"/>
                          </a:solidFill>
                          <a:effectLst/>
                        </a:rPr>
                        <a:t>Dynamic</a:t>
                      </a:r>
                      <a:r>
                        <a:rPr lang="en-US" sz="1000" b="0" baseline="0" dirty="0">
                          <a:solidFill>
                            <a:schemeClr val="tx1"/>
                          </a:solidFill>
                          <a:effectLst/>
                        </a:rPr>
                        <a:t> VAR system</a:t>
                      </a:r>
                      <a:endParaRPr lang="en-US" sz="10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5338">
                <a:tc vMerge="1">
                  <a:txBody>
                    <a:bodyPr/>
                    <a:lstStyle/>
                    <a:p>
                      <a:endParaRPr lang="en-US"/>
                    </a:p>
                  </a:txBody>
                  <a:tcPr/>
                </a:tc>
                <a:tc>
                  <a:txBody>
                    <a:bodyPr/>
                    <a:lstStyle/>
                    <a:p>
                      <a:r>
                        <a:rPr lang="en-US" sz="1000" b="0" dirty="0">
                          <a:solidFill>
                            <a:schemeClr val="tx1"/>
                          </a:solidFill>
                          <a:effectLst/>
                        </a:rPr>
                        <a:t>Bus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0"/>
                  </a:ext>
                </a:extLst>
              </a:tr>
              <a:tr h="225338">
                <a:tc vMerge="1">
                  <a:txBody>
                    <a:bodyPr/>
                    <a:lstStyle/>
                    <a:p>
                      <a:endParaRPr lang="en-US" sz="14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effectLst/>
                        </a:rPr>
                        <a:t>Breaker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1"/>
                  </a:ext>
                </a:extLst>
              </a:tr>
              <a:tr h="225338">
                <a:tc vMerge="1">
                  <a:txBody>
                    <a:bodyPr/>
                    <a:lstStyle/>
                    <a:p>
                      <a:endParaRPr lang="en-US" sz="1000"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a:solidFill>
                            <a:schemeClr val="tx1"/>
                          </a:solidFill>
                          <a:effectLst/>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0" dirty="0">
                          <a:solidFill>
                            <a:schemeClr val="tx1"/>
                          </a:solidFill>
                          <a:effectLs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727796"/>
                  </a:ext>
                </a:extLst>
              </a:tr>
            </a:tbl>
          </a:graphicData>
        </a:graphic>
      </p:graphicFrame>
      <p:sp>
        <p:nvSpPr>
          <p:cNvPr id="11" name="Title 1"/>
          <p:cNvSpPr>
            <a:spLocks noGrp="1"/>
          </p:cNvSpPr>
          <p:nvPr>
            <p:ph type="ctrTitle"/>
          </p:nvPr>
        </p:nvSpPr>
        <p:spPr>
          <a:xfrm>
            <a:off x="1144645" y="262660"/>
            <a:ext cx="9372835" cy="373583"/>
          </a:xfrm>
        </p:spPr>
        <p:txBody>
          <a:bodyPr>
            <a:noAutofit/>
          </a:bodyPr>
          <a:lstStyle/>
          <a:p>
            <a:r>
              <a:rPr lang="en-US" sz="2800" dirty="0"/>
              <a:t>Protection System Misoperations – 2022 Q4</a:t>
            </a:r>
          </a:p>
        </p:txBody>
      </p:sp>
      <p:pic>
        <p:nvPicPr>
          <p:cNvPr id="5" name="Picture 4">
            <a:extLst>
              <a:ext uri="{FF2B5EF4-FFF2-40B4-BE49-F238E27FC236}">
                <a16:creationId xmlns:a16="http://schemas.microsoft.com/office/drawing/2014/main" id="{6CEEDCFF-F230-E5CD-2D3E-FF69F8436629}"/>
              </a:ext>
            </a:extLst>
          </p:cNvPr>
          <p:cNvPicPr>
            <a:picLocks noChangeAspect="1"/>
          </p:cNvPicPr>
          <p:nvPr/>
        </p:nvPicPr>
        <p:blipFill>
          <a:blip r:embed="rId3"/>
          <a:stretch>
            <a:fillRect/>
          </a:stretch>
        </p:blipFill>
        <p:spPr>
          <a:xfrm>
            <a:off x="6158199" y="644358"/>
            <a:ext cx="4534420" cy="2906277"/>
          </a:xfrm>
          <a:prstGeom prst="rect">
            <a:avLst/>
          </a:prstGeom>
        </p:spPr>
      </p:pic>
      <p:pic>
        <p:nvPicPr>
          <p:cNvPr id="6" name="Picture 5">
            <a:extLst>
              <a:ext uri="{FF2B5EF4-FFF2-40B4-BE49-F238E27FC236}">
                <a16:creationId xmlns:a16="http://schemas.microsoft.com/office/drawing/2014/main" id="{EC09CDA4-5421-DBCB-7670-59BDB93C9CB2}"/>
              </a:ext>
            </a:extLst>
          </p:cNvPr>
          <p:cNvPicPr>
            <a:picLocks noChangeAspect="1"/>
          </p:cNvPicPr>
          <p:nvPr/>
        </p:nvPicPr>
        <p:blipFill>
          <a:blip r:embed="rId4"/>
          <a:stretch>
            <a:fillRect/>
          </a:stretch>
        </p:blipFill>
        <p:spPr>
          <a:xfrm>
            <a:off x="6158199" y="3558750"/>
            <a:ext cx="4534419" cy="2762064"/>
          </a:xfrm>
          <a:prstGeom prst="rect">
            <a:avLst/>
          </a:prstGeom>
        </p:spPr>
      </p:pic>
    </p:spTree>
    <p:extLst>
      <p:ext uri="{BB962C8B-B14F-4D97-AF65-F5344CB8AC3E}">
        <p14:creationId xmlns:p14="http://schemas.microsoft.com/office/powerpoint/2010/main" val="283247415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lOWMwYjhkNy1iZGI0LTRmZDMtYjYyYS1mNTAzMjdhYWVmY2UiIG9yaWdpbj0idXNlclNlbGVjdGVkIj48ZWxlbWVudCB1aWQ9IjUwYzMxODI0LTA3ODAtNDkxMC04N2QxLWVhYWZmZDE4MmQ0MiIgdmFsdWU9IiIgeG1sbnM9Imh0dHA6Ly93d3cuYm9sZG9uamFtZXMuY29tLzIwMDgvMDEvc2llL2ludGVybmFsL2xhYmVsIiAvPjxlbGVtZW50IHVpZD0iNzRmYjJhNjYtYTZhMC00NjcyLWI2YWQtNDg4ZTVhNDgyNWQ1IiB2YWx1ZT0iIiB4bWxucz0iaHR0cDovL3d3dy5ib2xkb25qYW1lcy5jb20vMjAwOC8wMS9zaWUvaW50ZXJuYWwvbGFiZWwiIC8+PGVsZW1lbnQgdWlkPSJkMTRmNWMzNi1mNDRhLTQzMTUtYjQzOC0wMDVjZmU4ZjA2OWYiIHZhbHVlPSIiIHhtbG5zPSJodHRwOi8vd3d3LmJvbGRvbmphbWVzLmNvbS8yMDA4LzAxL3NpZS9pbnRlcm5hbC9sYWJlbCIgLz48L3Npc2w+PFVzZXJOYW1lPkNPUlBcYzAxMDgzMDwvVXNlck5hbWU+PERhdGVUaW1lPjMvMTEvMjAyMiAxNzo0MDoyMDwvRGF0ZVRpbWU+PExhYmVsU3RyaW5nPkFFUCBJbnRlcm5hbDwvTGFiZWxTdHJpbmc+PC9pdGVtPjwvbGFiZWxIaXN0b3J5Pg==</Value>
</WrappedLabelHistory>
</file>

<file path=customXml/item2.xml><?xml version="1.0" encoding="utf-8"?>
<sisl xmlns:xsd="http://www.w3.org/2001/XMLSchema" xmlns:xsi="http://www.w3.org/2001/XMLSchema-instance" xmlns="http://www.boldonjames.com/2008/01/sie/internal/label" sislVersion="0" policy="e9c0b8d7-bdb4-4fd3-b62a-f50327aaefce" origin="userSelected">
  <element uid="50c31824-0780-4910-87d1-eaaffd182d42" value=""/>
  <element uid="74fb2a66-a6a0-4672-b6ad-488e5a4825d5" value=""/>
  <element uid="d14f5c36-f44a-4315-b438-005cfe8f069f" value=""/>
</sisl>
</file>

<file path=customXml/itemProps1.xml><?xml version="1.0" encoding="utf-8"?>
<ds:datastoreItem xmlns:ds="http://schemas.openxmlformats.org/officeDocument/2006/customXml" ds:itemID="{487CCB21-59DA-4F44-A8D1-89FABA5AC22A}">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C6BB4EDA-C697-495E-957A-DBBC2C672B68}">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Retrospect</Template>
  <TotalTime>1107</TotalTime>
  <Words>915</Words>
  <Application>Microsoft Office PowerPoint</Application>
  <PresentationFormat>Widescreen</PresentationFormat>
  <Paragraphs>158</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Retrospect</vt:lpstr>
      <vt:lpstr>1_Retrospect</vt:lpstr>
      <vt:lpstr>System Protection Working Group (SPWG)</vt:lpstr>
      <vt:lpstr>SPWG Meeting Overview</vt:lpstr>
      <vt:lpstr>PowerPoint Presentation</vt:lpstr>
      <vt:lpstr>PowerPoint Presentation</vt:lpstr>
      <vt:lpstr>PowerPoint Presentation</vt:lpstr>
      <vt:lpstr>PowerPoint Presentation</vt:lpstr>
      <vt:lpstr>PowerPoint Presentation</vt:lpstr>
      <vt:lpstr>PowerPoint Presentation</vt:lpstr>
      <vt:lpstr>Protection System Misoperations – 2022 Q4</vt:lpstr>
      <vt:lpstr>PowerPoint Presentation</vt:lpstr>
      <vt:lpstr>Regional Misoperation Rates: 2018 - 2022</vt:lpstr>
      <vt:lpstr>End of SPWG Presentation</vt:lpstr>
      <vt:lpstr>Definitions</vt:lpstr>
      <vt:lpstr>Definitions</vt:lpstr>
      <vt:lpstr>Definitions</vt:lpstr>
      <vt:lpstr>Definitions</vt:lpstr>
    </vt:vector>
  </TitlesOfParts>
  <Company>Austin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Protection Working Group (SPWG) Update to ROS</dc:title>
  <dc:creator>Karlik, John</dc:creator>
  <cp:lastModifiedBy>s245509</cp:lastModifiedBy>
  <cp:revision>102</cp:revision>
  <dcterms:created xsi:type="dcterms:W3CDTF">2020-04-09T23:35:20Z</dcterms:created>
  <dcterms:modified xsi:type="dcterms:W3CDTF">2023-04-03T21:06:29Z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67428c-8df2-41b3-925f-2e32f93f53ed_Enabled">
    <vt:lpwstr>true</vt:lpwstr>
  </property>
  <property fmtid="{D5CDD505-2E9C-101B-9397-08002B2CF9AE}" pid="3" name="MSIP_Label_f367428c-8df2-41b3-925f-2e32f93f53ed_SetDate">
    <vt:lpwstr>2021-12-01T19:15:57Z</vt:lpwstr>
  </property>
  <property fmtid="{D5CDD505-2E9C-101B-9397-08002B2CF9AE}" pid="4" name="MSIP_Label_f367428c-8df2-41b3-925f-2e32f93f53ed_Method">
    <vt:lpwstr>Standard</vt:lpwstr>
  </property>
  <property fmtid="{D5CDD505-2E9C-101B-9397-08002B2CF9AE}" pid="5" name="MSIP_Label_f367428c-8df2-41b3-925f-2e32f93f53ed_Name">
    <vt:lpwstr>f367428c-8df2-41b3-925f-2e32f93f53ed</vt:lpwstr>
  </property>
  <property fmtid="{D5CDD505-2E9C-101B-9397-08002B2CF9AE}" pid="6" name="MSIP_Label_f367428c-8df2-41b3-925f-2e32f93f53ed_SiteId">
    <vt:lpwstr>6c1ea1fd-d5ee-4dc8-bcfe-8877bd40388b</vt:lpwstr>
  </property>
  <property fmtid="{D5CDD505-2E9C-101B-9397-08002B2CF9AE}" pid="7" name="MSIP_Label_f367428c-8df2-41b3-925f-2e32f93f53ed_ActionId">
    <vt:lpwstr>e8d0e23c-1b59-40d2-8337-eb37248062a3</vt:lpwstr>
  </property>
  <property fmtid="{D5CDD505-2E9C-101B-9397-08002B2CF9AE}" pid="8" name="MSIP_Label_f367428c-8df2-41b3-925f-2e32f93f53ed_ContentBits">
    <vt:lpwstr>0</vt:lpwstr>
  </property>
  <property fmtid="{D5CDD505-2E9C-101B-9397-08002B2CF9AE}" pid="9" name="docIndexRef">
    <vt:lpwstr>b74e0e26-061c-4eda-aebc-898132c7950d</vt:lpwstr>
  </property>
  <property fmtid="{D5CDD505-2E9C-101B-9397-08002B2CF9AE}" pid="10" name="bjClsUserRVM">
    <vt:lpwstr>[]</vt:lpwstr>
  </property>
  <property fmtid="{D5CDD505-2E9C-101B-9397-08002B2CF9AE}" pid="11" name="bjSaver">
    <vt:lpwstr>hsZz30oPjXbSwqAfMjkX+CSggKe5h42T</vt:lpwstr>
  </property>
  <property fmtid="{D5CDD505-2E9C-101B-9397-08002B2CF9AE}" pid="12" name="bjDocumentLabelXML">
    <vt:lpwstr>&lt;?xml version="1.0" encoding="us-ascii"?&gt;&lt;sisl xmlns:xsd="http://www.w3.org/2001/XMLSchema" xmlns:xsi="http://www.w3.org/2001/XMLSchema-instance" sislVersion="0" policy="e9c0b8d7-bdb4-4fd3-b62a-f50327aaefce" origin="userSelected" xmlns="http://www.boldonj</vt:lpwstr>
  </property>
  <property fmtid="{D5CDD505-2E9C-101B-9397-08002B2CF9AE}" pid="13" name="bjDocumentLabelXML-0">
    <vt:lpwstr>ames.com/2008/01/sie/internal/label"&gt;&lt;element uid="50c31824-0780-4910-87d1-eaaffd182d42" value="" /&gt;&lt;element uid="74fb2a66-a6a0-4672-b6ad-488e5a4825d5" value="" /&gt;&lt;element uid="d14f5c36-f44a-4315-b438-005cfe8f069f" value="" /&gt;&lt;/sisl&gt;</vt:lpwstr>
  </property>
  <property fmtid="{D5CDD505-2E9C-101B-9397-08002B2CF9AE}" pid="14" name="bjDocumentSecurityLabel">
    <vt:lpwstr>AEP Internal</vt:lpwstr>
  </property>
  <property fmtid="{D5CDD505-2E9C-101B-9397-08002B2CF9AE}" pid="15" name="bjLabelHistoryID">
    <vt:lpwstr>{487CCB21-59DA-4F44-A8D1-89FABA5AC22A}</vt:lpwstr>
  </property>
  <property fmtid="{D5CDD505-2E9C-101B-9397-08002B2CF9AE}" pid="16" name="MSIP_Label_69f43042-6bda-44b2-91eb-eca3d3d484f4_SiteId">
    <vt:lpwstr>15f3c881-6b03-4ff6-8559-77bf5177818f</vt:lpwstr>
  </property>
  <property fmtid="{D5CDD505-2E9C-101B-9397-08002B2CF9AE}" pid="17" name="MSIP_Label_69f43042-6bda-44b2-91eb-eca3d3d484f4_Name">
    <vt:lpwstr>AEP Internal</vt:lpwstr>
  </property>
  <property fmtid="{D5CDD505-2E9C-101B-9397-08002B2CF9AE}" pid="18" name="MSIP_Label_69f43042-6bda-44b2-91eb-eca3d3d484f4_Enabled">
    <vt:lpwstr>true</vt:lpwstr>
  </property>
</Properties>
</file>