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0" r:id="rId10"/>
    <p:sldId id="264" r:id="rId11"/>
    <p:sldId id="266" r:id="rId12"/>
    <p:sldId id="265"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16FCB-5F92-41CD-BA20-ADDECBEF8EF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290809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16FCB-5F92-41CD-BA20-ADDECBEF8EF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49427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16FCB-5F92-41CD-BA20-ADDECBEF8EF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52317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16FCB-5F92-41CD-BA20-ADDECBEF8EF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61166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16FCB-5F92-41CD-BA20-ADDECBEF8EF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149604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16FCB-5F92-41CD-BA20-ADDECBEF8EF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6553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16FCB-5F92-41CD-BA20-ADDECBEF8EFF}"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61003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16FCB-5F92-41CD-BA20-ADDECBEF8EFF}"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288892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16FCB-5F92-41CD-BA20-ADDECBEF8EFF}"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362955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16FCB-5F92-41CD-BA20-ADDECBEF8EF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421148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16FCB-5F92-41CD-BA20-ADDECBEF8EF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EBB3C-36FC-409B-9A66-9F5A580052DF}" type="slidenum">
              <a:rPr lang="en-US" smtClean="0"/>
              <a:t>‹#›</a:t>
            </a:fld>
            <a:endParaRPr lang="en-US"/>
          </a:p>
        </p:txBody>
      </p:sp>
    </p:spTree>
    <p:extLst>
      <p:ext uri="{BB962C8B-B14F-4D97-AF65-F5344CB8AC3E}">
        <p14:creationId xmlns:p14="http://schemas.microsoft.com/office/powerpoint/2010/main" val="13476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16FCB-5F92-41CD-BA20-ADDECBEF8EFF}"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EBB3C-36FC-409B-9A66-9F5A580052DF}" type="slidenum">
              <a:rPr lang="en-US" smtClean="0"/>
              <a:t>‹#›</a:t>
            </a:fld>
            <a:endParaRPr lang="en-US"/>
          </a:p>
        </p:txBody>
      </p:sp>
    </p:spTree>
    <p:extLst>
      <p:ext uri="{BB962C8B-B14F-4D97-AF65-F5344CB8AC3E}">
        <p14:creationId xmlns:p14="http://schemas.microsoft.com/office/powerpoint/2010/main" val="257183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2" Type="http://schemas.openxmlformats.org/officeDocument/2006/relationships/hyperlink" Target="mailto:marketops@mail.ci.Lubbock.tx.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A4AE-55DD-4B3C-8218-C5CCDAB11BE4}"/>
              </a:ext>
            </a:extLst>
          </p:cNvPr>
          <p:cNvSpPr>
            <a:spLocks noGrp="1"/>
          </p:cNvSpPr>
          <p:nvPr>
            <p:ph type="ctrTitle"/>
          </p:nvPr>
        </p:nvSpPr>
        <p:spPr>
          <a:xfrm>
            <a:off x="1524000" y="1122362"/>
            <a:ext cx="9144000" cy="1792287"/>
          </a:xfrm>
        </p:spPr>
        <p:txBody>
          <a:bodyPr>
            <a:normAutofit fontScale="90000"/>
          </a:bodyPr>
          <a:lstStyle/>
          <a:p>
            <a:r>
              <a:rPr lang="en-US" sz="4400" dirty="0">
                <a:latin typeface="Times New Roman" panose="02020603050405020304" pitchFamily="18" charset="0"/>
                <a:cs typeface="Times New Roman" panose="02020603050405020304" pitchFamily="18" charset="0"/>
              </a:rPr>
              <a:t>LP&amp;L RMS Update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Clint Gardner, Chief Customer Officer</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April 4, 2023</a:t>
            </a:r>
          </a:p>
        </p:txBody>
      </p:sp>
    </p:spTree>
    <p:extLst>
      <p:ext uri="{BB962C8B-B14F-4D97-AF65-F5344CB8AC3E}">
        <p14:creationId xmlns:p14="http://schemas.microsoft.com/office/powerpoint/2010/main" val="381750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F2C4-F559-45E7-99E6-B2F4027DBC0B}"/>
              </a:ext>
            </a:extLst>
          </p:cNvPr>
          <p:cNvSpPr>
            <a:spLocks noGrp="1"/>
          </p:cNvSpPr>
          <p:nvPr>
            <p:ph type="title"/>
          </p:nvPr>
        </p:nvSpPr>
        <p:spPr>
          <a:xfrm>
            <a:off x="838200" y="365125"/>
            <a:ext cx="10515600" cy="777875"/>
          </a:xfrm>
        </p:spPr>
        <p:txBody>
          <a:bodyPr/>
          <a:lstStyle/>
          <a:p>
            <a:pPr algn="ctr"/>
            <a:r>
              <a:rPr lang="en-US" dirty="0"/>
              <a:t>Distribution System Rates</a:t>
            </a:r>
          </a:p>
        </p:txBody>
      </p:sp>
      <p:graphicFrame>
        <p:nvGraphicFramePr>
          <p:cNvPr id="8" name="Content Placeholder 7">
            <a:extLst>
              <a:ext uri="{FF2B5EF4-FFF2-40B4-BE49-F238E27FC236}">
                <a16:creationId xmlns:a16="http://schemas.microsoft.com/office/drawing/2014/main" id="{31ECD9C3-B707-4FF9-979C-88516C349FC2}"/>
              </a:ext>
            </a:extLst>
          </p:cNvPr>
          <p:cNvGraphicFramePr>
            <a:graphicFrameLocks noGrp="1" noChangeAspect="1"/>
          </p:cNvGraphicFramePr>
          <p:nvPr>
            <p:ph idx="1"/>
            <p:extLst>
              <p:ext uri="{D42A27DB-BD31-4B8C-83A1-F6EECF244321}">
                <p14:modId xmlns:p14="http://schemas.microsoft.com/office/powerpoint/2010/main" val="4235695470"/>
              </p:ext>
            </p:extLst>
          </p:nvPr>
        </p:nvGraphicFramePr>
        <p:xfrm>
          <a:off x="2133601" y="1238250"/>
          <a:ext cx="7667624" cy="5626927"/>
        </p:xfrm>
        <a:graphic>
          <a:graphicData uri="http://schemas.openxmlformats.org/presentationml/2006/ole">
            <mc:AlternateContent xmlns:mc="http://schemas.openxmlformats.org/markup-compatibility/2006">
              <mc:Choice xmlns:v="urn:schemas-microsoft-com:vml" Requires="v">
                <p:oleObj spid="_x0000_s1026" name="Acrobat Document" r:id="rId3" imgW="6035040" imgH="4663299" progId="AcroExch.Document.DC">
                  <p:embed/>
                </p:oleObj>
              </mc:Choice>
              <mc:Fallback>
                <p:oleObj name="Acrobat Document" r:id="rId3" imgW="6035040" imgH="4663299" progId="AcroExch.Document.DC">
                  <p:embed/>
                  <p:pic>
                    <p:nvPicPr>
                      <p:cNvPr id="0" name=""/>
                      <p:cNvPicPr/>
                      <p:nvPr/>
                    </p:nvPicPr>
                    <p:blipFill>
                      <a:blip r:embed="rId4"/>
                      <a:stretch>
                        <a:fillRect/>
                      </a:stretch>
                    </p:blipFill>
                    <p:spPr>
                      <a:xfrm>
                        <a:off x="2133601" y="1238250"/>
                        <a:ext cx="7667624" cy="5626927"/>
                      </a:xfrm>
                      <a:prstGeom prst="rect">
                        <a:avLst/>
                      </a:prstGeom>
                    </p:spPr>
                  </p:pic>
                </p:oleObj>
              </mc:Fallback>
            </mc:AlternateContent>
          </a:graphicData>
        </a:graphic>
      </p:graphicFrame>
    </p:spTree>
    <p:extLst>
      <p:ext uri="{BB962C8B-B14F-4D97-AF65-F5344CB8AC3E}">
        <p14:creationId xmlns:p14="http://schemas.microsoft.com/office/powerpoint/2010/main" val="109300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107E-1698-4857-9C99-C7EC9076357E}"/>
              </a:ext>
            </a:extLst>
          </p:cNvPr>
          <p:cNvSpPr>
            <a:spLocks noGrp="1"/>
          </p:cNvSpPr>
          <p:nvPr>
            <p:ph type="title"/>
          </p:nvPr>
        </p:nvSpPr>
        <p:spPr>
          <a:xfrm>
            <a:off x="838200" y="365125"/>
            <a:ext cx="10515600" cy="663575"/>
          </a:xfrm>
        </p:spPr>
        <p:txBody>
          <a:bodyPr>
            <a:normAutofit/>
          </a:bodyPr>
          <a:lstStyle/>
          <a:p>
            <a:pPr algn="ctr"/>
            <a:r>
              <a:rPr lang="en-US" sz="2800" dirty="0">
                <a:latin typeface="Times New Roman" panose="02020603050405020304" pitchFamily="18" charset="0"/>
                <a:cs typeface="Times New Roman" panose="02020603050405020304" pitchFamily="18" charset="0"/>
              </a:rPr>
              <a:t>Market Operations Team Complete</a:t>
            </a:r>
          </a:p>
        </p:txBody>
      </p:sp>
      <p:sp>
        <p:nvSpPr>
          <p:cNvPr id="3" name="Content Placeholder 2">
            <a:extLst>
              <a:ext uri="{FF2B5EF4-FFF2-40B4-BE49-F238E27FC236}">
                <a16:creationId xmlns:a16="http://schemas.microsoft.com/office/drawing/2014/main" id="{B1217887-FDE7-44B7-82C2-DAD35F8E1EB2}"/>
              </a:ext>
            </a:extLst>
          </p:cNvPr>
          <p:cNvSpPr>
            <a:spLocks noGrp="1"/>
          </p:cNvSpPr>
          <p:nvPr>
            <p:ph idx="1"/>
          </p:nvPr>
        </p:nvSpPr>
        <p:spPr>
          <a:xfrm>
            <a:off x="838200" y="1257300"/>
            <a:ext cx="10515600" cy="49196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As of this week, the Market Operations Team will be complete with all team members hired.  </a:t>
            </a:r>
          </a:p>
          <a:p>
            <a:r>
              <a:rPr lang="en-US" dirty="0"/>
              <a:t>The team is comprised of Jamie Wood as Manager of Market Operations; 4 Retail Electric Providers Account Managers and 4 Market Specialist.  This team has been actively participating in the Project since the beginning and is well versed in the procedures of our retail competition processes.</a:t>
            </a:r>
          </a:p>
          <a:p>
            <a:r>
              <a:rPr lang="en-US" dirty="0"/>
              <a:t>This team will be actively participating in and with REP questions and processes.  </a:t>
            </a:r>
          </a:p>
          <a:p>
            <a:r>
              <a:rPr lang="en-US" dirty="0"/>
              <a:t>Please contact the team at </a:t>
            </a:r>
            <a:r>
              <a:rPr lang="en-US" dirty="0">
                <a:hlinkClick r:id="rId2"/>
              </a:rPr>
              <a:t>marketops@mail.ci.Lubbock.tx.us</a:t>
            </a:r>
            <a:r>
              <a:rPr lang="en-US" dirty="0"/>
              <a:t>.</a:t>
            </a:r>
          </a:p>
          <a:p>
            <a:r>
              <a:rPr lang="en-US" dirty="0"/>
              <a:t>Toll Free number - 866.949.5862</a:t>
            </a:r>
          </a:p>
        </p:txBody>
      </p:sp>
    </p:spTree>
    <p:extLst>
      <p:ext uri="{BB962C8B-B14F-4D97-AF65-F5344CB8AC3E}">
        <p14:creationId xmlns:p14="http://schemas.microsoft.com/office/powerpoint/2010/main" val="207057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BFA3-896F-4AD0-9209-3B64CC40F728}"/>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a:t>Timeline for Chapter 5 and Rates, Discretionary Charges</a:t>
            </a:r>
          </a:p>
        </p:txBody>
      </p:sp>
      <p:sp>
        <p:nvSpPr>
          <p:cNvPr id="4" name="Rectangle 1">
            <a:extLst>
              <a:ext uri="{FF2B5EF4-FFF2-40B4-BE49-F238E27FC236}">
                <a16:creationId xmlns:a16="http://schemas.microsoft.com/office/drawing/2014/main" id="{849C81CA-42CD-4936-B177-4766C1E8E438}"/>
              </a:ext>
            </a:extLst>
          </p:cNvPr>
          <p:cNvSpPr>
            <a:spLocks noGrp="1" noChangeArrowheads="1"/>
          </p:cNvSpPr>
          <p:nvPr>
            <p:ph idx="1"/>
          </p:nvPr>
        </p:nvSpPr>
        <p:spPr bwMode="auto">
          <a:xfrm>
            <a:off x="838200" y="1887532"/>
            <a:ext cx="10772775" cy="417037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 have the following set up:</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ts val="600"/>
              </a:spcAf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April 10</a:t>
            </a:r>
            <a:r>
              <a:rPr kumimoji="0" lang="en-US" altLang="en-US" sz="20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EUB Special Meeting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approve and recommend City Council adoption of the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FY2023-       24 System Delivery-Discretionary Rate schedule.</a:t>
            </a:r>
          </a:p>
          <a:p>
            <a:pPr eaLnBrk="0" fontAlgn="base" hangingPunct="0">
              <a:lnSpc>
                <a:spcPct val="100000"/>
              </a:lnSpc>
              <a:spcBef>
                <a:spcPct val="0"/>
              </a:spcBef>
              <a:spcAft>
                <a:spcPts val="600"/>
              </a:spcAf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April 11</a:t>
            </a:r>
            <a:r>
              <a:rPr kumimoji="0" lang="en-US" altLang="en-US" sz="20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City Council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set on the agenda for a resolution to approve and adopt the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FY2023-24 System Delivery-Discretionary Rate schedule.</a:t>
            </a:r>
            <a:endPar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00000"/>
              </a:lnSpc>
              <a:spcBef>
                <a:spcPct val="0"/>
              </a:spcBef>
              <a:spcAft>
                <a:spcPts val="600"/>
              </a:spcAf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April 18</a:t>
            </a:r>
            <a:r>
              <a:rPr kumimoji="0" lang="en-US" altLang="en-US" sz="20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EUB regular Board meeting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review and approve and recommend City Council adoption of the FY2023-24 Tariff.</a:t>
            </a:r>
            <a:endPar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00000"/>
              </a:lnSpc>
              <a:spcBef>
                <a:spcPct val="0"/>
              </a:spcBef>
              <a:spcAft>
                <a:spcPts val="600"/>
              </a:spcAf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April 25</a:t>
            </a:r>
            <a:r>
              <a:rPr kumimoji="0" lang="en-US" altLang="en-US" sz="20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City Council workshop to present and discuss the FY2023-24 Tari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ff.</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00000"/>
              </a:lnSpc>
              <a:spcBef>
                <a:spcPct val="0"/>
              </a:spcBef>
              <a:spcAft>
                <a:spcPts val="600"/>
              </a:spcAf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April 25</a:t>
            </a:r>
            <a:r>
              <a:rPr kumimoji="0" lang="en-US" altLang="en-US" sz="20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City Council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set on the agenda for a resolution to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approve and adopt the FY2023-24 Tariff.</a:t>
            </a: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477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E041-8552-44F8-B915-1849B7601F6D}"/>
              </a:ext>
            </a:extLst>
          </p:cNvPr>
          <p:cNvSpPr>
            <a:spLocks noGrp="1"/>
          </p:cNvSpPr>
          <p:nvPr>
            <p:ph type="title"/>
          </p:nvPr>
        </p:nvSpPr>
        <p:spPr/>
        <p:txBody>
          <a:bodyPr>
            <a:normAutofit/>
          </a:bodyPr>
          <a:lstStyle/>
          <a:p>
            <a:pPr algn="ctr"/>
            <a:r>
              <a:rPr lang="en-US" dirty="0"/>
              <a:t>EFT Form for Penny Testing</a:t>
            </a:r>
          </a:p>
        </p:txBody>
      </p:sp>
      <p:graphicFrame>
        <p:nvGraphicFramePr>
          <p:cNvPr id="16" name="Content Placeholder 3">
            <a:extLst>
              <a:ext uri="{FF2B5EF4-FFF2-40B4-BE49-F238E27FC236}">
                <a16:creationId xmlns:a16="http://schemas.microsoft.com/office/drawing/2014/main" id="{3FC81382-9EC7-4045-AC03-0EFB0F2ABF95}"/>
              </a:ext>
            </a:extLst>
          </p:cNvPr>
          <p:cNvGraphicFramePr>
            <a:graphicFrameLocks noGrp="1" noChangeAspect="1"/>
          </p:cNvGraphicFramePr>
          <p:nvPr>
            <p:ph sz="half" idx="1"/>
            <p:extLst>
              <p:ext uri="{D42A27DB-BD31-4B8C-83A1-F6EECF244321}">
                <p14:modId xmlns:p14="http://schemas.microsoft.com/office/powerpoint/2010/main" val="2613550991"/>
              </p:ext>
            </p:extLst>
          </p:nvPr>
        </p:nvGraphicFramePr>
        <p:xfrm>
          <a:off x="3990976" y="1303203"/>
          <a:ext cx="4095750" cy="5298827"/>
        </p:xfrm>
        <a:graphic>
          <a:graphicData uri="http://schemas.openxmlformats.org/presentationml/2006/ole">
            <mc:AlternateContent xmlns:mc="http://schemas.openxmlformats.org/markup-compatibility/2006">
              <mc:Choice xmlns:v="urn:schemas-microsoft-com:vml" Requires="v">
                <p:oleObj spid="_x0000_s3076" name="Acrobat Document" r:id="rId3" imgW="4663440" imgH="6034757" progId="AcroExch.Document.DC">
                  <p:embed/>
                </p:oleObj>
              </mc:Choice>
              <mc:Fallback>
                <p:oleObj name="Acrobat Document" r:id="rId3" imgW="4663440" imgH="6034757" progId="AcroExch.Document.DC">
                  <p:embed/>
                  <p:pic>
                    <p:nvPicPr>
                      <p:cNvPr id="4" name="Content Placeholder 3">
                        <a:extLst>
                          <a:ext uri="{FF2B5EF4-FFF2-40B4-BE49-F238E27FC236}">
                            <a16:creationId xmlns:a16="http://schemas.microsoft.com/office/drawing/2014/main" id="{D113981B-E692-49AF-B875-462E93250269}"/>
                          </a:ext>
                        </a:extLst>
                      </p:cNvPr>
                      <p:cNvPicPr/>
                      <p:nvPr/>
                    </p:nvPicPr>
                    <p:blipFill>
                      <a:blip r:embed="rId4"/>
                      <a:stretch>
                        <a:fillRect/>
                      </a:stretch>
                    </p:blipFill>
                    <p:spPr>
                      <a:xfrm>
                        <a:off x="3990976" y="1303203"/>
                        <a:ext cx="4095750" cy="5298827"/>
                      </a:xfrm>
                      <a:prstGeom prst="rect">
                        <a:avLst/>
                      </a:prstGeom>
                    </p:spPr>
                  </p:pic>
                </p:oleObj>
              </mc:Fallback>
            </mc:AlternateContent>
          </a:graphicData>
        </a:graphic>
      </p:graphicFrame>
    </p:spTree>
    <p:extLst>
      <p:ext uri="{BB962C8B-B14F-4D97-AF65-F5344CB8AC3E}">
        <p14:creationId xmlns:p14="http://schemas.microsoft.com/office/powerpoint/2010/main" val="125854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48D3-6F32-4B1E-89C9-C091B416A1C2}"/>
              </a:ext>
            </a:extLst>
          </p:cNvPr>
          <p:cNvSpPr>
            <a:spLocks noGrp="1"/>
          </p:cNvSpPr>
          <p:nvPr>
            <p:ph type="title"/>
          </p:nvPr>
        </p:nvSpPr>
        <p:spPr>
          <a:xfrm>
            <a:off x="838200" y="365126"/>
            <a:ext cx="10515600" cy="863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dirty="0"/>
              <a:t>Legislative Update</a:t>
            </a:r>
          </a:p>
        </p:txBody>
      </p:sp>
      <p:sp>
        <p:nvSpPr>
          <p:cNvPr id="3" name="Content Placeholder 2">
            <a:extLst>
              <a:ext uri="{FF2B5EF4-FFF2-40B4-BE49-F238E27FC236}">
                <a16:creationId xmlns:a16="http://schemas.microsoft.com/office/drawing/2014/main" id="{0D56DB32-76BC-4AE8-B812-34EE5F31FBEE}"/>
              </a:ext>
            </a:extLst>
          </p:cNvPr>
          <p:cNvSpPr>
            <a:spLocks noGrp="1"/>
          </p:cNvSpPr>
          <p:nvPr>
            <p:ph idx="1"/>
          </p:nvPr>
        </p:nvSpPr>
        <p:spPr>
          <a:xfrm>
            <a:off x="838200" y="2419350"/>
            <a:ext cx="10515600" cy="32099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dirty="0"/>
              <a:t>HB 2663/2664 were passed favorably out of House State Affairs committee on Monday, March 27.  They are waiting to be heard on the House floor.  </a:t>
            </a:r>
          </a:p>
          <a:p>
            <a:pPr marL="0" indent="0">
              <a:buNone/>
            </a:pPr>
            <a:endParaRPr lang="en-US" dirty="0"/>
          </a:p>
          <a:p>
            <a:pPr marL="0" indent="0">
              <a:buNone/>
            </a:pPr>
            <a:r>
              <a:rPr lang="en-US" dirty="0"/>
              <a:t>SB 1170/1171 are identical and they are waiting in Senate Business &amp; Commerce Committee and will be combined with the House bills once they are voted out of the House.  </a:t>
            </a:r>
          </a:p>
          <a:p>
            <a:endParaRPr lang="en-US" dirty="0"/>
          </a:p>
        </p:txBody>
      </p:sp>
    </p:spTree>
    <p:extLst>
      <p:ext uri="{BB962C8B-B14F-4D97-AF65-F5344CB8AC3E}">
        <p14:creationId xmlns:p14="http://schemas.microsoft.com/office/powerpoint/2010/main" val="222689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4D87-7E53-4FA2-A36A-CE280C394724}"/>
              </a:ext>
            </a:extLst>
          </p:cNvPr>
          <p:cNvSpPr>
            <a:spLocks noGrp="1"/>
          </p:cNvSpPr>
          <p:nvPr>
            <p:ph type="title"/>
          </p:nvPr>
        </p:nvSpPr>
        <p:spPr>
          <a:xfrm>
            <a:off x="838200" y="365125"/>
            <a:ext cx="10515600" cy="854075"/>
          </a:xfrm>
        </p:spPr>
        <p:txBody>
          <a:bodyPr/>
          <a:lstStyle/>
          <a:p>
            <a:pPr algn="ctr"/>
            <a:r>
              <a:rPr lang="en-US" dirty="0"/>
              <a:t>City of Lubbock Peddler’s License </a:t>
            </a:r>
          </a:p>
        </p:txBody>
      </p:sp>
      <p:sp>
        <p:nvSpPr>
          <p:cNvPr id="3" name="Content Placeholder 2">
            <a:extLst>
              <a:ext uri="{FF2B5EF4-FFF2-40B4-BE49-F238E27FC236}">
                <a16:creationId xmlns:a16="http://schemas.microsoft.com/office/drawing/2014/main" id="{17F26AFC-30C9-411B-AA3B-6F0660A07E3C}"/>
              </a:ext>
            </a:extLst>
          </p:cNvPr>
          <p:cNvSpPr>
            <a:spLocks noGrp="1"/>
          </p:cNvSpPr>
          <p:nvPr>
            <p:ph idx="1"/>
          </p:nvPr>
        </p:nvSpPr>
        <p:spPr>
          <a:xfrm>
            <a:off x="838200" y="1390650"/>
            <a:ext cx="10515600" cy="4786313"/>
          </a:xfrm>
        </p:spPr>
        <p:txBody>
          <a:bodyPr>
            <a:normAutofit/>
          </a:bodyPr>
          <a:lstStyle/>
          <a:p>
            <a:pPr marL="514350" indent="-514350">
              <a:buFont typeface="+mj-lt"/>
              <a:buAutoNum type="arabicPeriod"/>
            </a:pPr>
            <a:r>
              <a:rPr lang="en-US" dirty="0"/>
              <a:t>Does Lubbock interpret electricity to be a good?	</a:t>
            </a:r>
            <a:r>
              <a:rPr lang="en-US" dirty="0">
                <a:solidFill>
                  <a:srgbClr val="FF0000"/>
                </a:solidFill>
              </a:rPr>
              <a:t>TBD</a:t>
            </a:r>
          </a:p>
          <a:p>
            <a:pPr marL="514350" indent="-514350">
              <a:buFont typeface="+mj-lt"/>
              <a:buAutoNum type="arabicPeriod"/>
            </a:pPr>
            <a:r>
              <a:rPr lang="en-US" dirty="0"/>
              <a:t>Does the license requirement apply for any or all business to business sales channels?  If so: </a:t>
            </a:r>
          </a:p>
          <a:p>
            <a:r>
              <a:rPr lang="en-US" dirty="0"/>
              <a:t>a.     Would this be applicable only for cold calling to smaller businesses?  </a:t>
            </a:r>
            <a:r>
              <a:rPr lang="en-US" dirty="0">
                <a:solidFill>
                  <a:srgbClr val="FF0000"/>
                </a:solidFill>
              </a:rPr>
              <a:t>Phone call, no. In person, yes</a:t>
            </a:r>
            <a:r>
              <a:rPr lang="en-US" dirty="0"/>
              <a:t>.</a:t>
            </a:r>
          </a:p>
          <a:p>
            <a:r>
              <a:rPr lang="en-US" dirty="0"/>
              <a:t>b.     Would this be applicable for any prearranged appointments? </a:t>
            </a:r>
            <a:r>
              <a:rPr lang="en-US" dirty="0">
                <a:solidFill>
                  <a:srgbClr val="FF0000"/>
                </a:solidFill>
              </a:rPr>
              <a:t>No</a:t>
            </a:r>
            <a:r>
              <a:rPr lang="en-US" dirty="0"/>
              <a:t>.</a:t>
            </a:r>
          </a:p>
          <a:p>
            <a:r>
              <a:rPr lang="en-US" dirty="0"/>
              <a:t>c.      Would this be applicable for specialized sales agents calling on General Contractors or construction sites promoting non-residential electricity contracts? </a:t>
            </a:r>
            <a:r>
              <a:rPr lang="en-US" dirty="0">
                <a:solidFill>
                  <a:srgbClr val="FF0000"/>
                </a:solidFill>
              </a:rPr>
              <a:t>Phone call, no. Showing up on construction site, no specific answer given but I am guessing the same as a above.</a:t>
            </a:r>
          </a:p>
          <a:p>
            <a:pPr marL="0" indent="0">
              <a:buNone/>
            </a:pPr>
            <a:endParaRPr lang="en-US" dirty="0"/>
          </a:p>
        </p:txBody>
      </p:sp>
    </p:spTree>
    <p:extLst>
      <p:ext uri="{BB962C8B-B14F-4D97-AF65-F5344CB8AC3E}">
        <p14:creationId xmlns:p14="http://schemas.microsoft.com/office/powerpoint/2010/main" val="60863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F13D5D-909A-41C0-86E2-F50CF01B710E}"/>
              </a:ext>
            </a:extLst>
          </p:cNvPr>
          <p:cNvSpPr>
            <a:spLocks noGrp="1"/>
          </p:cNvSpPr>
          <p:nvPr>
            <p:ph idx="1"/>
          </p:nvPr>
        </p:nvSpPr>
        <p:spPr>
          <a:xfrm>
            <a:off x="838200" y="542925"/>
            <a:ext cx="10515600" cy="56340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514350" indent="-514350">
              <a:buAutoNum type="arabicPeriod" startAt="3"/>
            </a:pPr>
            <a:r>
              <a:rPr lang="en-US" dirty="0">
                <a:latin typeface="Times New Roman" panose="02020603050405020304" pitchFamily="18" charset="0"/>
                <a:cs typeface="Times New Roman" panose="02020603050405020304" pitchFamily="18" charset="0"/>
              </a:rPr>
              <a:t>For the proposed Town Halls, will incoming REPs be required to apply for licenses? </a:t>
            </a:r>
            <a:r>
              <a:rPr lang="en-US" dirty="0">
                <a:solidFill>
                  <a:srgbClr val="FF0000"/>
                </a:solidFill>
                <a:latin typeface="Times New Roman" panose="02020603050405020304" pitchFamily="18" charset="0"/>
                <a:cs typeface="Times New Roman" panose="02020603050405020304" pitchFamily="18" charset="0"/>
              </a:rPr>
              <a:t>If the Town Hall meets 8.12.033 (2), then no</a:t>
            </a:r>
            <a:r>
              <a:rPr lang="en-US" dirty="0">
                <a:latin typeface="Times New Roman" panose="02020603050405020304" pitchFamily="18" charset="0"/>
                <a:cs typeface="Times New Roman" panose="02020603050405020304" pitchFamily="18" charset="0"/>
              </a:rPr>
              <a:t>.</a:t>
            </a:r>
          </a:p>
          <a:p>
            <a:pPr marL="0" indent="0">
              <a:buNone/>
            </a:pPr>
            <a:r>
              <a:rPr lang="en-US" dirty="0"/>
              <a:t>§ </a:t>
            </a:r>
            <a:r>
              <a:rPr lang="en-US" dirty="0">
                <a:highlight>
                  <a:srgbClr val="FFFF00"/>
                </a:highlight>
              </a:rPr>
              <a:t>8.12.033. Exceptions</a:t>
            </a:r>
            <a:r>
              <a:rPr lang="en-US" dirty="0"/>
              <a:t>. </a:t>
            </a:r>
            <a:r>
              <a:rPr lang="en-US" dirty="0">
                <a:highlight>
                  <a:srgbClr val="FFFF00"/>
                </a:highlight>
              </a:rPr>
              <a:t>This division shall not apply to any of the following: (1983 Code, sec. 20-16(c); Ordinance 8639, sec. 1, adopted 7/26/1984) (1) Commercial travelers; (2) Sales or exhibits at fairs, rodeos, conventions, or events sponsored by one or more city civic organizations, schools, churches, the Chamber of Commerce or the City of Lubbock; </a:t>
            </a:r>
            <a:r>
              <a:rPr lang="en-US" dirty="0"/>
              <a:t>(3) Charitable solicitation; (4) Newspaper delivery persons; (5) Persons offering food or beverage samples in food stores; (6) Garage sales conducted by owners of private residences.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Will licenses be required for any “pop-ups” such as tables set up promoting/enrolling at businesses (Home Depot, grocery stores, trade show,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It sounds like a yes in the ordinance, along with the requirement to obtain approval from Zoning and provide written permission of the business. </a:t>
            </a:r>
          </a:p>
          <a:p>
            <a:pPr marL="0" indent="0">
              <a:buNone/>
            </a:pPr>
            <a:r>
              <a:rPr lang="en-US" dirty="0">
                <a:latin typeface="Times New Roman" panose="02020603050405020304" pitchFamily="18" charset="0"/>
                <a:cs typeface="Times New Roman" panose="02020603050405020304" pitchFamily="18" charset="0"/>
              </a:rPr>
              <a:t>5.  For multi-family agents meeting with apartment communities, will licenses be required to consult with property managers (i.e. CSA promotions where brochures may be left behind)?  </a:t>
            </a:r>
            <a:r>
              <a:rPr lang="en-US" dirty="0">
                <a:solidFill>
                  <a:srgbClr val="FF0000"/>
                </a:solidFill>
                <a:latin typeface="Times New Roman" panose="02020603050405020304" pitchFamily="18" charset="0"/>
                <a:cs typeface="Times New Roman" panose="02020603050405020304" pitchFamily="18" charset="0"/>
              </a:rPr>
              <a:t>If initial contact with property managers is done in person, yes. If appointment set up via phone or mail, then no for meeting with property manager. We are not clear on the requirement if a meeting is setup involving residents as a group. (Not sure if it falls more under the issues with question 4.)</a:t>
            </a:r>
          </a:p>
          <a:p>
            <a:pPr marL="0" indent="0">
              <a:buNone/>
            </a:pPr>
            <a:endParaRPr lang="en-US" dirty="0"/>
          </a:p>
        </p:txBody>
      </p:sp>
    </p:spTree>
    <p:extLst>
      <p:ext uri="{BB962C8B-B14F-4D97-AF65-F5344CB8AC3E}">
        <p14:creationId xmlns:p14="http://schemas.microsoft.com/office/powerpoint/2010/main" val="340608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C441F-FFCC-4FCC-8A68-7569B71AEBDD}"/>
              </a:ext>
            </a:extLst>
          </p:cNvPr>
          <p:cNvSpPr>
            <a:spLocks noGrp="1"/>
          </p:cNvSpPr>
          <p:nvPr>
            <p:ph idx="1"/>
          </p:nvPr>
        </p:nvSpPr>
        <p:spPr>
          <a:xfrm>
            <a:off x="838200" y="609600"/>
            <a:ext cx="10515600" cy="55673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buNone/>
            </a:pPr>
            <a:r>
              <a:rPr lang="en-US" dirty="0"/>
              <a:t>6</a:t>
            </a:r>
            <a:r>
              <a:rPr lang="en-US" dirty="0">
                <a:latin typeface="Times New Roman" panose="02020603050405020304" pitchFamily="18" charset="0"/>
                <a:cs typeface="Times New Roman" panose="02020603050405020304" pitchFamily="18" charset="0"/>
              </a:rPr>
              <a:t>. Regarding exceptions: </a:t>
            </a:r>
            <a:r>
              <a:rPr lang="en-US" dirty="0">
                <a:highlight>
                  <a:srgbClr val="FFFF00"/>
                </a:highlight>
              </a:rPr>
              <a:t>§ 8.12.071. New business activity. In all cases where a person seeks to establish a new business activity, which activity is required to be licensed by the terms of this division, and intends to engage in such activity for more than thirty (30) consecutive days within the city, such person shall file with the city manager or his designated representative an application for exemption from the provisions of this division. (1983 Code, sec. 20-22; Ordinance 8639, sec. 1, adopted 7/26/1984</a:t>
            </a:r>
            <a:endParaRPr lang="en-US" dirty="0">
              <a:highlight>
                <a:srgbClr val="FFFF00"/>
              </a:highligh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   </a:t>
            </a:r>
            <a:r>
              <a:rPr lang="en-US" dirty="0"/>
              <a:t>May any of the above teams, including the residential door-	to-door sales 	teams, qualify for an exception to obtaining the 	licenses either at all, or on the 	specified cadence? </a:t>
            </a:r>
            <a:r>
              <a:rPr lang="en-US" dirty="0">
                <a:solidFill>
                  <a:srgbClr val="FF0000"/>
                </a:solidFill>
              </a:rPr>
              <a:t>Section 8.12.071 covers the application process for 	exemption through the City Manager’s Office. The qualifications to apply includes 	having a business operating within Lubbock for 30 days with additional 	requirements</a:t>
            </a:r>
          </a:p>
          <a:p>
            <a:pPr marL="0" indent="0">
              <a:buNone/>
            </a:pPr>
            <a:r>
              <a:rPr lang="en-US" dirty="0"/>
              <a:t>	b.   We found in an article that indicated the permit requirement may not apply 	to 	entities with an office in Lubbock, but are not seeing that contemplated in the 	code. </a:t>
            </a:r>
          </a:p>
          <a:p>
            <a:pPr marL="0" indent="0">
              <a:buNone/>
            </a:pPr>
            <a:r>
              <a:rPr lang="en-US" dirty="0"/>
              <a:t>                        </a:t>
            </a:r>
            <a:r>
              <a:rPr lang="en-US" dirty="0" err="1"/>
              <a:t>i</a:t>
            </a:r>
            <a:r>
              <a:rPr lang="en-US" dirty="0"/>
              <a:t>.    Is it true that is a REP has an office in Lubbock, the 				     	 provision does not apply to it? </a:t>
            </a:r>
            <a:r>
              <a:rPr lang="en-US" dirty="0">
                <a:solidFill>
                  <a:srgbClr val="FF0000"/>
                </a:solidFill>
              </a:rPr>
              <a:t>No, it is not, refer to 8.12.071 for 			 exemption.</a:t>
            </a:r>
          </a:p>
          <a:p>
            <a:pPr marL="0" indent="0">
              <a:buNone/>
            </a:pPr>
            <a:r>
              <a:rPr lang="en-US" dirty="0"/>
              <a:t>                        ii.   If so, does that inapplicability extend to any agents, contractors or vendors 		 of the REP? </a:t>
            </a:r>
            <a:r>
              <a:rPr lang="en-US" dirty="0">
                <a:solidFill>
                  <a:srgbClr val="FF0000"/>
                </a:solidFill>
              </a:rPr>
              <a:t>Refer to 8.12.071 for exemption.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34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2BAB06-1796-41F6-B61F-5097819746A6}"/>
              </a:ext>
            </a:extLst>
          </p:cNvPr>
          <p:cNvSpPr>
            <a:spLocks noGrp="1"/>
          </p:cNvSpPr>
          <p:nvPr>
            <p:ph idx="1"/>
          </p:nvPr>
        </p:nvSpPr>
        <p:spPr>
          <a:xfrm>
            <a:off x="838200" y="695325"/>
            <a:ext cx="10515600" cy="54816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7500" lnSpcReduction="20000"/>
          </a:bodyPr>
          <a:lstStyle/>
          <a:p>
            <a:pPr marL="0" indent="0">
              <a:buNone/>
            </a:pPr>
            <a:r>
              <a:rPr lang="en-US" dirty="0"/>
              <a:t>	</a:t>
            </a:r>
            <a:r>
              <a:rPr lang="en-US" sz="3400" dirty="0">
                <a:latin typeface="Times New Roman" panose="02020603050405020304" pitchFamily="18" charset="0"/>
                <a:cs typeface="Times New Roman" panose="02020603050405020304" pitchFamily="18" charset="0"/>
              </a:rPr>
              <a:t>c.   Section 8.12.072 reads as if it encourages the filing for exemptions for someone selling for more than 30 days. </a:t>
            </a:r>
          </a:p>
          <a:p>
            <a:pPr marL="0" indent="0">
              <a:buNone/>
            </a:pPr>
            <a:r>
              <a:rPr lang="en-US" dirty="0">
                <a:highlight>
                  <a:srgbClr val="FFFF00"/>
                </a:highlight>
              </a:rPr>
              <a:t>§ 8.12.072. Application for exemption. (a) The application for exemption provided for in section 8.12.071 of this part shall be made by the person requesting such exemption upon forms available in the office of the city manager. Such application shall provide the following information which must be furnished by each applicant: (1) The name, address and proposed occupation of the applicant; (2) The social security number and birth date of the applicant; (3) A valid state driver’s license or other positive identification issued to the applicant by a governmental agency; (4) A brief description of the type of business activity the applicant intends to engage in; (5) Any other relevant information which tends to show that the applicant will be engaged in such business activity for a period in excess of thirty (30) consecutive days within the city. By way of illustration only and not by way of exclusion, the following matters may be submitted for consideration by the city manager in determining whether the exemption should be granted: (A) Whether application has been made to have the applicant’s permanent phone number listed in the Lubbock telephone directory; (B) Whether the applicant has policies of liability insurance which cover the applicant’s activities within the City of Lubbock for a period of time in excess of thirty (30) consecutive days from the date of this application; (C) Whether the applicant has placed advertising with any of the following media: (</a:t>
            </a:r>
            <a:r>
              <a:rPr lang="en-US" dirty="0" err="1">
                <a:highlight>
                  <a:srgbClr val="FFFF00"/>
                </a:highlight>
              </a:rPr>
              <a:t>i</a:t>
            </a:r>
            <a:r>
              <a:rPr lang="en-US" dirty="0">
                <a:highlight>
                  <a:srgbClr val="FFFF00"/>
                </a:highlight>
              </a:rPr>
              <a:t>) Radio; (ii) TV; (iii) Newspaper; (iv) Other media; :1 (1983 Code, sec. 20-23; Ordinance 8639, sec. 1, adopted 7/26/1984) which advertising evidences an intent that the applicant will engage in business covered by this division for a period in excess of thirty (30) consecutive days from the date of their application; (D) Whether the applicant has policies of property insurance which policies insure the goods or wares offered to the public by the applicant within the City of Lubbock for a period of time in excess of thirty (30) consecutive days from the date of this application. (b) Each person making application for exemption from the provisions of this division shall swear or affirm that the information given on the application for exemption is true and correct.</a:t>
            </a:r>
            <a:endParaRPr lang="en-US" dirty="0">
              <a:highlight>
                <a:srgbClr val="FFFF00"/>
              </a:highligh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5100" dirty="0" err="1">
                <a:latin typeface="Times New Roman" panose="02020603050405020304" pitchFamily="18" charset="0"/>
                <a:cs typeface="Times New Roman" panose="02020603050405020304" pitchFamily="18" charset="0"/>
              </a:rPr>
              <a:t>i</a:t>
            </a:r>
            <a:r>
              <a:rPr lang="en-US" sz="5100" dirty="0">
                <a:latin typeface="Times New Roman" panose="02020603050405020304" pitchFamily="18" charset="0"/>
                <a:cs typeface="Times New Roman" panose="02020603050405020304" pitchFamily="18" charset="0"/>
              </a:rPr>
              <a:t>.  Is that accurate? </a:t>
            </a:r>
            <a:r>
              <a:rPr lang="en-US" sz="5100" dirty="0">
                <a:solidFill>
                  <a:srgbClr val="FF0000"/>
                </a:solidFill>
                <a:latin typeface="Times New Roman" panose="02020603050405020304" pitchFamily="18" charset="0"/>
                <a:cs typeface="Times New Roman" panose="02020603050405020304" pitchFamily="18" charset="0"/>
              </a:rPr>
              <a:t>Refer to 8.12.071 qualifications</a:t>
            </a:r>
          </a:p>
          <a:p>
            <a:pPr marL="0" indent="0">
              <a:buNone/>
            </a:pPr>
            <a:r>
              <a:rPr lang="en-US" sz="5100" dirty="0">
                <a:latin typeface="Times New Roman" panose="02020603050405020304" pitchFamily="18" charset="0"/>
                <a:cs typeface="Times New Roman" panose="02020603050405020304" pitchFamily="18" charset="0"/>
              </a:rPr>
              <a:t>                       ii. Can a business request an exemption for each of the people that 			   would be selling on its behalf (including employees, vendors,              	               contractors, etc.)? </a:t>
            </a:r>
            <a:r>
              <a:rPr lang="en-US" sz="5100" dirty="0">
                <a:solidFill>
                  <a:srgbClr val="FF0000"/>
                </a:solidFill>
                <a:latin typeface="Times New Roman" panose="02020603050405020304" pitchFamily="18" charset="0"/>
                <a:cs typeface="Times New Roman" panose="02020603050405020304" pitchFamily="18" charset="0"/>
              </a:rPr>
              <a:t>It seems to read as if it would be for the 	       		   company as a whole. Correct?</a:t>
            </a:r>
          </a:p>
          <a:p>
            <a:pPr marL="0" indent="0">
              <a:buNone/>
            </a:pPr>
            <a:r>
              <a:rPr lang="en-US" sz="5100" dirty="0">
                <a:latin typeface="Times New Roman" panose="02020603050405020304" pitchFamily="18" charset="0"/>
                <a:cs typeface="Times New Roman" panose="02020603050405020304" pitchFamily="18" charset="0"/>
              </a:rPr>
              <a:t>	d.   Whether through an exception, or other process, can one obtain a permit 	      that is applicable for 90 Days (or another period longer than 30 	   	  	      days)?  (Whether that affects the fee or not.) If so, how? </a:t>
            </a:r>
            <a:r>
              <a:rPr lang="en-US" sz="5100" dirty="0">
                <a:solidFill>
                  <a:srgbClr val="FF0000"/>
                </a:solidFill>
                <a:latin typeface="Times New Roman" panose="02020603050405020304" pitchFamily="18" charset="0"/>
                <a:cs typeface="Times New Roman" panose="02020603050405020304" pitchFamily="18" charset="0"/>
              </a:rPr>
              <a:t>Prohibits 		      permits being issued for longer than 30 days.</a:t>
            </a:r>
          </a:p>
          <a:p>
            <a:pPr marL="0" indent="0">
              <a:buNone/>
            </a:pPr>
            <a:endParaRPr lang="en-US" dirty="0"/>
          </a:p>
        </p:txBody>
      </p:sp>
    </p:spTree>
    <p:extLst>
      <p:ext uri="{BB962C8B-B14F-4D97-AF65-F5344CB8AC3E}">
        <p14:creationId xmlns:p14="http://schemas.microsoft.com/office/powerpoint/2010/main" val="255868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DBEA-264F-48A6-9627-13406DA9B743}"/>
              </a:ext>
            </a:extLst>
          </p:cNvPr>
          <p:cNvSpPr>
            <a:spLocks noGrp="1"/>
          </p:cNvSpPr>
          <p:nvPr>
            <p:ph idx="1"/>
          </p:nvPr>
        </p:nvSpPr>
        <p:spPr>
          <a:xfrm>
            <a:off x="838200" y="847725"/>
            <a:ext cx="10515600" cy="53292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514350" indent="-514350">
              <a:buAutoNum type="arabicPeriod" startAt="7"/>
            </a:pPr>
            <a:r>
              <a:rPr lang="en-US" dirty="0"/>
              <a:t>Is there any ability to gain permits at entity level?  (For example, an                    entity could get a permit, and provide Lubbock with a list of all people that would be in the market selling under that permit. ) If so, could that cover, agents, vendors, consultants, etc.? </a:t>
            </a:r>
            <a:r>
              <a:rPr lang="en-US" dirty="0">
                <a:solidFill>
                  <a:srgbClr val="FF0000"/>
                </a:solidFill>
              </a:rPr>
              <a:t>No, permits are only issued to individuals and cannot be transferred.</a:t>
            </a:r>
          </a:p>
          <a:p>
            <a:pPr marL="514350" indent="-514350">
              <a:buFont typeface="Arial" panose="020B0604020202020204" pitchFamily="34" charset="0"/>
              <a:buAutoNum type="arabicPeriod" startAt="7"/>
            </a:pPr>
            <a:r>
              <a:rPr lang="en-US" dirty="0"/>
              <a:t>Is it possible for permit holders to use a company badge with a picture id rather than getting a picture id through the permit process? </a:t>
            </a:r>
            <a:r>
              <a:rPr lang="en-US" dirty="0">
                <a:solidFill>
                  <a:srgbClr val="FF0000"/>
                </a:solidFill>
              </a:rPr>
              <a:t>Badges are issued through Citibus currently. I did not see anything that would prevent us from authorizing the use of a different badge method, but wouldn’t we need to be consistent to everyone, including peddlers not with an electric provider. Correct?</a:t>
            </a:r>
          </a:p>
          <a:p>
            <a:pPr marL="514350" indent="-514350">
              <a:buFont typeface="Arial" panose="020B0604020202020204" pitchFamily="34" charset="0"/>
              <a:buAutoNum type="arabicPeriod" startAt="7"/>
            </a:pPr>
            <a:r>
              <a:rPr lang="en-US" dirty="0"/>
              <a:t>Is it possible for Lubbock to accept an entity’s background checks/drug tests for those that would be doing the selling, rather than individuals going through additional checks and tests?  </a:t>
            </a:r>
            <a:r>
              <a:rPr lang="en-US" dirty="0">
                <a:solidFill>
                  <a:srgbClr val="FF0000"/>
                </a:solidFill>
              </a:rPr>
              <a:t>We do not require drug tests. We have applicants go to </a:t>
            </a:r>
            <a:r>
              <a:rPr lang="en-US" dirty="0" err="1">
                <a:solidFill>
                  <a:srgbClr val="FF0000"/>
                </a:solidFill>
              </a:rPr>
              <a:t>Identigo</a:t>
            </a:r>
            <a:r>
              <a:rPr lang="en-US" dirty="0">
                <a:solidFill>
                  <a:srgbClr val="FF0000"/>
                </a:solidFill>
              </a:rPr>
              <a:t> to be fingerprinted for a State run criminal history that is sent directly from the State to our agency for review. Wouldn’t we need to be consistent to everyone, including peddlers not with an electric provider? I have concerns about the background check not being completed by fingerprints and that we would not know the process of the their check.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019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ADB18-9294-48F8-BFD5-730E60220B3C}"/>
              </a:ext>
            </a:extLst>
          </p:cNvPr>
          <p:cNvSpPr>
            <a:spLocks noGrp="1"/>
          </p:cNvSpPr>
          <p:nvPr>
            <p:ph idx="1"/>
          </p:nvPr>
        </p:nvSpPr>
        <p:spPr>
          <a:xfrm>
            <a:off x="838200" y="676275"/>
            <a:ext cx="10515600" cy="54530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dirty="0"/>
              <a:t>10.   	If there is not existing flexibility in the permit process to address 	some of the questions above, is it possible that since the door-	to-door sales for electricity are tied to the city’s initiative to allow 	customer choice in the market, that the city and REPs can work 	together to improve the process for this situation? </a:t>
            </a:r>
            <a:r>
              <a:rPr lang="en-US" dirty="0">
                <a:solidFill>
                  <a:srgbClr val="FF0000"/>
                </a:solidFill>
              </a:rPr>
              <a:t>We have 	made adjustments to the initially submitting of the application, 	which extends to all applicants, I would think that any additional 	modifications to the enforcement of the ordinance would need 	to be at the City Council level. </a:t>
            </a:r>
          </a:p>
          <a:p>
            <a:pPr marL="0" indent="0">
              <a:buNone/>
            </a:pPr>
            <a:r>
              <a:rPr lang="en-US" dirty="0"/>
              <a:t>For more information on the City of Lubbock Peddlers Permit, please call the Records Department at 806-775-2803 or 806-775-2809 or email lpdrecords@mylubbock.us.</a:t>
            </a:r>
          </a:p>
          <a:p>
            <a:pPr marL="0" indent="0">
              <a:buNone/>
            </a:pPr>
            <a:endParaRPr lang="en-US" dirty="0"/>
          </a:p>
        </p:txBody>
      </p:sp>
    </p:spTree>
    <p:extLst>
      <p:ext uri="{BB962C8B-B14F-4D97-AF65-F5344CB8AC3E}">
        <p14:creationId xmlns:p14="http://schemas.microsoft.com/office/powerpoint/2010/main" val="9032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9E1D-EC56-4037-8DF3-50AA9D85DCE9}"/>
              </a:ext>
            </a:extLst>
          </p:cNvPr>
          <p:cNvSpPr>
            <a:spLocks noGrp="1"/>
          </p:cNvSpPr>
          <p:nvPr>
            <p:ph type="title"/>
          </p:nvPr>
        </p:nvSpPr>
        <p:spPr>
          <a:xfrm>
            <a:off x="838200" y="365125"/>
            <a:ext cx="10515600" cy="6635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a:t>Energy Assistance Agencies &amp; REP Meet and Greet</a:t>
            </a:r>
          </a:p>
        </p:txBody>
      </p:sp>
      <p:pic>
        <p:nvPicPr>
          <p:cNvPr id="5" name="Content Placeholder 4">
            <a:extLst>
              <a:ext uri="{FF2B5EF4-FFF2-40B4-BE49-F238E27FC236}">
                <a16:creationId xmlns:a16="http://schemas.microsoft.com/office/drawing/2014/main" id="{20095072-3515-483A-AE73-90459A7644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689" y="1320800"/>
            <a:ext cx="3939015" cy="50990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33393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5A27-BC83-405E-AB38-D7D7C49984C2}"/>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Future Workshops and Civic Center Meeting </a:t>
            </a:r>
          </a:p>
        </p:txBody>
      </p:sp>
      <p:sp>
        <p:nvSpPr>
          <p:cNvPr id="3" name="Content Placeholder 2">
            <a:extLst>
              <a:ext uri="{FF2B5EF4-FFF2-40B4-BE49-F238E27FC236}">
                <a16:creationId xmlns:a16="http://schemas.microsoft.com/office/drawing/2014/main" id="{58FF4299-8721-4A21-8C04-EA41D429B684}"/>
              </a:ext>
            </a:extLst>
          </p:cNvPr>
          <p:cNvSpPr>
            <a:spLocks noGrp="1"/>
          </p:cNvSpPr>
          <p:nvPr>
            <p:ph idx="1"/>
          </p:nvPr>
        </p:nvSpPr>
        <p:spPr>
          <a:xfrm>
            <a:off x="838200" y="1485900"/>
            <a:ext cx="10515600" cy="48577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Mid-July LP&amp;L plans to host a Retail Electric Provider workshop.  This will provide both Retailers and LP&amp;L personnel to meet and discuss each other’s processes and procedures and an exchange of information before we go into the time of signing up customers with retailers.</a:t>
            </a:r>
          </a:p>
          <a:p>
            <a:r>
              <a:rPr lang="en-US" dirty="0"/>
              <a:t>When the timeline occurs when Retailers are able to signup customers, LP&amp;L will be hosting several days of opportunities of our customers to meet with Retailers face-to-face at the Lubbock Civic Center.  This will allow our customers to interact with each of you and ask the questions they need the answers to.  This will be an important meeting for our customers, especially those not technically skilled with computers.</a:t>
            </a:r>
          </a:p>
        </p:txBody>
      </p:sp>
    </p:spTree>
    <p:extLst>
      <p:ext uri="{BB962C8B-B14F-4D97-AF65-F5344CB8AC3E}">
        <p14:creationId xmlns:p14="http://schemas.microsoft.com/office/powerpoint/2010/main" val="1681421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2275</Words>
  <Application>Microsoft Office PowerPoint</Application>
  <PresentationFormat>Widescreen</PresentationFormat>
  <Paragraphs>50</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Adobe Acrobat Document</vt:lpstr>
      <vt:lpstr>LP&amp;L RMS Update Clint Gardner, Chief Customer Officer April 4, 2023</vt:lpstr>
      <vt:lpstr>City of Lubbock Peddler’s License </vt:lpstr>
      <vt:lpstr>PowerPoint Presentation</vt:lpstr>
      <vt:lpstr>PowerPoint Presentation</vt:lpstr>
      <vt:lpstr>PowerPoint Presentation</vt:lpstr>
      <vt:lpstr>PowerPoint Presentation</vt:lpstr>
      <vt:lpstr>PowerPoint Presentation</vt:lpstr>
      <vt:lpstr>Energy Assistance Agencies &amp; REP Meet and Greet</vt:lpstr>
      <vt:lpstr>Future Workshops and Civic Center Meeting </vt:lpstr>
      <vt:lpstr>Distribution System Rates</vt:lpstr>
      <vt:lpstr>Market Operations Team Complete</vt:lpstr>
      <vt:lpstr>Timeline for Chapter 5 and Rates, Discretionary Charges</vt:lpstr>
      <vt:lpstr>EFT Form for Penny Testing</vt:lpstr>
      <vt:lpstr>Legislative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LP&amp;L RMS Update April 4, 2023</dc:title>
  <dc:creator>Clint Gardner</dc:creator>
  <cp:lastModifiedBy>Clint Gardner</cp:lastModifiedBy>
  <cp:revision>20</cp:revision>
  <dcterms:created xsi:type="dcterms:W3CDTF">2023-04-03T14:58:30Z</dcterms:created>
  <dcterms:modified xsi:type="dcterms:W3CDTF">2023-04-03T19:44:20Z</dcterms:modified>
</cp:coreProperties>
</file>