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6"/>
  </p:notesMasterIdLst>
  <p:handoutMasterIdLst>
    <p:handoutMasterId r:id="rId27"/>
  </p:handoutMasterIdLst>
  <p:sldIdLst>
    <p:sldId id="260" r:id="rId7"/>
    <p:sldId id="284" r:id="rId8"/>
    <p:sldId id="261" r:id="rId9"/>
    <p:sldId id="294" r:id="rId10"/>
    <p:sldId id="301" r:id="rId11"/>
    <p:sldId id="296" r:id="rId12"/>
    <p:sldId id="262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7" r:id="rId22"/>
    <p:sldId id="298" r:id="rId23"/>
    <p:sldId id="303" r:id="rId24"/>
    <p:sldId id="307" r:id="rId2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301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2492" autoAdjust="0"/>
  </p:normalViewPr>
  <p:slideViewPr>
    <p:cSldViewPr snapToGrid="0" snapToObjects="1">
      <p:cViewPr varScale="1">
        <p:scale>
          <a:sx n="94" d="100"/>
          <a:sy n="94" d="100"/>
        </p:scale>
        <p:origin x="2046" y="1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2"/>
                </a:solidFill>
              </a:rPr>
              <a:t>1,442,064 MWh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4.75%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135,268</a:t>
            </a:r>
            <a:r>
              <a:rPr lang="en-US" dirty="0"/>
              <a:t> </a:t>
            </a:r>
            <a:r>
              <a:rPr lang="en-US" baseline="0" dirty="0"/>
              <a:t> MW*s on 1/15/2023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Absolute Minimum remains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178,997</a:t>
            </a:r>
            <a:r>
              <a:rPr lang="en-US" sz="2400" dirty="0"/>
              <a:t> </a:t>
            </a:r>
            <a:r>
              <a:rPr lang="en-US" sz="1600" b="1" baseline="0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348,505</a:t>
            </a:r>
            <a:r>
              <a:rPr lang="en-US" sz="1600" b="1" dirty="0">
                <a:solidFill>
                  <a:schemeClr val="accent2"/>
                </a:solidFill>
              </a:rPr>
              <a:t> 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Jan 31st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baseline="0" dirty="0">
                <a:solidFill>
                  <a:schemeClr val="accent2"/>
                </a:solidFill>
              </a:rPr>
              <a:t>135,268</a:t>
            </a:r>
            <a:r>
              <a:rPr lang="en-US" sz="1600" b="1" dirty="0">
                <a:solidFill>
                  <a:schemeClr val="accent2"/>
                </a:solidFill>
              </a:rPr>
              <a:t>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Jan 15th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5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14.37Mhz on avg for Feb 2023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2"/>
                </a:solidFill>
              </a:rPr>
              <a:t>30,335,510 MWh</a:t>
            </a:r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2"/>
                </a:solidFill>
              </a:rPr>
              <a:t>10,195,515 MWH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33.61%</a:t>
            </a:r>
          </a:p>
          <a:p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04/06/23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12/1/2022</a:t>
            </a:r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</a:t>
              </a:r>
              <a:r>
                <a:rPr lang="en-US" sz="2000" dirty="0"/>
                <a:t>Jimmy Jackson, CPS</a:t>
              </a:r>
              <a:endParaRPr lang="en-US" sz="2000" i="1" dirty="0"/>
            </a:p>
            <a:p>
              <a:r>
                <a:rPr lang="en-US" sz="2000" i="1" dirty="0"/>
                <a:t>Vice Chair: </a:t>
              </a:r>
              <a:r>
                <a:rPr lang="en-US" sz="1800" i="1" dirty="0"/>
                <a:t>Vacant</a:t>
              </a:r>
              <a:endParaRPr lang="en-US" sz="1800" dirty="0"/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April 6</a:t>
              </a:r>
              <a:r>
                <a:rPr lang="en-US" baseline="30000" dirty="0"/>
                <a:t>th</a:t>
              </a:r>
              <a:r>
                <a:rPr lang="en-US" dirty="0"/>
                <a:t>, 2023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14BA53-DDD7-F42B-EDBB-D56E03AC5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49" y="688610"/>
            <a:ext cx="7547502" cy="54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A576F-7289-D1B4-2747-88C04AB60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84" y="688611"/>
            <a:ext cx="7360231" cy="53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BD69EB-023E-9BCF-98FE-CB817738E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72" y="786155"/>
            <a:ext cx="7279255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52DDA9-95C7-85DF-0C5E-31C88176A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30" y="706900"/>
            <a:ext cx="7304939" cy="53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B2FF3F-FCF4-7955-F1F3-4F3F88698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37" y="679465"/>
            <a:ext cx="7346326" cy="533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F92618-6337-4671-3821-C3F017D69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77" y="640808"/>
            <a:ext cx="7375510" cy="535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2632E-C844-99BE-81F9-42845E6D6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81" y="697756"/>
            <a:ext cx="7348038" cy="533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585849-62C6-9CD5-9C69-16B7D8B09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35" y="700803"/>
            <a:ext cx="7498730" cy="54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Minimum System Inertia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5AA33-AA90-5C9B-2BDA-76D332388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17" y="859313"/>
            <a:ext cx="7084166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0640E1-3A5C-4EF3-99E9-E7B2C7E76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67" y="4165686"/>
            <a:ext cx="8236887" cy="1970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6656E-2E99-0710-0F44-F8C35460A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77" y="629700"/>
            <a:ext cx="7998645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Report Overview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Meeting Minutes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1 FME in the month of Feb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kern="0" dirty="0"/>
              <a:t>PDCWG Meeting 3/22/2023</a:t>
            </a:r>
          </a:p>
          <a:p>
            <a:pPr lvl="1">
              <a:lnSpc>
                <a:spcPct val="150000"/>
              </a:lnSpc>
            </a:pPr>
            <a:r>
              <a:rPr lang="en-US" sz="2000" kern="0" dirty="0"/>
              <a:t>NOGRR247 Change UFLS Stages and Load Relief Amounts</a:t>
            </a:r>
          </a:p>
          <a:p>
            <a:pPr lvl="1">
              <a:lnSpc>
                <a:spcPct val="150000"/>
              </a:lnSpc>
            </a:pPr>
            <a:r>
              <a:rPr lang="en-US" sz="2000" kern="0" dirty="0"/>
              <a:t>ERCOT Reports</a:t>
            </a:r>
          </a:p>
          <a:p>
            <a:pPr lvl="1">
              <a:lnSpc>
                <a:spcPct val="150000"/>
              </a:lnSpc>
            </a:pPr>
            <a:r>
              <a:rPr lang="en-US" sz="2000" kern="0" dirty="0"/>
              <a:t>TRE Report</a:t>
            </a:r>
          </a:p>
          <a:p>
            <a:pPr lvl="1"/>
            <a:endParaRPr lang="en-US" sz="20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Frequency Measurable Events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E5D6525-8B31-4DDD-9D33-1A5553D2E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There was 1 FME in February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2/8/2023 10:31:24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Loss of 711 MW of generation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Interconnection Frequency Response: 1,481 MW/0.1 Hz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95 Resources were evaluated. These includes,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1200" dirty="0"/>
              <a:t>35 Generation Resources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1200" dirty="0"/>
              <a:t>2  Controllable Load Resources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1200" dirty="0"/>
              <a:t>58 Energy Storage Resources    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9 of 95 Evaluated Resources had less than 75% of their expected Initial Primary Frequency Response.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9 of 288 Evaluated Resources had less than 75% of their expected Sustained Primary Frequency Response.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917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861EA3-17F4-201D-1955-7AA820A5D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08" y="696750"/>
            <a:ext cx="7202772" cy="52301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82796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463  MW/0.1 Hz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1EE5E6-B855-417F-A7D1-EEB172730E13}"/>
              </a:ext>
            </a:extLst>
          </p:cNvPr>
          <p:cNvSpPr/>
          <p:nvPr/>
        </p:nvSpPr>
        <p:spPr>
          <a:xfrm>
            <a:off x="5416927" y="4320386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1446.67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 2023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FA7686-33A4-C4C3-18B3-4E37557C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58" y="758543"/>
            <a:ext cx="7286084" cy="52929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3BE2AB-B9B5-C91D-18CC-A7A17D8C6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879" y="1086087"/>
            <a:ext cx="3718882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15613</TotalTime>
  <Words>401</Words>
  <Application>Microsoft Office PowerPoint</Application>
  <PresentationFormat>On-screen Show (4:3)</PresentationFormat>
  <Paragraphs>80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Jackson, Jimmy R.</cp:lastModifiedBy>
  <cp:revision>765</cp:revision>
  <cp:lastPrinted>2021-08-03T14:43:19Z</cp:lastPrinted>
  <dcterms:created xsi:type="dcterms:W3CDTF">2010-04-12T23:12:02Z</dcterms:created>
  <dcterms:modified xsi:type="dcterms:W3CDTF">2023-04-03T13:56:23Z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