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4.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5.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 id="2147483661" r:id="rId7"/>
    <p:sldMasterId id="2147483665" r:id="rId8"/>
    <p:sldMasterId id="2147483671" r:id="rId9"/>
  </p:sldMasterIdLst>
  <p:notesMasterIdLst>
    <p:notesMasterId r:id="rId50"/>
  </p:notesMasterIdLst>
  <p:handoutMasterIdLst>
    <p:handoutMasterId r:id="rId51"/>
  </p:handoutMasterIdLst>
  <p:sldIdLst>
    <p:sldId id="260" r:id="rId10"/>
    <p:sldId id="620" r:id="rId11"/>
    <p:sldId id="617" r:id="rId12"/>
    <p:sldId id="619" r:id="rId13"/>
    <p:sldId id="632" r:id="rId14"/>
    <p:sldId id="633" r:id="rId15"/>
    <p:sldId id="269" r:id="rId16"/>
    <p:sldId id="282" r:id="rId17"/>
    <p:sldId id="283" r:id="rId18"/>
    <p:sldId id="280" r:id="rId19"/>
    <p:sldId id="270" r:id="rId20"/>
    <p:sldId id="284" r:id="rId21"/>
    <p:sldId id="268" r:id="rId22"/>
    <p:sldId id="281" r:id="rId23"/>
    <p:sldId id="271" r:id="rId24"/>
    <p:sldId id="839" r:id="rId25"/>
    <p:sldId id="840" r:id="rId26"/>
    <p:sldId id="841" r:id="rId27"/>
    <p:sldId id="842" r:id="rId28"/>
    <p:sldId id="635" r:id="rId29"/>
    <p:sldId id="332" r:id="rId30"/>
    <p:sldId id="334" r:id="rId31"/>
    <p:sldId id="335" r:id="rId32"/>
    <p:sldId id="336" r:id="rId33"/>
    <p:sldId id="333" r:id="rId34"/>
    <p:sldId id="330" r:id="rId35"/>
    <p:sldId id="626" r:id="rId36"/>
    <p:sldId id="828" r:id="rId37"/>
    <p:sldId id="829" r:id="rId38"/>
    <p:sldId id="630" r:id="rId39"/>
    <p:sldId id="631" r:id="rId40"/>
    <p:sldId id="628" r:id="rId41"/>
    <p:sldId id="843" r:id="rId42"/>
    <p:sldId id="629" r:id="rId43"/>
    <p:sldId id="636" r:id="rId44"/>
    <p:sldId id="638" r:id="rId45"/>
    <p:sldId id="637" r:id="rId46"/>
    <p:sldId id="835" r:id="rId47"/>
    <p:sldId id="836" r:id="rId48"/>
    <p:sldId id="837" r:id="rId4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ndaw, Brian" initials="BB" lastIdx="5" clrIdx="0">
    <p:extLst>
      <p:ext uri="{19B8F6BF-5375-455C-9EA6-DF929625EA0E}">
        <p15:presenceInfo xmlns:p15="http://schemas.microsoft.com/office/powerpoint/2012/main" userId="S::Brian.Brandaw@ercot.com::04aee657-8aa0-46ae-8d87-76153d8b46f3" providerId="AD"/>
      </p:ext>
    </p:extLst>
  </p:cmAuthor>
  <p:cmAuthor id="2" name="Jinright, Susan" initials="JS" lastIdx="5" clrIdx="1">
    <p:extLst>
      <p:ext uri="{19B8F6BF-5375-455C-9EA6-DF929625EA0E}">
        <p15:presenceInfo xmlns:p15="http://schemas.microsoft.com/office/powerpoint/2012/main" userId="S::Susan.Jinright@ercot.com::2984c2d6-c956-49a0-9b02-bca874b9fc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590" autoAdjust="0"/>
    <p:restoredTop sz="96721" autoAdjust="0"/>
  </p:normalViewPr>
  <p:slideViewPr>
    <p:cSldViewPr showGuides="1">
      <p:cViewPr varScale="1">
        <p:scale>
          <a:sx n="114" d="100"/>
          <a:sy n="114" d="100"/>
        </p:scale>
        <p:origin x="2100"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slide" Target="slides/slide30.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slide" Target="slides/slide33.xml"/><Relationship Id="rId47" Type="http://schemas.openxmlformats.org/officeDocument/2006/relationships/slide" Target="slides/slide38.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7.xml"/><Relationship Id="rId29" Type="http://schemas.openxmlformats.org/officeDocument/2006/relationships/slide" Target="slides/slide20.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slide" Target="slides/slide36.xml"/><Relationship Id="rId53"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slide" Target="slides/slide39.xml"/><Relationship Id="rId56" Type="http://schemas.openxmlformats.org/officeDocument/2006/relationships/tableStyles" Target="tableStyles.xml"/><Relationship Id="rId8" Type="http://schemas.openxmlformats.org/officeDocument/2006/relationships/slideMaster" Target="slideMasters/slideMaster5.xml"/><Relationship Id="rId51" Type="http://schemas.openxmlformats.org/officeDocument/2006/relationships/handoutMaster" Target="handoutMasters/handoutMaster1.xml"/><Relationship Id="rId3" Type="http://schemas.openxmlformats.org/officeDocument/2006/relationships/customXml" Target="../customXml/item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20" Type="http://schemas.openxmlformats.org/officeDocument/2006/relationships/slide" Target="slides/slide11.xml"/><Relationship Id="rId41" Type="http://schemas.openxmlformats.org/officeDocument/2006/relationships/slide" Target="slides/slide32.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5/9/2023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5/9/2023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2AC51D-6DAA-4455-8EA7-D54B64909A8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59606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72613F-3576-4EE9-945C-25503B987A3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17598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72613F-3576-4EE9-945C-25503B987A3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500793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72613F-3576-4EE9-945C-25503B987A3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989808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72613F-3576-4EE9-945C-25503B987A3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80594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72613F-3576-4EE9-945C-25503B987A3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17015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3D268840-BF02-4F0B-BABD-CE6A89A8AAFB}"/>
              </a:ext>
            </a:extLst>
          </p:cNvPr>
          <p:cNvSpPr>
            <a:spLocks noGrp="1"/>
          </p:cNvSpPr>
          <p:nvPr>
            <p:ph type="sldNum" sz="quarter" idx="11"/>
          </p:nvPr>
        </p:nvSpPr>
        <p:spPr>
          <a:xfrm>
            <a:off x="8534400" y="6561138"/>
            <a:ext cx="533400" cy="220662"/>
          </a:xfrm>
          <a:prstGeom prst="rect">
            <a:avLst/>
          </a:prstGeom>
        </p:spPr>
        <p:txBody>
          <a:bodyPr/>
          <a:lstStyle/>
          <a:p>
            <a:fld id="{1D93BD3E-1E9A-4970-A6F7-E7AC52762E0C}" type="slidenum">
              <a:rPr lang="en-US" smtClean="0"/>
              <a:pPr/>
              <a:t>‹#›</a:t>
            </a:fld>
            <a:endParaRPr lang="en-US"/>
          </a:p>
        </p:txBody>
      </p:sp>
    </p:spTree>
    <p:extLst>
      <p:ext uri="{BB962C8B-B14F-4D97-AF65-F5344CB8AC3E}">
        <p14:creationId xmlns:p14="http://schemas.microsoft.com/office/powerpoint/2010/main" val="4010580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13"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Tree>
    <p:extLst>
      <p:ext uri="{BB962C8B-B14F-4D97-AF65-F5344CB8AC3E}">
        <p14:creationId xmlns:p14="http://schemas.microsoft.com/office/powerpoint/2010/main" val="3376164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10502144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a:t>Click to edit Master title style</a:t>
            </a: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35911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306930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276804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5">
            <a:extLst>
              <a:ext uri="{FF2B5EF4-FFF2-40B4-BE49-F238E27FC236}">
                <a16:creationId xmlns:a16="http://schemas.microsoft.com/office/drawing/2014/main" id="{6BE4DB42-EF9B-4D22-82BC-F85C20C3C9B0}"/>
              </a:ext>
            </a:extLst>
          </p:cNvPr>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011694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255955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151082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8926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Tree>
    <p:extLst>
      <p:ext uri="{BB962C8B-B14F-4D97-AF65-F5344CB8AC3E}">
        <p14:creationId xmlns:p14="http://schemas.microsoft.com/office/powerpoint/2010/main" val="2231632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6448900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image" Target="../media/image2.pn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0.xml"/><Relationship Id="rId7" Type="http://schemas.openxmlformats.org/officeDocument/2006/relationships/image" Target="../media/image2.png"/><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theme" Target="../theme/theme5.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545525" cy="246221"/>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5" name="Slide Number Placeholder 5">
            <a:extLst>
              <a:ext uri="{FF2B5EF4-FFF2-40B4-BE49-F238E27FC236}">
                <a16:creationId xmlns:a16="http://schemas.microsoft.com/office/drawing/2014/main" id="{2F09399B-141B-4FDF-950C-C47746FA0583}"/>
              </a:ext>
            </a:extLst>
          </p:cNvPr>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410403322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1168744711"/>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545525" cy="246221"/>
          </a:xfrm>
          <a:prstGeom prst="rect">
            <a:avLst/>
          </a:prstGeom>
          <a:noFill/>
        </p:spPr>
        <p:txBody>
          <a:bodyPr wrap="square" rtlCol="0">
            <a:spAutoFit/>
          </a:bodyPr>
          <a:lstStyle/>
          <a:p>
            <a:pPr algn="l"/>
            <a:r>
              <a:rPr lang="en-US" sz="1000" b="1" baseline="0" dirty="0">
                <a:solidFill>
                  <a:schemeClr val="tx2"/>
                </a:solidFill>
              </a:rPr>
              <a:t>ERCOT Confidential</a:t>
            </a:r>
            <a:endParaRPr lang="en-US" sz="1000" b="1" dirty="0">
              <a:solidFill>
                <a:schemeClr val="tx2"/>
              </a:solidFill>
            </a:endParaRPr>
          </a:p>
        </p:txBody>
      </p:sp>
    </p:spTree>
    <p:extLst>
      <p:ext uri="{BB962C8B-B14F-4D97-AF65-F5344CB8AC3E}">
        <p14:creationId xmlns:p14="http://schemas.microsoft.com/office/powerpoint/2010/main" val="2103355598"/>
      </p:ext>
    </p:extLst>
  </p:cSld>
  <p:clrMap bg1="lt1" tx1="dk1" bg2="lt2" tx2="dk2" accent1="accent1" accent2="accent2" accent3="accent3" accent4="accent4" accent5="accent5" accent6="accent6" hlink="hlink" folHlink="folHlink"/>
  <p:sldLayoutIdLst>
    <p:sldLayoutId id="2147483672" r:id="rId1"/>
    <p:sldLayoutId id="2147483673"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mereness@ercot.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0.xml"/><Relationship Id="rId4" Type="http://schemas.openxmlformats.org/officeDocument/2006/relationships/hyperlink" Target="https://www.ercot.com/services/mdt/userguides"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1.xml"/><Relationship Id="rId4" Type="http://schemas.openxmlformats.org/officeDocument/2006/relationships/hyperlink" Target="https://www.ercot.com/services/mdt/userguides"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ercot.com/services/mdt/userguides" TargetMode="External"/><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mailto:ercoticcpsupport@ercot.com" TargetMode="External"/><Relationship Id="rId2" Type="http://schemas.openxmlformats.org/officeDocument/2006/relationships/hyperlink" Target="https://www.ercot.com/services/mdt/userguides" TargetMode="Externa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hyperlink" Target="https://www.ercot.com/files/docs/2023/03/31/Current-Day-Reports_XSD_2023-R3-ECRS-DRAFT.txt" TargetMode="Externa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hyperlink" Target="https://www.ercot.com/calendar/04032023-ECRS-Market-Readiness-and" TargetMode="Externa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hyperlink" Target="mailto:matt.mereness@ercot.com" TargetMode="Externa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hyperlink" Target="https://www.ercot.com/calendar/04032023-ECRS-Market-Readiness-and" TargetMode="External"/><Relationship Id="rId2" Type="http://schemas.openxmlformats.org/officeDocument/2006/relationships/hyperlink" Target="https://www.ercot.com/calendar/09292022-TWG-Meeting-by-Webex" TargetMode="Externa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1600200"/>
            <a:ext cx="5646034" cy="3785652"/>
          </a:xfrm>
          <a:prstGeom prst="rect">
            <a:avLst/>
          </a:prstGeom>
          <a:noFill/>
        </p:spPr>
        <p:txBody>
          <a:bodyPr wrap="square" rtlCol="0">
            <a:spAutoFit/>
          </a:bodyPr>
          <a:lstStyle/>
          <a:p>
            <a:r>
              <a:rPr lang="en-US" sz="2400" b="1" dirty="0"/>
              <a:t>Market Readiness and Qualification Workshop for ERCOT Contingency Reserve Service (ECRS) </a:t>
            </a:r>
          </a:p>
          <a:p>
            <a:endParaRPr lang="en-US" sz="2400" b="1" dirty="0"/>
          </a:p>
          <a:p>
            <a:endParaRPr lang="en-US" dirty="0"/>
          </a:p>
          <a:p>
            <a:r>
              <a:rPr lang="en-US" dirty="0"/>
              <a:t>ERCOT staff</a:t>
            </a:r>
          </a:p>
          <a:p>
            <a:endParaRPr lang="en-US" dirty="0"/>
          </a:p>
          <a:p>
            <a:r>
              <a:rPr lang="en-US" dirty="0"/>
              <a:t>April 3, 2023</a:t>
            </a:r>
          </a:p>
          <a:p>
            <a:endParaRPr lang="en-US" dirty="0"/>
          </a:p>
          <a:p>
            <a:r>
              <a:rPr lang="en-US" sz="1200" dirty="0"/>
              <a:t>(point of contact </a:t>
            </a:r>
            <a:r>
              <a:rPr lang="en-US" sz="1200" dirty="0">
                <a:hlinkClick r:id="rId2"/>
              </a:rPr>
              <a:t>mmereness@ercot.com</a:t>
            </a:r>
            <a:r>
              <a:rPr lang="en-US" sz="1200" dirty="0"/>
              <a:t>)</a:t>
            </a:r>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AS Offer Changes</a:t>
            </a:r>
          </a:p>
        </p:txBody>
      </p:sp>
      <p:sp>
        <p:nvSpPr>
          <p:cNvPr id="3" name="Content Placeholder 2"/>
          <p:cNvSpPr>
            <a:spLocks noGrp="1"/>
          </p:cNvSpPr>
          <p:nvPr>
            <p:ph idx="1"/>
          </p:nvPr>
        </p:nvSpPr>
        <p:spPr/>
        <p:txBody>
          <a:bodyPr/>
          <a:lstStyle/>
          <a:p>
            <a:r>
              <a:rPr lang="en-US" sz="2000" dirty="0"/>
              <a:t>For Online Reserves (ONRES), a new price will be added for online ECRS. The prices available for ONRES AS offer quantities will be as follows:</a:t>
            </a:r>
          </a:p>
          <a:p>
            <a:pPr lvl="1"/>
            <a:r>
              <a:rPr lang="en-US" sz="1600" dirty="0"/>
              <a:t>REGUP </a:t>
            </a:r>
          </a:p>
          <a:p>
            <a:pPr lvl="1"/>
            <a:r>
              <a:rPr lang="en-US" sz="1600" dirty="0"/>
              <a:t>RRSPF</a:t>
            </a:r>
          </a:p>
          <a:p>
            <a:pPr lvl="1"/>
            <a:r>
              <a:rPr lang="en-US" sz="1600" dirty="0"/>
              <a:t>RRSFF </a:t>
            </a:r>
          </a:p>
          <a:p>
            <a:pPr lvl="1"/>
            <a:r>
              <a:rPr lang="en-US" sz="1600" dirty="0"/>
              <a:t>RRSUF</a:t>
            </a:r>
            <a:endParaRPr lang="en-US" sz="1100" dirty="0"/>
          </a:p>
          <a:p>
            <a:pPr lvl="1"/>
            <a:r>
              <a:rPr lang="en-US" sz="1600" dirty="0"/>
              <a:t>ONNS</a:t>
            </a:r>
          </a:p>
          <a:p>
            <a:pPr lvl="1"/>
            <a:r>
              <a:rPr lang="en-US" sz="1600" dirty="0"/>
              <a:t>ECRS</a:t>
            </a:r>
            <a:endParaRPr lang="en-US" sz="1200" dirty="0"/>
          </a:p>
          <a:p>
            <a:r>
              <a:rPr lang="en-US" sz="2000" dirty="0"/>
              <a:t>For Offline Reserves (previously used just for Offline Non-Spin), a new price will be added for offline ECRS. The prices available for Offline Reserves AS offer quantities will be as follows:</a:t>
            </a:r>
          </a:p>
          <a:p>
            <a:pPr lvl="1"/>
            <a:r>
              <a:rPr lang="en-US" sz="1600" dirty="0"/>
              <a:t>OFFNS</a:t>
            </a:r>
          </a:p>
          <a:p>
            <a:pPr lvl="1"/>
            <a:r>
              <a:rPr lang="en-US" sz="1600" dirty="0"/>
              <a:t>OFFEC</a:t>
            </a:r>
            <a:endParaRPr lang="en-US" sz="1200" dirty="0"/>
          </a:p>
          <a:p>
            <a:r>
              <a:rPr lang="en-US" sz="2000" dirty="0"/>
              <a:t>The Market Submissions Validation Rules Document has been updated and posted to the ECRS Workshop Calendar Event.</a:t>
            </a:r>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2273716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AS Qualifications</a:t>
            </a:r>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
        <p:nvSpPr>
          <p:cNvPr id="6" name="Content Placeholder 5"/>
          <p:cNvSpPr>
            <a:spLocks noGrp="1"/>
          </p:cNvSpPr>
          <p:nvPr>
            <p:ph idx="1"/>
          </p:nvPr>
        </p:nvSpPr>
        <p:spPr>
          <a:xfrm>
            <a:off x="304800" y="1014397"/>
            <a:ext cx="8534400" cy="4829206"/>
          </a:xfrm>
        </p:spPr>
        <p:txBody>
          <a:bodyPr/>
          <a:lstStyle/>
          <a:p>
            <a:pPr marL="457200" lvl="1" indent="0">
              <a:buNone/>
            </a:pPr>
            <a:r>
              <a:rPr lang="en-US" sz="2000" dirty="0"/>
              <a:t>Resources that are looking to submit an ECRS AS Offer into DAM/SASM will require the following qualifications:</a:t>
            </a:r>
          </a:p>
          <a:p>
            <a:pPr lvl="2">
              <a:lnSpc>
                <a:spcPct val="107000"/>
              </a:lnSpc>
              <a:spcBef>
                <a:spcPts val="0"/>
              </a:spcBef>
              <a:spcAft>
                <a:spcPts val="800"/>
              </a:spcAft>
              <a:buFont typeface="Symbol" panose="05050102010706020507" pitchFamily="18" charset="2"/>
              <a:buChar char=""/>
            </a:pPr>
            <a:r>
              <a:rPr lang="en-US" sz="1600" dirty="0">
                <a:effectLst/>
                <a:ea typeface="Times New Roman" panose="02020603050405020304" pitchFamily="18" charset="0"/>
                <a:cs typeface="Times New Roman" panose="02020603050405020304" pitchFamily="18" charset="0"/>
              </a:rPr>
              <a:t>Online ECRSS AS Offer</a:t>
            </a:r>
          </a:p>
          <a:p>
            <a:pPr lvl="3" indent="-342900">
              <a:lnSpc>
                <a:spcPct val="107000"/>
              </a:lnSpc>
              <a:spcBef>
                <a:spcPts val="0"/>
              </a:spcBef>
              <a:spcAft>
                <a:spcPts val="800"/>
              </a:spcAft>
              <a:buFont typeface="+mj-lt"/>
              <a:buAutoNum type="arabicPeriod"/>
            </a:pPr>
            <a:r>
              <a:rPr lang="en-US" sz="1400" dirty="0">
                <a:effectLst/>
                <a:ea typeface="Times New Roman" panose="02020603050405020304" pitchFamily="18" charset="0"/>
                <a:cs typeface="Times New Roman" panose="02020603050405020304" pitchFamily="18" charset="0"/>
              </a:rPr>
              <a:t>Resource must be ECRSS qualified</a:t>
            </a:r>
          </a:p>
          <a:p>
            <a:pPr lvl="3" indent="-342900">
              <a:lnSpc>
                <a:spcPct val="107000"/>
              </a:lnSpc>
              <a:spcBef>
                <a:spcPts val="0"/>
              </a:spcBef>
              <a:spcAft>
                <a:spcPts val="800"/>
              </a:spcAft>
              <a:buFont typeface="+mj-lt"/>
              <a:buAutoNum type="arabicPeriod"/>
            </a:pPr>
            <a:r>
              <a:rPr lang="en-US" sz="1400" dirty="0">
                <a:effectLst/>
                <a:ea typeface="Times New Roman" panose="02020603050405020304" pitchFamily="18" charset="0"/>
                <a:cs typeface="Times New Roman" panose="02020603050405020304" pitchFamily="18" charset="0"/>
              </a:rPr>
              <a:t>QSE must be ECRS qualified</a:t>
            </a:r>
          </a:p>
          <a:p>
            <a:pPr lvl="3" indent="-342900">
              <a:lnSpc>
                <a:spcPct val="107000"/>
              </a:lnSpc>
              <a:spcBef>
                <a:spcPts val="0"/>
              </a:spcBef>
              <a:spcAft>
                <a:spcPts val="800"/>
              </a:spcAft>
              <a:buFont typeface="+mj-lt"/>
              <a:buAutoNum type="arabicPeriod"/>
            </a:pPr>
            <a:r>
              <a:rPr lang="en-US" sz="1400" dirty="0">
                <a:effectLst/>
                <a:ea typeface="Times New Roman" panose="02020603050405020304" pitchFamily="18" charset="0"/>
                <a:cs typeface="Times New Roman" panose="02020603050405020304" pitchFamily="18" charset="0"/>
              </a:rPr>
              <a:t>If Resource is CLR, resource must be SCED qualified</a:t>
            </a:r>
          </a:p>
          <a:p>
            <a:pPr lvl="2">
              <a:lnSpc>
                <a:spcPct val="107000"/>
              </a:lnSpc>
              <a:spcBef>
                <a:spcPts val="0"/>
              </a:spcBef>
              <a:spcAft>
                <a:spcPts val="800"/>
              </a:spcAft>
              <a:buFont typeface="Symbol" panose="05050102010706020507" pitchFamily="18" charset="2"/>
              <a:buChar char=""/>
            </a:pPr>
            <a:r>
              <a:rPr lang="en-US" sz="1600" dirty="0">
                <a:effectLst/>
                <a:ea typeface="Times New Roman" panose="02020603050405020304" pitchFamily="18" charset="0"/>
                <a:cs typeface="Times New Roman" panose="02020603050405020304" pitchFamily="18" charset="0"/>
              </a:rPr>
              <a:t>Online ECRSM AS Offer</a:t>
            </a:r>
          </a:p>
          <a:p>
            <a:pPr lvl="3" indent="-342900">
              <a:lnSpc>
                <a:spcPct val="107000"/>
              </a:lnSpc>
              <a:spcBef>
                <a:spcPts val="0"/>
              </a:spcBef>
              <a:spcAft>
                <a:spcPts val="800"/>
              </a:spcAft>
              <a:buFont typeface="+mj-lt"/>
              <a:buAutoNum type="arabicPeriod"/>
            </a:pPr>
            <a:r>
              <a:rPr lang="en-US" sz="1400" dirty="0">
                <a:effectLst/>
                <a:ea typeface="Times New Roman" panose="02020603050405020304" pitchFamily="18" charset="0"/>
                <a:cs typeface="Times New Roman" panose="02020603050405020304" pitchFamily="18" charset="0"/>
              </a:rPr>
              <a:t>Resource must be ECRSM qualified</a:t>
            </a:r>
          </a:p>
          <a:p>
            <a:pPr lvl="3" indent="-342900">
              <a:lnSpc>
                <a:spcPct val="107000"/>
              </a:lnSpc>
              <a:spcBef>
                <a:spcPts val="0"/>
              </a:spcBef>
              <a:spcAft>
                <a:spcPts val="800"/>
              </a:spcAft>
              <a:buFont typeface="+mj-lt"/>
              <a:buAutoNum type="arabicPeriod"/>
            </a:pPr>
            <a:r>
              <a:rPr lang="en-US" sz="1400" dirty="0">
                <a:effectLst/>
                <a:ea typeface="Times New Roman" panose="02020603050405020304" pitchFamily="18" charset="0"/>
                <a:cs typeface="Times New Roman" panose="02020603050405020304" pitchFamily="18" charset="0"/>
              </a:rPr>
              <a:t>QSE must be ECRS qualified</a:t>
            </a:r>
          </a:p>
          <a:p>
            <a:pPr lvl="3" indent="-342900">
              <a:lnSpc>
                <a:spcPct val="107000"/>
              </a:lnSpc>
              <a:spcBef>
                <a:spcPts val="0"/>
              </a:spcBef>
              <a:spcAft>
                <a:spcPts val="800"/>
              </a:spcAft>
              <a:buFont typeface="+mj-lt"/>
              <a:buAutoNum type="arabicPeriod"/>
            </a:pPr>
            <a:r>
              <a:rPr lang="en-US" sz="1400" dirty="0">
                <a:ea typeface="Times New Roman" panose="02020603050405020304" pitchFamily="18" charset="0"/>
                <a:cs typeface="Times New Roman" panose="02020603050405020304" pitchFamily="18" charset="0"/>
              </a:rPr>
              <a:t>If NCLR without under-frequency relay enabled, must also have BLR qualification</a:t>
            </a:r>
            <a:endParaRPr lang="en-US" sz="1400" dirty="0">
              <a:effectLst/>
              <a:ea typeface="Times New Roman" panose="02020603050405020304" pitchFamily="18" charset="0"/>
              <a:cs typeface="Times New Roman" panose="02020603050405020304" pitchFamily="18" charset="0"/>
            </a:endParaRPr>
          </a:p>
          <a:p>
            <a:pPr lvl="2">
              <a:lnSpc>
                <a:spcPct val="107000"/>
              </a:lnSpc>
              <a:spcBef>
                <a:spcPts val="0"/>
              </a:spcBef>
              <a:spcAft>
                <a:spcPts val="800"/>
              </a:spcAft>
              <a:buFont typeface="Symbol" panose="05050102010706020507" pitchFamily="18" charset="2"/>
              <a:buChar char=""/>
            </a:pPr>
            <a:r>
              <a:rPr lang="en-US" sz="1600" dirty="0">
                <a:effectLst/>
                <a:ea typeface="Times New Roman" panose="02020603050405020304" pitchFamily="18" charset="0"/>
                <a:cs typeface="Times New Roman" panose="02020603050405020304" pitchFamily="18" charset="0"/>
              </a:rPr>
              <a:t>OFFQS ECRS AS Offer</a:t>
            </a:r>
          </a:p>
          <a:p>
            <a:pPr lvl="3" indent="-342900">
              <a:lnSpc>
                <a:spcPct val="107000"/>
              </a:lnSpc>
              <a:spcBef>
                <a:spcPts val="0"/>
              </a:spcBef>
              <a:spcAft>
                <a:spcPts val="800"/>
              </a:spcAft>
              <a:buFont typeface="+mj-lt"/>
              <a:buAutoNum type="arabicPeriod"/>
            </a:pPr>
            <a:r>
              <a:rPr lang="en-US" sz="1400" dirty="0">
                <a:effectLst/>
                <a:ea typeface="Times New Roman" panose="02020603050405020304" pitchFamily="18" charset="0"/>
                <a:cs typeface="Times New Roman" panose="02020603050405020304" pitchFamily="18" charset="0"/>
              </a:rPr>
              <a:t>Resource must be ECRS qualified</a:t>
            </a:r>
          </a:p>
          <a:p>
            <a:pPr lvl="3" indent="-342900">
              <a:lnSpc>
                <a:spcPct val="107000"/>
              </a:lnSpc>
              <a:spcBef>
                <a:spcPts val="0"/>
              </a:spcBef>
              <a:spcAft>
                <a:spcPts val="800"/>
              </a:spcAft>
              <a:buFont typeface="+mj-lt"/>
              <a:buAutoNum type="arabicPeriod"/>
            </a:pPr>
            <a:r>
              <a:rPr lang="en-US" sz="1400" dirty="0">
                <a:effectLst/>
                <a:ea typeface="Times New Roman" panose="02020603050405020304" pitchFamily="18" charset="0"/>
                <a:cs typeface="Times New Roman" panose="02020603050405020304" pitchFamily="18" charset="0"/>
              </a:rPr>
              <a:t>Resource must be QSGR qualified</a:t>
            </a:r>
          </a:p>
          <a:p>
            <a:pPr lvl="3" indent="-342900">
              <a:lnSpc>
                <a:spcPct val="107000"/>
              </a:lnSpc>
              <a:spcBef>
                <a:spcPts val="0"/>
              </a:spcBef>
              <a:spcAft>
                <a:spcPts val="800"/>
              </a:spcAft>
              <a:buFont typeface="+mj-lt"/>
              <a:buAutoNum type="arabicPeriod"/>
            </a:pPr>
            <a:r>
              <a:rPr lang="en-US" sz="1400" dirty="0">
                <a:effectLst/>
                <a:ea typeface="Times New Roman" panose="02020603050405020304" pitchFamily="18" charset="0"/>
                <a:cs typeface="Times New Roman" panose="02020603050405020304" pitchFamily="18" charset="0"/>
              </a:rPr>
              <a:t>QSE must be ECRS qualified </a:t>
            </a:r>
            <a:endParaRPr lang="en-US" sz="3200" dirty="0"/>
          </a:p>
          <a:p>
            <a:pPr marL="457200" lvl="1" indent="0">
              <a:buNone/>
            </a:pPr>
            <a:r>
              <a:rPr lang="en-US" sz="1600" dirty="0"/>
              <a:t>Note: For ESRs, both Gen and CLR need individual qualifications.</a:t>
            </a:r>
          </a:p>
        </p:txBody>
      </p:sp>
    </p:spTree>
    <p:extLst>
      <p:ext uri="{BB962C8B-B14F-4D97-AF65-F5344CB8AC3E}">
        <p14:creationId xmlns:p14="http://schemas.microsoft.com/office/powerpoint/2010/main" val="40847671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a:extLst>
              <a:ext uri="{FF2B5EF4-FFF2-40B4-BE49-F238E27FC236}">
                <a16:creationId xmlns:a16="http://schemas.microsoft.com/office/drawing/2014/main" id="{CC5C554A-926C-8B3F-E086-79A33D487C58}"/>
              </a:ext>
            </a:extLst>
          </p:cNvPr>
          <p:cNvSpPr txBox="1">
            <a:spLocks/>
          </p:cNvSpPr>
          <p:nvPr/>
        </p:nvSpPr>
        <p:spPr>
          <a:xfrm>
            <a:off x="304800" y="990600"/>
            <a:ext cx="8534400" cy="5105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50000"/>
              </a:lnSpc>
              <a:spcBef>
                <a:spcPct val="20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5B6770"/>
                </a:solidFill>
                <a:effectLst/>
                <a:uLnTx/>
                <a:uFillTx/>
                <a:latin typeface="Arial" panose="020B0604020202020204"/>
                <a:ea typeface="+mn-ea"/>
                <a:cs typeface="+mn-cs"/>
              </a:rPr>
              <a:t>Resource type to AS type/subtype breakdown: </a:t>
            </a:r>
          </a:p>
          <a:p>
            <a:pPr marL="0" marR="0" lvl="0" indent="0" algn="l" defTabSz="914400" rtl="0" eaLnBrk="1" fontAlgn="auto" latinLnBrk="0" hangingPunct="1">
              <a:lnSpc>
                <a:spcPct val="150000"/>
              </a:lnSpc>
              <a:spcBef>
                <a:spcPct val="20000"/>
              </a:spcBef>
              <a:spcAft>
                <a:spcPts val="0"/>
              </a:spcAft>
              <a:buClrTx/>
              <a:buSzTx/>
              <a:buFont typeface="Arial" panose="020B0604020202020204" pitchFamily="34" charset="0"/>
              <a:buNone/>
              <a:tabLst/>
              <a:defRPr/>
            </a:pPr>
            <a:endParaRPr kumimoji="0" lang="en-US" sz="2000" b="0" i="0" u="none" strike="noStrike" kern="1200" cap="none" spc="0" normalizeH="0" baseline="0" noProof="0" dirty="0">
              <a:ln>
                <a:noFill/>
              </a:ln>
              <a:solidFill>
                <a:srgbClr val="5B6770"/>
              </a:solidFill>
              <a:effectLst/>
              <a:uLnTx/>
              <a:uFillTx/>
              <a:latin typeface="Arial" panose="020B0604020202020204"/>
              <a:ea typeface="+mn-ea"/>
              <a:cs typeface="+mn-cs"/>
            </a:endParaRPr>
          </a:p>
          <a:p>
            <a:pPr marL="0" marR="0" lvl="0" indent="0" algn="l" defTabSz="914400" rtl="0" eaLnBrk="1" fontAlgn="auto" latinLnBrk="0" hangingPunct="1">
              <a:lnSpc>
                <a:spcPct val="150000"/>
              </a:lnSpc>
              <a:spcBef>
                <a:spcPct val="20000"/>
              </a:spcBef>
              <a:spcAft>
                <a:spcPts val="0"/>
              </a:spcAft>
              <a:buClrTx/>
              <a:buSzTx/>
              <a:buFont typeface="Arial" panose="020B0604020202020204" pitchFamily="34" charset="0"/>
              <a:buNone/>
              <a:tabLst/>
              <a:defRPr/>
            </a:pPr>
            <a:endParaRPr kumimoji="0" lang="en-US" sz="1600" b="0" i="0" u="none" strike="noStrike" kern="1200" cap="none" spc="0" normalizeH="0" baseline="0" noProof="0" dirty="0">
              <a:ln>
                <a:noFill/>
              </a:ln>
              <a:solidFill>
                <a:srgbClr val="5B6770"/>
              </a:solidFill>
              <a:effectLst/>
              <a:uLnTx/>
              <a:uFillTx/>
              <a:latin typeface="Arial" panose="020B0604020202020204"/>
              <a:ea typeface="+mn-ea"/>
              <a:cs typeface="+mn-cs"/>
            </a:endParaRPr>
          </a:p>
          <a:p>
            <a:pPr marL="0" marR="0" lvl="0" indent="0" algn="l" defTabSz="914400" rtl="0" eaLnBrk="1" fontAlgn="auto" latinLnBrk="0" hangingPunct="1">
              <a:lnSpc>
                <a:spcPct val="150000"/>
              </a:lnSpc>
              <a:spcBef>
                <a:spcPct val="20000"/>
              </a:spcBef>
              <a:spcAft>
                <a:spcPts val="0"/>
              </a:spcAft>
              <a:buClrTx/>
              <a:buSzTx/>
              <a:buFont typeface="Arial" panose="020B0604020202020204" pitchFamily="34" charset="0"/>
              <a:buNone/>
              <a:tabLst/>
              <a:defRPr/>
            </a:pPr>
            <a:endParaRPr kumimoji="0" lang="en-US" sz="1800" b="0" i="0" u="none" strike="noStrike" kern="1200" cap="none" spc="0" normalizeH="0" baseline="0" noProof="0" dirty="0">
              <a:ln>
                <a:noFill/>
              </a:ln>
              <a:solidFill>
                <a:srgbClr val="5B6770"/>
              </a:solidFill>
              <a:effectLst/>
              <a:uLnTx/>
              <a:uFillTx/>
              <a:latin typeface="Arial" panose="020B0604020202020204"/>
              <a:ea typeface="+mn-ea"/>
              <a:cs typeface="+mn-cs"/>
            </a:endParaRPr>
          </a:p>
          <a:p>
            <a:pPr marL="0" marR="0" lvl="0" indent="0" algn="l" defTabSz="914400" rtl="0" eaLnBrk="1" fontAlgn="auto" latinLnBrk="0" hangingPunct="1">
              <a:lnSpc>
                <a:spcPct val="150000"/>
              </a:lnSpc>
              <a:spcBef>
                <a:spcPct val="20000"/>
              </a:spcBef>
              <a:spcAft>
                <a:spcPts val="0"/>
              </a:spcAft>
              <a:buClrTx/>
              <a:buSzTx/>
              <a:buFont typeface="Arial" panose="020B0604020202020204" pitchFamily="34" charset="0"/>
              <a:buNone/>
              <a:tabLst/>
              <a:defRPr/>
            </a:pPr>
            <a:endParaRPr kumimoji="0" lang="en-US" sz="1800" b="0" i="0" u="none" strike="noStrike" kern="1200" cap="none" spc="0" normalizeH="0" baseline="0" noProof="0" dirty="0">
              <a:ln>
                <a:noFill/>
              </a:ln>
              <a:solidFill>
                <a:srgbClr val="5B6770"/>
              </a:solidFill>
              <a:effectLst/>
              <a:uLnTx/>
              <a:uFillTx/>
              <a:latin typeface="Arial" panose="020B0604020202020204"/>
              <a:ea typeface="+mn-ea"/>
              <a:cs typeface="+mn-cs"/>
            </a:endParaRPr>
          </a:p>
          <a:p>
            <a:pPr marL="0" marR="0" lvl="0" indent="0" algn="l" defTabSz="914400" rtl="0" eaLnBrk="1" fontAlgn="auto" latinLnBrk="0" hangingPunct="1">
              <a:lnSpc>
                <a:spcPct val="150000"/>
              </a:lnSpc>
              <a:spcBef>
                <a:spcPct val="20000"/>
              </a:spcBef>
              <a:spcAft>
                <a:spcPts val="0"/>
              </a:spcAft>
              <a:buClrTx/>
              <a:buSzTx/>
              <a:buFont typeface="Arial" panose="020B0604020202020204" pitchFamily="34" charset="0"/>
              <a:buNone/>
              <a:tabLst/>
              <a:defRPr/>
            </a:pPr>
            <a:endParaRPr kumimoji="0" lang="en-US" sz="1800" b="0" i="0" u="none" strike="noStrike" kern="1200" cap="none" spc="0" normalizeH="0" baseline="0" noProof="0" dirty="0">
              <a:ln>
                <a:noFill/>
              </a:ln>
              <a:solidFill>
                <a:srgbClr val="5B6770"/>
              </a:solidFill>
              <a:effectLst/>
              <a:uLnTx/>
              <a:uFillTx/>
              <a:latin typeface="Arial" panose="020B0604020202020204"/>
              <a:ea typeface="+mn-ea"/>
              <a:cs typeface="+mn-cs"/>
            </a:endParaRPr>
          </a:p>
          <a:p>
            <a:pPr marL="0" marR="0" lvl="0" indent="0" algn="l" defTabSz="914400" rtl="0" eaLnBrk="1" fontAlgn="auto" latinLnBrk="0" hangingPunct="1">
              <a:lnSpc>
                <a:spcPct val="150000"/>
              </a:lnSpc>
              <a:spcBef>
                <a:spcPct val="20000"/>
              </a:spcBef>
              <a:spcAft>
                <a:spcPts val="0"/>
              </a:spcAft>
              <a:buClrTx/>
              <a:buSzTx/>
              <a:buFont typeface="Arial" panose="020B0604020202020204" pitchFamily="34" charset="0"/>
              <a:buNone/>
              <a:tabLst/>
              <a:defRPr/>
            </a:pPr>
            <a:r>
              <a:rPr kumimoji="0" lang="en-US" sz="1200" b="0" i="0" u="none" strike="noStrike" kern="1200" cap="none" spc="0" normalizeH="0" baseline="0" noProof="0" dirty="0">
                <a:ln>
                  <a:noFill/>
                </a:ln>
                <a:solidFill>
                  <a:srgbClr val="5B6770"/>
                </a:solidFill>
                <a:effectLst/>
                <a:uLnTx/>
                <a:uFillTx/>
                <a:latin typeface="Arial" panose="020B0604020202020204"/>
                <a:ea typeface="+mn-ea"/>
                <a:cs typeface="+mn-cs"/>
              </a:rPr>
              <a:t>Note: Resources can only be awarded either Online Reserves or Offline Reserves, not both.</a:t>
            </a:r>
          </a:p>
          <a:p>
            <a:pPr marL="0" marR="0" lvl="0" indent="0" algn="l" defTabSz="914400" rtl="0" eaLnBrk="1" fontAlgn="auto" latinLnBrk="0" hangingPunct="1">
              <a:lnSpc>
                <a:spcPct val="150000"/>
              </a:lnSpc>
              <a:spcBef>
                <a:spcPct val="20000"/>
              </a:spcBef>
              <a:spcAft>
                <a:spcPts val="0"/>
              </a:spcAft>
              <a:buClrTx/>
              <a:buSzTx/>
              <a:buFont typeface="Arial" panose="020B0604020202020204" pitchFamily="34" charset="0"/>
              <a:buNone/>
              <a:tabLst/>
              <a:defRPr/>
            </a:pPr>
            <a:r>
              <a:rPr kumimoji="0" lang="en-US" sz="1200" b="0" i="0" u="none" strike="noStrike" kern="1200" cap="none" spc="0" normalizeH="0" baseline="0" noProof="0" dirty="0">
                <a:ln>
                  <a:noFill/>
                </a:ln>
                <a:solidFill>
                  <a:srgbClr val="5B6770"/>
                </a:solidFill>
                <a:effectLst/>
                <a:uLnTx/>
                <a:uFillTx/>
                <a:latin typeface="Arial" panose="020B0604020202020204"/>
                <a:ea typeface="+mn-ea"/>
                <a:cs typeface="+mn-cs"/>
              </a:rPr>
              <a:t>*BLR – Basic Load Resource - NCLR without an under-frequency relay or disabled under-frequency relay. Must have BLR qualification</a:t>
            </a:r>
          </a:p>
          <a:p>
            <a:pPr marL="0" marR="0" lvl="0" indent="0" algn="l" defTabSz="914400" rtl="0" eaLnBrk="1" fontAlgn="auto" latinLnBrk="0" hangingPunct="1">
              <a:lnSpc>
                <a:spcPct val="150000"/>
              </a:lnSpc>
              <a:spcBef>
                <a:spcPct val="20000"/>
              </a:spcBef>
              <a:spcAft>
                <a:spcPts val="0"/>
              </a:spcAft>
              <a:buClrTx/>
              <a:buSzTx/>
              <a:buFont typeface="Arial" panose="020B0604020202020204" pitchFamily="34" charset="0"/>
              <a:buNone/>
              <a:tabLst/>
              <a:defRPr/>
            </a:pPr>
            <a:endParaRPr kumimoji="0" lang="en-US" sz="1200" b="0" i="0" u="none" strike="noStrike" kern="1200" cap="none" spc="0" normalizeH="0" baseline="0" noProof="0" dirty="0">
              <a:ln>
                <a:noFill/>
              </a:ln>
              <a:solidFill>
                <a:srgbClr val="5B6770"/>
              </a:solidFill>
              <a:effectLst/>
              <a:uLnTx/>
              <a:uFillTx/>
              <a:latin typeface="Arial" panose="020B0604020202020204"/>
              <a:ea typeface="+mn-ea"/>
              <a:cs typeface="+mn-cs"/>
            </a:endParaRPr>
          </a:p>
        </p:txBody>
      </p:sp>
      <p:sp>
        <p:nvSpPr>
          <p:cNvPr id="2" name="Title 1"/>
          <p:cNvSpPr>
            <a:spLocks noGrp="1"/>
          </p:cNvSpPr>
          <p:nvPr>
            <p:ph type="title"/>
          </p:nvPr>
        </p:nvSpPr>
        <p:spPr/>
        <p:txBody>
          <a:bodyPr/>
          <a:lstStyle/>
          <a:p>
            <a:r>
              <a:rPr lang="en-US" dirty="0"/>
              <a:t>3. ECRS by Resource Type</a:t>
            </a:r>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graphicFrame>
        <p:nvGraphicFramePr>
          <p:cNvPr id="9" name="Table 8">
            <a:extLst>
              <a:ext uri="{FF2B5EF4-FFF2-40B4-BE49-F238E27FC236}">
                <a16:creationId xmlns:a16="http://schemas.microsoft.com/office/drawing/2014/main" id="{46DD9B20-8A4C-ACA9-12C5-7161795D86F1}"/>
              </a:ext>
            </a:extLst>
          </p:cNvPr>
          <p:cNvGraphicFramePr>
            <a:graphicFrameLocks noGrp="1"/>
          </p:cNvGraphicFramePr>
          <p:nvPr/>
        </p:nvGraphicFramePr>
        <p:xfrm>
          <a:off x="1905000" y="1600200"/>
          <a:ext cx="5029198" cy="2125695"/>
        </p:xfrm>
        <a:graphic>
          <a:graphicData uri="http://schemas.openxmlformats.org/drawingml/2006/table">
            <a:tbl>
              <a:tblPr>
                <a:tableStyleId>{5C22544A-7EE6-4342-B048-85BDC9FD1C3A}</a:tableStyleId>
              </a:tblPr>
              <a:tblGrid>
                <a:gridCol w="1360842">
                  <a:extLst>
                    <a:ext uri="{9D8B030D-6E8A-4147-A177-3AD203B41FA5}">
                      <a16:colId xmlns:a16="http://schemas.microsoft.com/office/drawing/2014/main" val="3043145328"/>
                    </a:ext>
                  </a:extLst>
                </a:gridCol>
                <a:gridCol w="905839">
                  <a:extLst>
                    <a:ext uri="{9D8B030D-6E8A-4147-A177-3AD203B41FA5}">
                      <a16:colId xmlns:a16="http://schemas.microsoft.com/office/drawing/2014/main" val="2301685461"/>
                    </a:ext>
                  </a:extLst>
                </a:gridCol>
                <a:gridCol w="991673">
                  <a:extLst>
                    <a:ext uri="{9D8B030D-6E8A-4147-A177-3AD203B41FA5}">
                      <a16:colId xmlns:a16="http://schemas.microsoft.com/office/drawing/2014/main" val="1960984402"/>
                    </a:ext>
                  </a:extLst>
                </a:gridCol>
                <a:gridCol w="1770844">
                  <a:extLst>
                    <a:ext uri="{9D8B030D-6E8A-4147-A177-3AD203B41FA5}">
                      <a16:colId xmlns:a16="http://schemas.microsoft.com/office/drawing/2014/main" val="806882496"/>
                    </a:ext>
                  </a:extLst>
                </a:gridCol>
              </a:tblGrid>
              <a:tr h="266276">
                <a:tc rowSpan="2">
                  <a:txBody>
                    <a:bodyPr/>
                    <a:lstStyle/>
                    <a:p>
                      <a:pPr algn="ctr" fontAlgn="b"/>
                      <a:r>
                        <a:rPr lang="en-US" sz="1800" u="none" strike="noStrike" dirty="0">
                          <a:effectLst/>
                        </a:rPr>
                        <a:t>Resource  Type</a:t>
                      </a:r>
                      <a:endParaRPr lang="en-US" sz="1800" b="1" i="0" u="none" strike="noStrike" dirty="0">
                        <a:solidFill>
                          <a:srgbClr val="000000"/>
                        </a:solidFill>
                        <a:effectLst/>
                        <a:latin typeface="Calibri" panose="020F0502020204030204" pitchFamily="34" charset="0"/>
                      </a:endParaRPr>
                    </a:p>
                  </a:txBody>
                  <a:tcPr marL="9525" marR="9525" marT="9525" marB="0" anchor="b">
                    <a:solidFill>
                      <a:srgbClr val="00AEC7"/>
                    </a:solidFill>
                  </a:tcPr>
                </a:tc>
                <a:tc gridSpan="2">
                  <a:txBody>
                    <a:bodyPr/>
                    <a:lstStyle/>
                    <a:p>
                      <a:pPr algn="ctr" fontAlgn="b"/>
                      <a:r>
                        <a:rPr lang="en-US" sz="1800" u="none" strike="noStrike" dirty="0">
                          <a:effectLst/>
                        </a:rPr>
                        <a:t>Online Reserves</a:t>
                      </a:r>
                      <a:endParaRPr lang="en-US" sz="1800" b="1" i="0" u="none" strike="noStrike" dirty="0">
                        <a:solidFill>
                          <a:srgbClr val="000000"/>
                        </a:solidFill>
                        <a:effectLst/>
                        <a:latin typeface="Calibri" panose="020F0502020204030204" pitchFamily="34" charset="0"/>
                      </a:endParaRPr>
                    </a:p>
                  </a:txBody>
                  <a:tcPr marL="9525" marR="9525" marT="9525" marB="0" anchor="b">
                    <a:solidFill>
                      <a:srgbClr val="00AEC7"/>
                    </a:solidFill>
                  </a:tcPr>
                </a:tc>
                <a:tc hMerge="1">
                  <a:txBody>
                    <a:bodyPr/>
                    <a:lstStyle/>
                    <a:p>
                      <a:pPr algn="ctr" fontAlgn="b"/>
                      <a:endParaRPr lang="en-US" sz="1800" b="1" i="0" u="none" strike="noStrike" dirty="0">
                        <a:solidFill>
                          <a:srgbClr val="000000"/>
                        </a:solidFill>
                        <a:effectLst/>
                        <a:latin typeface="Calibri" panose="020F0502020204030204" pitchFamily="34" charset="0"/>
                      </a:endParaRPr>
                    </a:p>
                  </a:txBody>
                  <a:tcPr marL="9525" marR="9525" marT="9525" marB="0" anchor="b">
                    <a:solidFill>
                      <a:srgbClr val="00AEC7"/>
                    </a:solidFill>
                  </a:tcPr>
                </a:tc>
                <a:tc>
                  <a:txBody>
                    <a:bodyPr/>
                    <a:lstStyle/>
                    <a:p>
                      <a:pPr algn="ctr" fontAlgn="b"/>
                      <a:r>
                        <a:rPr lang="en-US" sz="1800" u="none" strike="noStrike" dirty="0">
                          <a:effectLst/>
                        </a:rPr>
                        <a:t>Offline Reserves</a:t>
                      </a:r>
                      <a:endParaRPr lang="en-US" sz="1800" b="1" i="0" u="none" strike="noStrike" dirty="0">
                        <a:solidFill>
                          <a:srgbClr val="000000"/>
                        </a:solidFill>
                        <a:effectLst/>
                        <a:latin typeface="Calibri" panose="020F0502020204030204" pitchFamily="34" charset="0"/>
                      </a:endParaRPr>
                    </a:p>
                  </a:txBody>
                  <a:tcPr marL="9525" marR="9525" marT="9525" marB="0" anchor="b">
                    <a:solidFill>
                      <a:srgbClr val="00AEC7"/>
                    </a:solidFill>
                  </a:tcPr>
                </a:tc>
                <a:extLst>
                  <a:ext uri="{0D108BD9-81ED-4DB2-BD59-A6C34878D82A}">
                    <a16:rowId xmlns:a16="http://schemas.microsoft.com/office/drawing/2014/main" val="134163541"/>
                  </a:ext>
                </a:extLst>
              </a:tr>
              <a:tr h="257340">
                <a:tc vMerge="1">
                  <a:txBody>
                    <a:bodyPr/>
                    <a:lstStyle/>
                    <a:p>
                      <a:endParaRPr lang="en-US"/>
                    </a:p>
                  </a:txBody>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u="none" strike="noStrike" dirty="0">
                          <a:effectLst/>
                        </a:rPr>
                        <a:t>ECRSS</a:t>
                      </a:r>
                      <a:endParaRPr lang="en-US" sz="1400" b="1" i="0" u="none" strike="noStrike" dirty="0">
                        <a:solidFill>
                          <a:srgbClr val="000000"/>
                        </a:solidFill>
                        <a:effectLst/>
                        <a:latin typeface="Calibri" panose="020F0502020204030204" pitchFamily="34" charset="0"/>
                      </a:endParaRPr>
                    </a:p>
                  </a:txBody>
                  <a:tcPr marL="9525" marR="9525" marT="9525" marB="0" anchor="b">
                    <a:solidFill>
                      <a:srgbClr val="00AEC7"/>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u="none" strike="noStrike" dirty="0">
                          <a:effectLst/>
                        </a:rPr>
                        <a:t>ECRSM</a:t>
                      </a:r>
                      <a:endParaRPr lang="en-US" sz="1400" b="1" i="0" u="none" strike="noStrike" dirty="0">
                        <a:solidFill>
                          <a:srgbClr val="000000"/>
                        </a:solidFill>
                        <a:effectLst/>
                        <a:latin typeface="Calibri" panose="020F0502020204030204" pitchFamily="34" charset="0"/>
                      </a:endParaRPr>
                    </a:p>
                  </a:txBody>
                  <a:tcPr marL="9525" marR="9525" marT="9525" marB="0" anchor="b">
                    <a:solidFill>
                      <a:srgbClr val="00AEC7"/>
                    </a:solidFill>
                  </a:tcPr>
                </a:tc>
                <a:tc>
                  <a:txBody>
                    <a:bodyPr/>
                    <a:lstStyle/>
                    <a:p>
                      <a:pPr algn="ctr" fontAlgn="b"/>
                      <a:r>
                        <a:rPr lang="en-US" sz="1400" b="0" i="0" u="none" strike="noStrike" dirty="0">
                          <a:solidFill>
                            <a:srgbClr val="000000"/>
                          </a:solidFill>
                          <a:effectLst/>
                          <a:latin typeface="+mn-lt"/>
                        </a:rPr>
                        <a:t>OFFQS(ECRSS)</a:t>
                      </a:r>
                    </a:p>
                  </a:txBody>
                  <a:tcPr marL="9525" marR="9525" marT="9525" marB="0" anchor="b">
                    <a:solidFill>
                      <a:srgbClr val="00AEC7"/>
                    </a:solidFill>
                  </a:tcPr>
                </a:tc>
                <a:extLst>
                  <a:ext uri="{0D108BD9-81ED-4DB2-BD59-A6C34878D82A}">
                    <a16:rowId xmlns:a16="http://schemas.microsoft.com/office/drawing/2014/main" val="3522574108"/>
                  </a:ext>
                </a:extLst>
              </a:tr>
              <a:tr h="261255">
                <a:tc>
                  <a:txBody>
                    <a:bodyPr/>
                    <a:lstStyle/>
                    <a:p>
                      <a:pPr algn="l" fontAlgn="b"/>
                      <a:r>
                        <a:rPr lang="en-US" sz="1400" u="none" strike="noStrike" dirty="0">
                          <a:effectLst/>
                        </a:rPr>
                        <a:t>ESR - CLR</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Y</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N</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N</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07369390"/>
                  </a:ext>
                </a:extLst>
              </a:tr>
              <a:tr h="261255">
                <a:tc>
                  <a:txBody>
                    <a:bodyPr/>
                    <a:lstStyle/>
                    <a:p>
                      <a:pPr algn="l" fontAlgn="b"/>
                      <a:r>
                        <a:rPr lang="en-US" sz="1400" u="none" strike="noStrike" dirty="0">
                          <a:effectLst/>
                        </a:rPr>
                        <a:t>ESR - GR</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Y</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N</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N</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51729313"/>
                  </a:ext>
                </a:extLst>
              </a:tr>
              <a:tr h="261255">
                <a:tc>
                  <a:txBody>
                    <a:bodyPr/>
                    <a:lstStyle/>
                    <a:p>
                      <a:pPr algn="l" fontAlgn="b"/>
                      <a:r>
                        <a:rPr lang="en-US" sz="1400" u="none" strike="noStrike">
                          <a:effectLst/>
                        </a:rPr>
                        <a:t>Non-ESR Gen</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Y</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N</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              Y (QSGR)</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84025868"/>
                  </a:ext>
                </a:extLst>
              </a:tr>
              <a:tr h="261255">
                <a:tc>
                  <a:txBody>
                    <a:bodyPr/>
                    <a:lstStyle/>
                    <a:p>
                      <a:pPr algn="l" fontAlgn="b"/>
                      <a:r>
                        <a:rPr lang="en-US" sz="1400" u="none" strike="noStrike">
                          <a:effectLst/>
                        </a:rPr>
                        <a:t>Non-ESR CLR</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Y</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N</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N</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45602226"/>
                  </a:ext>
                </a:extLst>
              </a:tr>
              <a:tr h="261255">
                <a:tc>
                  <a:txBody>
                    <a:bodyPr/>
                    <a:lstStyle/>
                    <a:p>
                      <a:pPr algn="l" fontAlgn="b"/>
                      <a:r>
                        <a:rPr lang="en-US" sz="1400" u="none" strike="noStrike" dirty="0">
                          <a:effectLst/>
                        </a:rPr>
                        <a:t>NCLR</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N</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Y</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N</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43483411"/>
                  </a:ext>
                </a:extLst>
              </a:tr>
              <a:tr h="261255">
                <a:tc>
                  <a:txBody>
                    <a:bodyPr/>
                    <a:lstStyle/>
                    <a:p>
                      <a:pPr algn="l" fontAlgn="b"/>
                      <a:r>
                        <a:rPr lang="en-US" sz="1400" u="none" strike="noStrike" dirty="0">
                          <a:effectLst/>
                        </a:rPr>
                        <a:t>BLR*</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N</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Y</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N</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33323160"/>
                  </a:ext>
                </a:extLst>
              </a:tr>
            </a:tbl>
          </a:graphicData>
        </a:graphic>
      </p:graphicFrame>
    </p:spTree>
    <p:extLst>
      <p:ext uri="{BB962C8B-B14F-4D97-AF65-F5344CB8AC3E}">
        <p14:creationId xmlns:p14="http://schemas.microsoft.com/office/powerpoint/2010/main" val="3734805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3. ECRS Specific Limits</a:t>
            </a:r>
            <a:endParaRPr lang="en-US" b="1" dirty="0">
              <a:solidFill>
                <a:schemeClr val="accent1"/>
              </a:solidFill>
            </a:endParaRPr>
          </a:p>
        </p:txBody>
      </p:sp>
      <p:sp>
        <p:nvSpPr>
          <p:cNvPr id="3" name="Content Placeholder 2"/>
          <p:cNvSpPr>
            <a:spLocks noGrp="1"/>
          </p:cNvSpPr>
          <p:nvPr>
            <p:ph idx="1"/>
          </p:nvPr>
        </p:nvSpPr>
        <p:spPr>
          <a:xfrm>
            <a:off x="304800" y="990600"/>
            <a:ext cx="8534400" cy="5105400"/>
          </a:xfrm>
        </p:spPr>
        <p:txBody>
          <a:bodyPr/>
          <a:lstStyle/>
          <a:p>
            <a:pPr>
              <a:lnSpc>
                <a:spcPct val="150000"/>
              </a:lnSpc>
            </a:pPr>
            <a:r>
              <a:rPr lang="en-US" sz="1600" dirty="0"/>
              <a:t>DAM and SASM ECRS awards will be limited by the resource’s ECRS qualification MW.</a:t>
            </a:r>
          </a:p>
          <a:p>
            <a:pPr>
              <a:lnSpc>
                <a:spcPct val="150000"/>
              </a:lnSpc>
            </a:pPr>
            <a:r>
              <a:rPr lang="en-US" sz="1600" dirty="0"/>
              <a:t>ECRSS awards (both Online and Offline ECRSS) will be limited to 10 * Maximum Emergency Ramp Rate of the resource.</a:t>
            </a:r>
          </a:p>
          <a:p>
            <a:pPr>
              <a:lnSpc>
                <a:spcPct val="150000"/>
              </a:lnSpc>
            </a:pPr>
            <a:r>
              <a:rPr lang="en-US" sz="1600" dirty="0"/>
              <a:t>ECRSM total AS Awards and Self-Arranged must contribute no more than 50% of the AS plan for ECRS. </a:t>
            </a:r>
          </a:p>
          <a:p>
            <a:pPr>
              <a:lnSpc>
                <a:spcPct val="150000"/>
              </a:lnSpc>
            </a:pPr>
            <a:r>
              <a:rPr lang="en-US" sz="1600" dirty="0"/>
              <a:t>ECRSM + RRSUFR awards will be less than or equal to UFR qualified MW.</a:t>
            </a:r>
          </a:p>
          <a:p>
            <a:pPr>
              <a:lnSpc>
                <a:spcPct val="150000"/>
              </a:lnSpc>
            </a:pPr>
            <a:r>
              <a:rPr lang="en-US" sz="1600" dirty="0"/>
              <a:t>Generation Resources operating in synchronous condenser mode – RRSPF and ECRSS awards total will be less than or equal to the ONSC qualified MW.</a:t>
            </a:r>
          </a:p>
          <a:p>
            <a:pPr marL="0" indent="0">
              <a:lnSpc>
                <a:spcPct val="150000"/>
              </a:lnSpc>
              <a:buNone/>
            </a:pPr>
            <a:endParaRPr lang="en-US" sz="1600" dirty="0"/>
          </a:p>
          <a:p>
            <a:pPr>
              <a:lnSpc>
                <a:spcPct val="150000"/>
              </a:lnSpc>
            </a:pPr>
            <a:endParaRPr lang="en-US" sz="1600" dirty="0"/>
          </a:p>
          <a:p>
            <a:pPr>
              <a:lnSpc>
                <a:spcPct val="150000"/>
              </a:lnSpc>
            </a:pPr>
            <a:endParaRPr lang="en-US" sz="1600" dirty="0"/>
          </a:p>
          <a:p>
            <a:pPr>
              <a:lnSpc>
                <a:spcPct val="150000"/>
              </a:lnSpc>
            </a:pPr>
            <a:endParaRPr lang="en-US" sz="1600" dirty="0"/>
          </a:p>
          <a:p>
            <a:pPr>
              <a:lnSpc>
                <a:spcPct val="150000"/>
              </a:lnSpc>
            </a:pPr>
            <a:endParaRPr lang="en-US" sz="1600" dirty="0"/>
          </a:p>
          <a:p>
            <a:pPr marL="0" indent="0">
              <a:lnSpc>
                <a:spcPct val="150000"/>
              </a:lnSpc>
              <a:buNone/>
            </a:pPr>
            <a:endParaRPr lang="en-US" sz="1600" dirty="0"/>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155020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AS Awards Changes</a:t>
            </a:r>
          </a:p>
        </p:txBody>
      </p:sp>
      <p:sp>
        <p:nvSpPr>
          <p:cNvPr id="3" name="Content Placeholder 2"/>
          <p:cNvSpPr>
            <a:spLocks noGrp="1"/>
          </p:cNvSpPr>
          <p:nvPr>
            <p:ph idx="1"/>
          </p:nvPr>
        </p:nvSpPr>
        <p:spPr/>
        <p:txBody>
          <a:bodyPr/>
          <a:lstStyle/>
          <a:p>
            <a:r>
              <a:rPr lang="en-US" sz="2000" dirty="0"/>
              <a:t>DAM and SASM ECRS awards will be reported as:</a:t>
            </a:r>
          </a:p>
          <a:p>
            <a:pPr marL="800100" lvl="1" indent="-342900">
              <a:buFont typeface="+mj-lt"/>
              <a:buAutoNum type="arabicPeriod"/>
            </a:pPr>
            <a:r>
              <a:rPr lang="en-US" sz="1800" dirty="0"/>
              <a:t>ECRSS</a:t>
            </a:r>
          </a:p>
          <a:p>
            <a:pPr marL="800100" lvl="1" indent="-342900">
              <a:buFont typeface="+mj-lt"/>
              <a:buAutoNum type="arabicPeriod"/>
            </a:pPr>
            <a:r>
              <a:rPr lang="en-US" sz="1800" dirty="0"/>
              <a:t>ECRSM</a:t>
            </a:r>
          </a:p>
          <a:p>
            <a:pPr marL="800100" lvl="1" indent="-342900">
              <a:buFont typeface="+mj-lt"/>
              <a:buAutoNum type="arabicPeriod"/>
            </a:pPr>
            <a:r>
              <a:rPr lang="en-US" sz="1800" dirty="0"/>
              <a:t>OFFEC.</a:t>
            </a:r>
          </a:p>
          <a:p>
            <a:endParaRPr lang="en-US" sz="2000" dirty="0"/>
          </a:p>
          <a:p>
            <a:r>
              <a:rPr lang="en-US" sz="2000" dirty="0"/>
              <a:t>ECRS will have a single MCPC “ECRS”.</a:t>
            </a:r>
          </a:p>
          <a:p>
            <a:endParaRPr lang="en-US" sz="2400" dirty="0"/>
          </a:p>
          <a:p>
            <a:pPr marL="0" indent="0">
              <a:buNone/>
            </a:pPr>
            <a:endParaRPr lang="en-US" sz="2400" dirty="0"/>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22512030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AS Trades</a:t>
            </a:r>
          </a:p>
        </p:txBody>
      </p:sp>
      <p:sp>
        <p:nvSpPr>
          <p:cNvPr id="3" name="Content Placeholder 2"/>
          <p:cNvSpPr>
            <a:spLocks noGrp="1"/>
          </p:cNvSpPr>
          <p:nvPr>
            <p:ph idx="1"/>
          </p:nvPr>
        </p:nvSpPr>
        <p:spPr/>
        <p:txBody>
          <a:bodyPr/>
          <a:lstStyle/>
          <a:p>
            <a:pPr marL="0" indent="0">
              <a:buNone/>
            </a:pPr>
            <a:r>
              <a:rPr lang="en-US" dirty="0"/>
              <a:t>ECRS AS Trade types will be ECRSS and ECRSM. </a:t>
            </a:r>
          </a:p>
          <a:p>
            <a:r>
              <a:rPr lang="en-US" sz="1800" dirty="0"/>
              <a:t>The table below shows the ECRS trades that are allowed for each new type of original responsibility:</a:t>
            </a:r>
          </a:p>
          <a:p>
            <a:pPr marL="0" indent="0">
              <a:buNone/>
            </a:pPr>
            <a:endParaRPr lang="en-US" sz="2000" dirty="0"/>
          </a:p>
          <a:p>
            <a:pPr marL="0" indent="0">
              <a:buNone/>
            </a:pPr>
            <a:endParaRPr lang="en-US" dirty="0"/>
          </a:p>
          <a:p>
            <a:pPr marL="0" indent="0">
              <a:buNone/>
            </a:pPr>
            <a:endParaRPr lang="en-US" dirty="0"/>
          </a:p>
          <a:p>
            <a:pPr marL="0" indent="0">
              <a:buNone/>
            </a:pPr>
            <a:endParaRPr lang="en-US" dirty="0"/>
          </a:p>
          <a:p>
            <a:pPr marL="0" indent="0">
              <a:buNone/>
            </a:pPr>
            <a:endParaRPr lang="en-US" sz="1800" dirty="0"/>
          </a:p>
          <a:p>
            <a:r>
              <a:rPr lang="en-US" sz="1800" dirty="0"/>
              <a:t>An AS Trade for ECRSM cannot cover an ECRSS responsibility.</a:t>
            </a:r>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graphicFrame>
        <p:nvGraphicFramePr>
          <p:cNvPr id="5" name="Table 4">
            <a:extLst>
              <a:ext uri="{FF2B5EF4-FFF2-40B4-BE49-F238E27FC236}">
                <a16:creationId xmlns:a16="http://schemas.microsoft.com/office/drawing/2014/main" id="{E2E2B489-72E9-E52C-A06C-D1316F19C5C0}"/>
              </a:ext>
            </a:extLst>
          </p:cNvPr>
          <p:cNvGraphicFramePr>
            <a:graphicFrameLocks noGrp="1"/>
          </p:cNvGraphicFramePr>
          <p:nvPr/>
        </p:nvGraphicFramePr>
        <p:xfrm>
          <a:off x="2394585" y="2438400"/>
          <a:ext cx="4354830" cy="1191895"/>
        </p:xfrm>
        <a:graphic>
          <a:graphicData uri="http://schemas.openxmlformats.org/drawingml/2006/table">
            <a:tbl>
              <a:tblPr firstRow="1" firstCol="1" bandRow="1">
                <a:tableStyleId>{5C22544A-7EE6-4342-B048-85BDC9FD1C3A}</a:tableStyleId>
              </a:tblPr>
              <a:tblGrid>
                <a:gridCol w="1422400">
                  <a:extLst>
                    <a:ext uri="{9D8B030D-6E8A-4147-A177-3AD203B41FA5}">
                      <a16:colId xmlns:a16="http://schemas.microsoft.com/office/drawing/2014/main" val="3405772146"/>
                    </a:ext>
                  </a:extLst>
                </a:gridCol>
                <a:gridCol w="1446530">
                  <a:extLst>
                    <a:ext uri="{9D8B030D-6E8A-4147-A177-3AD203B41FA5}">
                      <a16:colId xmlns:a16="http://schemas.microsoft.com/office/drawing/2014/main" val="2859196266"/>
                    </a:ext>
                  </a:extLst>
                </a:gridCol>
                <a:gridCol w="1485900">
                  <a:extLst>
                    <a:ext uri="{9D8B030D-6E8A-4147-A177-3AD203B41FA5}">
                      <a16:colId xmlns:a16="http://schemas.microsoft.com/office/drawing/2014/main" val="2479610361"/>
                    </a:ext>
                  </a:extLst>
                </a:gridCol>
              </a:tblGrid>
              <a:tr h="217805">
                <a:tc>
                  <a:txBody>
                    <a:bodyPr/>
                    <a:lstStyle/>
                    <a:p>
                      <a:pPr marL="0" marR="0" indent="0" algn="ctr">
                        <a:spcBef>
                          <a:spcPts val="0"/>
                        </a:spcBef>
                        <a:spcAft>
                          <a:spcPts val="1200"/>
                        </a:spcAft>
                      </a:pPr>
                      <a:r>
                        <a:rPr lang="en-US" sz="1000">
                          <a:effectLst/>
                        </a:rPr>
                        <a:t> </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gridSpan="2">
                  <a:txBody>
                    <a:bodyPr/>
                    <a:lstStyle/>
                    <a:p>
                      <a:pPr marL="0" marR="0" indent="0" algn="ctr">
                        <a:spcBef>
                          <a:spcPts val="0"/>
                        </a:spcBef>
                        <a:spcAft>
                          <a:spcPts val="1200"/>
                        </a:spcAft>
                      </a:pPr>
                      <a:r>
                        <a:rPr lang="en-US" sz="1000" dirty="0">
                          <a:effectLst/>
                        </a:rPr>
                        <a:t>Allowable ECRS Ancillary Service Trades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566624173"/>
                  </a:ext>
                </a:extLst>
              </a:tr>
              <a:tr h="334645">
                <a:tc>
                  <a:txBody>
                    <a:bodyPr/>
                    <a:lstStyle/>
                    <a:p>
                      <a:pPr marL="0" marR="0" indent="0" algn="ctr">
                        <a:spcBef>
                          <a:spcPts val="0"/>
                        </a:spcBef>
                        <a:spcAft>
                          <a:spcPts val="1200"/>
                        </a:spcAft>
                      </a:pPr>
                      <a:r>
                        <a:rPr lang="en-US" sz="1000">
                          <a:effectLst/>
                        </a:rPr>
                        <a:t>Original Responsibility</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spcBef>
                          <a:spcPts val="0"/>
                        </a:spcBef>
                        <a:spcAft>
                          <a:spcPts val="1200"/>
                        </a:spcAft>
                      </a:pPr>
                      <a:r>
                        <a:rPr lang="en-US" sz="1000" dirty="0">
                          <a:effectLst/>
                        </a:rPr>
                        <a:t>SCED-dispatchable ECRSS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spcBef>
                          <a:spcPts val="0"/>
                        </a:spcBef>
                        <a:spcAft>
                          <a:spcPts val="1200"/>
                        </a:spcAft>
                      </a:pPr>
                      <a:r>
                        <a:rPr lang="en-US" sz="1000" dirty="0">
                          <a:effectLst/>
                        </a:rPr>
                        <a:t>Manually dispatched ECRSM</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636961182"/>
                  </a:ext>
                </a:extLst>
              </a:tr>
              <a:tr h="217805">
                <a:tc>
                  <a:txBody>
                    <a:bodyPr/>
                    <a:lstStyle/>
                    <a:p>
                      <a:pPr marL="0" marR="0" indent="0" algn="ctr">
                        <a:spcBef>
                          <a:spcPts val="0"/>
                        </a:spcBef>
                        <a:spcAft>
                          <a:spcPts val="1200"/>
                        </a:spcAft>
                      </a:pPr>
                      <a:r>
                        <a:rPr lang="en-US" sz="1000" dirty="0">
                          <a:effectLst/>
                        </a:rPr>
                        <a:t>SCED-dispatchable ECRSS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spcBef>
                          <a:spcPts val="0"/>
                        </a:spcBef>
                        <a:spcAft>
                          <a:spcPts val="1200"/>
                        </a:spcAft>
                      </a:pPr>
                      <a:r>
                        <a:rPr lang="en-US" sz="1000" dirty="0">
                          <a:effectLst/>
                        </a:rPr>
                        <a:t>Yes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spcBef>
                          <a:spcPts val="0"/>
                        </a:spcBef>
                        <a:spcAft>
                          <a:spcPts val="1200"/>
                        </a:spcAft>
                      </a:pPr>
                      <a:r>
                        <a:rPr lang="en-US" sz="1000">
                          <a:effectLst/>
                        </a:rPr>
                        <a:t>No</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966699466"/>
                  </a:ext>
                </a:extLst>
              </a:tr>
              <a:tr h="334645">
                <a:tc>
                  <a:txBody>
                    <a:bodyPr/>
                    <a:lstStyle/>
                    <a:p>
                      <a:pPr marL="0" marR="0" indent="0" algn="ctr">
                        <a:spcBef>
                          <a:spcPts val="0"/>
                        </a:spcBef>
                        <a:spcAft>
                          <a:spcPts val="1200"/>
                        </a:spcAft>
                      </a:pPr>
                      <a:r>
                        <a:rPr lang="en-US" sz="1000" dirty="0">
                          <a:effectLst/>
                        </a:rPr>
                        <a:t>Manually dispatched ECRSM</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spcBef>
                          <a:spcPts val="0"/>
                        </a:spcBef>
                        <a:spcAft>
                          <a:spcPts val="1200"/>
                        </a:spcAft>
                      </a:pPr>
                      <a:r>
                        <a:rPr lang="en-US" sz="1000">
                          <a:effectLst/>
                        </a:rPr>
                        <a:t>Yes</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spcBef>
                          <a:spcPts val="0"/>
                        </a:spcBef>
                        <a:spcAft>
                          <a:spcPts val="1200"/>
                        </a:spcAft>
                      </a:pPr>
                      <a:r>
                        <a:rPr lang="en-US" sz="1000" dirty="0">
                          <a:effectLst/>
                        </a:rPr>
                        <a:t>Yes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539651540"/>
                  </a:ext>
                </a:extLst>
              </a:tr>
            </a:tbl>
          </a:graphicData>
        </a:graphic>
      </p:graphicFrame>
    </p:spTree>
    <p:extLst>
      <p:ext uri="{BB962C8B-B14F-4D97-AF65-F5344CB8AC3E}">
        <p14:creationId xmlns:p14="http://schemas.microsoft.com/office/powerpoint/2010/main" val="1560561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60C07-8DF5-A99E-4388-50C8D5169938}"/>
              </a:ext>
            </a:extLst>
          </p:cNvPr>
          <p:cNvSpPr>
            <a:spLocks noGrp="1"/>
          </p:cNvSpPr>
          <p:nvPr>
            <p:ph type="title"/>
          </p:nvPr>
        </p:nvSpPr>
        <p:spPr/>
        <p:txBody>
          <a:bodyPr/>
          <a:lstStyle/>
          <a:p>
            <a:r>
              <a:rPr lang="en-US" sz="2400" dirty="0"/>
              <a:t>4. How and when ECRS will be deployed </a:t>
            </a:r>
            <a:br>
              <a:rPr lang="en-US" sz="2400" dirty="0"/>
            </a:br>
            <a:r>
              <a:rPr lang="en-US" sz="2400" dirty="0"/>
              <a:t> </a:t>
            </a:r>
            <a:r>
              <a:rPr lang="en-US" sz="2400" dirty="0" err="1">
                <a:solidFill>
                  <a:srgbClr val="C00000"/>
                </a:solidFill>
              </a:rPr>
              <a:t>Abhi</a:t>
            </a:r>
            <a:r>
              <a:rPr lang="en-US" sz="2400" dirty="0">
                <a:solidFill>
                  <a:srgbClr val="C00000"/>
                </a:solidFill>
              </a:rPr>
              <a:t> </a:t>
            </a:r>
            <a:r>
              <a:rPr lang="en-US" sz="2400" dirty="0" err="1">
                <a:solidFill>
                  <a:srgbClr val="C00000"/>
                </a:solidFill>
              </a:rPr>
              <a:t>Masanna</a:t>
            </a:r>
            <a:r>
              <a:rPr lang="en-US" sz="2400" dirty="0">
                <a:solidFill>
                  <a:srgbClr val="C00000"/>
                </a:solidFill>
              </a:rPr>
              <a:t> Gari </a:t>
            </a:r>
            <a:br>
              <a:rPr lang="en-US" sz="2400" dirty="0">
                <a:solidFill>
                  <a:srgbClr val="C00000"/>
                </a:solidFill>
              </a:rPr>
            </a:br>
            <a:br>
              <a:rPr lang="en-US" sz="2400" dirty="0">
                <a:solidFill>
                  <a:srgbClr val="C00000"/>
                </a:solidFill>
              </a:rPr>
            </a:br>
            <a:r>
              <a:rPr lang="en-US" sz="2400" dirty="0"/>
              <a:t>ECRS Providers/Resource Status</a:t>
            </a:r>
          </a:p>
        </p:txBody>
      </p:sp>
      <p:sp>
        <p:nvSpPr>
          <p:cNvPr id="4" name="Slide Number Placeholder 3">
            <a:extLst>
              <a:ext uri="{FF2B5EF4-FFF2-40B4-BE49-F238E27FC236}">
                <a16:creationId xmlns:a16="http://schemas.microsoft.com/office/drawing/2014/main" id="{42DCB42E-B97F-8890-7DD6-B18FAB91DA01}"/>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16</a:t>
            </a:fld>
            <a:endParaRPr kumimoji="0" lang="en-US" sz="900" b="0" i="0" u="none" strike="noStrike" kern="1200" cap="none" spc="0" normalizeH="0" baseline="0" noProof="0" dirty="0">
              <a:ln>
                <a:noFill/>
              </a:ln>
              <a:solidFill>
                <a:srgbClr val="FFFFFF"/>
              </a:solidFill>
              <a:effectLst/>
              <a:uLnTx/>
              <a:uFillTx/>
              <a:latin typeface="Arial"/>
              <a:ea typeface="+mn-ea"/>
              <a:cs typeface="+mn-cs"/>
            </a:endParaRPr>
          </a:p>
        </p:txBody>
      </p:sp>
      <p:graphicFrame>
        <p:nvGraphicFramePr>
          <p:cNvPr id="5" name="Content Placeholder 7">
            <a:extLst>
              <a:ext uri="{FF2B5EF4-FFF2-40B4-BE49-F238E27FC236}">
                <a16:creationId xmlns:a16="http://schemas.microsoft.com/office/drawing/2014/main" id="{5E2354EB-E244-A8A4-3DF4-1D3CCD1178F3}"/>
              </a:ext>
            </a:extLst>
          </p:cNvPr>
          <p:cNvGraphicFramePr>
            <a:graphicFrameLocks/>
          </p:cNvGraphicFramePr>
          <p:nvPr/>
        </p:nvGraphicFramePr>
        <p:xfrm>
          <a:off x="765443" y="2547891"/>
          <a:ext cx="6542685" cy="2322435"/>
        </p:xfrm>
        <a:graphic>
          <a:graphicData uri="http://schemas.openxmlformats.org/drawingml/2006/table">
            <a:tbl>
              <a:tblPr firstRow="1" bandRow="1">
                <a:tableStyleId>{5C22544A-7EE6-4342-B048-85BDC9FD1C3A}</a:tableStyleId>
              </a:tblPr>
              <a:tblGrid>
                <a:gridCol w="2918845">
                  <a:extLst>
                    <a:ext uri="{9D8B030D-6E8A-4147-A177-3AD203B41FA5}">
                      <a16:colId xmlns:a16="http://schemas.microsoft.com/office/drawing/2014/main" val="188018534"/>
                    </a:ext>
                  </a:extLst>
                </a:gridCol>
                <a:gridCol w="3623840">
                  <a:extLst>
                    <a:ext uri="{9D8B030D-6E8A-4147-A177-3AD203B41FA5}">
                      <a16:colId xmlns:a16="http://schemas.microsoft.com/office/drawing/2014/main" val="1245222996"/>
                    </a:ext>
                  </a:extLst>
                </a:gridCol>
              </a:tblGrid>
              <a:tr h="230869">
                <a:tc>
                  <a:txBody>
                    <a:bodyPr/>
                    <a:lstStyle/>
                    <a:p>
                      <a:pPr algn="ctr" fontAlgn="b"/>
                      <a:r>
                        <a:rPr lang="en-US" sz="1600" u="none" strike="noStrike" dirty="0">
                          <a:effectLst/>
                        </a:rPr>
                        <a:t>ECRS Provider</a:t>
                      </a:r>
                      <a:endParaRPr lang="en-US" sz="1600" b="1" i="0" u="none" strike="noStrike" dirty="0">
                        <a:solidFill>
                          <a:srgbClr val="5B6770"/>
                        </a:solidFill>
                        <a:effectLst/>
                        <a:latin typeface="Arial" panose="020B0604020202020204" pitchFamily="34" charset="0"/>
                      </a:endParaRPr>
                    </a:p>
                  </a:txBody>
                  <a:tcPr marL="10738" marR="10738" marT="10738" marB="0" anchor="b"/>
                </a:tc>
                <a:tc>
                  <a:txBody>
                    <a:bodyPr/>
                    <a:lstStyle/>
                    <a:p>
                      <a:pPr algn="ctr" fontAlgn="b"/>
                      <a:r>
                        <a:rPr lang="en-US" sz="1600" u="none" strike="noStrike" dirty="0">
                          <a:effectLst/>
                        </a:rPr>
                        <a:t>Resource Status to be used </a:t>
                      </a:r>
                      <a:endParaRPr lang="en-US" sz="1600" b="1" i="0" u="none" strike="noStrike" dirty="0">
                        <a:solidFill>
                          <a:srgbClr val="5B6770"/>
                        </a:solidFill>
                        <a:effectLst/>
                        <a:latin typeface="Arial" panose="020B0604020202020204" pitchFamily="34" charset="0"/>
                      </a:endParaRPr>
                    </a:p>
                  </a:txBody>
                  <a:tcPr marL="10738" marR="10738" marT="10738" marB="0" anchor="b"/>
                </a:tc>
                <a:extLst>
                  <a:ext uri="{0D108BD9-81ED-4DB2-BD59-A6C34878D82A}">
                    <a16:rowId xmlns:a16="http://schemas.microsoft.com/office/drawing/2014/main" val="3807002817"/>
                  </a:ext>
                </a:extLst>
              </a:tr>
              <a:tr h="596274">
                <a:tc>
                  <a:txBody>
                    <a:bodyPr/>
                    <a:lstStyle/>
                    <a:p>
                      <a:pPr algn="l" fontAlgn="b"/>
                      <a:r>
                        <a:rPr lang="en-US" sz="1200" u="none" strike="noStrike" dirty="0">
                          <a:solidFill>
                            <a:schemeClr val="tx2"/>
                          </a:solidFill>
                          <a:effectLst/>
                        </a:rPr>
                        <a:t>Online Generation Resources</a:t>
                      </a:r>
                      <a:endParaRPr lang="en-US" sz="1200" b="0" i="0" u="none" strike="noStrike" dirty="0">
                        <a:solidFill>
                          <a:schemeClr val="tx2"/>
                        </a:solidFill>
                        <a:effectLst/>
                        <a:latin typeface="Arial" panose="020B0604020202020204" pitchFamily="34" charset="0"/>
                      </a:endParaRPr>
                    </a:p>
                  </a:txBody>
                  <a:tcPr marL="10738" marR="10738" marT="10738" marB="0" anchor="b"/>
                </a:tc>
                <a:tc>
                  <a:txBody>
                    <a:bodyPr/>
                    <a:lstStyle/>
                    <a:p>
                      <a:pPr algn="l" fontAlgn="b"/>
                      <a:r>
                        <a:rPr lang="en-US" sz="1200" u="none" strike="noStrike" dirty="0">
                          <a:solidFill>
                            <a:schemeClr val="tx2"/>
                          </a:solidFill>
                          <a:effectLst/>
                        </a:rPr>
                        <a:t>All Online Generation Resource Statuses  except NA, ONTEST, ONRR, SHUT DOWN and START UP</a:t>
                      </a:r>
                      <a:endParaRPr lang="en-US" sz="1200" b="0" i="0" u="none" strike="noStrike" dirty="0">
                        <a:solidFill>
                          <a:schemeClr val="tx2"/>
                        </a:solidFill>
                        <a:effectLst/>
                        <a:latin typeface="Arial" panose="020B0604020202020204" pitchFamily="34" charset="0"/>
                      </a:endParaRPr>
                    </a:p>
                  </a:txBody>
                  <a:tcPr marL="10738" marR="10738" marT="10738" marB="0" anchor="b"/>
                </a:tc>
                <a:extLst>
                  <a:ext uri="{0D108BD9-81ED-4DB2-BD59-A6C34878D82A}">
                    <a16:rowId xmlns:a16="http://schemas.microsoft.com/office/drawing/2014/main" val="3476145222"/>
                  </a:ext>
                </a:extLst>
              </a:tr>
              <a:tr h="230869">
                <a:tc>
                  <a:txBody>
                    <a:bodyPr/>
                    <a:lstStyle/>
                    <a:p>
                      <a:pPr algn="l" fontAlgn="b"/>
                      <a:r>
                        <a:rPr lang="en-US" sz="1200" u="none" strike="noStrike" dirty="0">
                          <a:solidFill>
                            <a:schemeClr val="tx2"/>
                          </a:solidFill>
                          <a:effectLst/>
                        </a:rPr>
                        <a:t>Quick Start Generation Resources</a:t>
                      </a:r>
                      <a:endParaRPr lang="en-US" sz="1200" b="0" i="0" u="none" strike="noStrike" dirty="0">
                        <a:solidFill>
                          <a:schemeClr val="tx2"/>
                        </a:solidFill>
                        <a:effectLst/>
                        <a:latin typeface="Arial" panose="020B0604020202020204" pitchFamily="34" charset="0"/>
                      </a:endParaRPr>
                    </a:p>
                  </a:txBody>
                  <a:tcPr marL="10738" marR="10738" marT="10738" marB="0" anchor="b"/>
                </a:tc>
                <a:tc>
                  <a:txBody>
                    <a:bodyPr/>
                    <a:lstStyle/>
                    <a:p>
                      <a:pPr algn="l" fontAlgn="b"/>
                      <a:r>
                        <a:rPr lang="en-US" sz="1200" u="none" strike="noStrike" dirty="0">
                          <a:solidFill>
                            <a:schemeClr val="tx2"/>
                          </a:solidFill>
                          <a:effectLst/>
                        </a:rPr>
                        <a:t>OFFQS</a:t>
                      </a:r>
                      <a:endParaRPr lang="en-US" sz="1200" b="0" i="0" u="none" strike="noStrike" dirty="0">
                        <a:solidFill>
                          <a:schemeClr val="tx2"/>
                        </a:solidFill>
                        <a:effectLst/>
                        <a:latin typeface="Arial" panose="020B0604020202020204" pitchFamily="34" charset="0"/>
                      </a:endParaRPr>
                    </a:p>
                  </a:txBody>
                  <a:tcPr marL="10738" marR="10738" marT="10738" marB="0" anchor="b"/>
                </a:tc>
                <a:extLst>
                  <a:ext uri="{0D108BD9-81ED-4DB2-BD59-A6C34878D82A}">
                    <a16:rowId xmlns:a16="http://schemas.microsoft.com/office/drawing/2014/main" val="3263958026"/>
                  </a:ext>
                </a:extLst>
              </a:tr>
              <a:tr h="413571">
                <a:tc>
                  <a:txBody>
                    <a:bodyPr/>
                    <a:lstStyle/>
                    <a:p>
                      <a:pPr algn="l" fontAlgn="b"/>
                      <a:r>
                        <a:rPr lang="en-US" sz="1200" u="none" strike="noStrike" dirty="0">
                          <a:solidFill>
                            <a:schemeClr val="tx2"/>
                          </a:solidFill>
                          <a:effectLst/>
                        </a:rPr>
                        <a:t>Load Resource that is not a Controllable Load Resource </a:t>
                      </a:r>
                      <a:endParaRPr lang="en-US" sz="1200" b="0" i="0" u="none" strike="noStrike" dirty="0">
                        <a:solidFill>
                          <a:schemeClr val="tx2"/>
                        </a:solidFill>
                        <a:effectLst/>
                        <a:latin typeface="Arial" panose="020B0604020202020204" pitchFamily="34" charset="0"/>
                      </a:endParaRPr>
                    </a:p>
                  </a:txBody>
                  <a:tcPr marL="10738" marR="10738" marT="10738" marB="0" anchor="b"/>
                </a:tc>
                <a:tc>
                  <a:txBody>
                    <a:bodyPr/>
                    <a:lstStyle/>
                    <a:p>
                      <a:pPr algn="l" fontAlgn="b"/>
                      <a:r>
                        <a:rPr lang="en-US" sz="1200" u="none" strike="noStrike" dirty="0">
                          <a:solidFill>
                            <a:schemeClr val="tx2"/>
                          </a:solidFill>
                          <a:effectLst/>
                        </a:rPr>
                        <a:t>ONECL</a:t>
                      </a:r>
                      <a:endParaRPr lang="en-US" sz="1200" b="0" i="0" u="none" strike="noStrike" dirty="0">
                        <a:solidFill>
                          <a:schemeClr val="tx2"/>
                        </a:solidFill>
                        <a:effectLst/>
                        <a:latin typeface="Arial" panose="020B0604020202020204" pitchFamily="34" charset="0"/>
                      </a:endParaRPr>
                    </a:p>
                  </a:txBody>
                  <a:tcPr marL="10738" marR="10738" marT="10738" marB="0" anchor="b"/>
                </a:tc>
                <a:extLst>
                  <a:ext uri="{0D108BD9-81ED-4DB2-BD59-A6C34878D82A}">
                    <a16:rowId xmlns:a16="http://schemas.microsoft.com/office/drawing/2014/main" val="2272463396"/>
                  </a:ext>
                </a:extLst>
              </a:tr>
              <a:tr h="230869">
                <a:tc>
                  <a:txBody>
                    <a:bodyPr/>
                    <a:lstStyle/>
                    <a:p>
                      <a:pPr algn="l" fontAlgn="b"/>
                      <a:r>
                        <a:rPr lang="en-US" sz="1200" u="none" strike="noStrike" dirty="0">
                          <a:solidFill>
                            <a:schemeClr val="tx2"/>
                          </a:solidFill>
                          <a:effectLst/>
                        </a:rPr>
                        <a:t>Controllable Load Resources</a:t>
                      </a:r>
                      <a:endParaRPr lang="en-US" sz="1200" b="0" i="0" u="none" strike="noStrike" dirty="0">
                        <a:solidFill>
                          <a:schemeClr val="tx2"/>
                        </a:solidFill>
                        <a:effectLst/>
                        <a:latin typeface="Arial" panose="020B0604020202020204" pitchFamily="34" charset="0"/>
                      </a:endParaRPr>
                    </a:p>
                  </a:txBody>
                  <a:tcPr marL="10738" marR="10738" marT="10738" marB="0" anchor="b"/>
                </a:tc>
                <a:tc>
                  <a:txBody>
                    <a:bodyPr/>
                    <a:lstStyle/>
                    <a:p>
                      <a:pPr algn="l" fontAlgn="b"/>
                      <a:r>
                        <a:rPr lang="en-US" sz="1200" u="none" strike="noStrike" dirty="0">
                          <a:solidFill>
                            <a:schemeClr val="tx2"/>
                          </a:solidFill>
                          <a:effectLst/>
                        </a:rPr>
                        <a:t>ONCLR and ONRGL</a:t>
                      </a:r>
                      <a:endParaRPr lang="en-US" sz="1200" b="0" i="0" u="none" strike="noStrike" dirty="0">
                        <a:solidFill>
                          <a:schemeClr val="tx2"/>
                        </a:solidFill>
                        <a:effectLst/>
                        <a:latin typeface="Arial" panose="020B0604020202020204" pitchFamily="34" charset="0"/>
                      </a:endParaRPr>
                    </a:p>
                  </a:txBody>
                  <a:tcPr marL="10738" marR="10738" marT="10738" marB="0" anchor="b"/>
                </a:tc>
                <a:extLst>
                  <a:ext uri="{0D108BD9-81ED-4DB2-BD59-A6C34878D82A}">
                    <a16:rowId xmlns:a16="http://schemas.microsoft.com/office/drawing/2014/main" val="1882450639"/>
                  </a:ext>
                </a:extLst>
              </a:tr>
              <a:tr h="596274">
                <a:tc>
                  <a:txBody>
                    <a:bodyPr/>
                    <a:lstStyle/>
                    <a:p>
                      <a:pPr algn="l" fontAlgn="b"/>
                      <a:r>
                        <a:rPr lang="en-US" sz="1200" u="none" strike="noStrike" dirty="0">
                          <a:solidFill>
                            <a:schemeClr val="tx2"/>
                          </a:solidFill>
                          <a:effectLst/>
                        </a:rPr>
                        <a:t>Generation Resources operating in Synchronous condenser fast-response mode </a:t>
                      </a:r>
                      <a:endParaRPr lang="en-US" sz="1200" b="0" i="0" u="none" strike="noStrike" dirty="0">
                        <a:solidFill>
                          <a:schemeClr val="tx2"/>
                        </a:solidFill>
                        <a:effectLst/>
                        <a:latin typeface="Arial" panose="020B0604020202020204" pitchFamily="34" charset="0"/>
                      </a:endParaRPr>
                    </a:p>
                  </a:txBody>
                  <a:tcPr marL="10738" marR="10738" marT="10738" marB="0" anchor="b"/>
                </a:tc>
                <a:tc>
                  <a:txBody>
                    <a:bodyPr/>
                    <a:lstStyle/>
                    <a:p>
                      <a:pPr algn="l" fontAlgn="b"/>
                      <a:r>
                        <a:rPr lang="en-US" sz="1200" u="none" strike="noStrike" dirty="0">
                          <a:solidFill>
                            <a:schemeClr val="tx2"/>
                          </a:solidFill>
                          <a:effectLst/>
                        </a:rPr>
                        <a:t>ONECRS</a:t>
                      </a:r>
                      <a:endParaRPr lang="en-US" sz="1200" b="0" i="0" u="none" strike="noStrike" dirty="0">
                        <a:solidFill>
                          <a:schemeClr val="tx2"/>
                        </a:solidFill>
                        <a:effectLst/>
                        <a:latin typeface="Arial" panose="020B0604020202020204" pitchFamily="34" charset="0"/>
                      </a:endParaRPr>
                    </a:p>
                  </a:txBody>
                  <a:tcPr marL="10738" marR="10738" marT="10738" marB="0" anchor="b"/>
                </a:tc>
                <a:extLst>
                  <a:ext uri="{0D108BD9-81ED-4DB2-BD59-A6C34878D82A}">
                    <a16:rowId xmlns:a16="http://schemas.microsoft.com/office/drawing/2014/main" val="3409811349"/>
                  </a:ext>
                </a:extLst>
              </a:tr>
            </a:tbl>
          </a:graphicData>
        </a:graphic>
      </p:graphicFrame>
      <p:sp>
        <p:nvSpPr>
          <p:cNvPr id="11" name="TextBox 10">
            <a:extLst>
              <a:ext uri="{FF2B5EF4-FFF2-40B4-BE49-F238E27FC236}">
                <a16:creationId xmlns:a16="http://schemas.microsoft.com/office/drawing/2014/main" id="{0DE3143C-9654-51FF-C6F1-1486F126C459}"/>
              </a:ext>
            </a:extLst>
          </p:cNvPr>
          <p:cNvSpPr txBox="1"/>
          <p:nvPr/>
        </p:nvSpPr>
        <p:spPr>
          <a:xfrm>
            <a:off x="559711" y="5067383"/>
            <a:ext cx="6661331" cy="830997"/>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5B6770"/>
                </a:solidFill>
                <a:effectLst/>
                <a:uLnTx/>
                <a:uFillTx/>
                <a:latin typeface="Arial"/>
                <a:ea typeface="+mn-ea"/>
                <a:cs typeface="+mn-cs"/>
              </a:rPr>
              <a:t>ONECRS Resource Status cannot be used to carry ONRR-RRS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5B6770"/>
                </a:solidFill>
                <a:effectLst/>
                <a:uLnTx/>
                <a:uFillTx/>
                <a:latin typeface="Arial"/>
                <a:ea typeface="+mn-ea"/>
                <a:cs typeface="+mn-cs"/>
              </a:rPr>
              <a:t>ONECL Resource Status can be used to carry both ECRS and RRS-UFR</a:t>
            </a:r>
          </a:p>
        </p:txBody>
      </p:sp>
      <p:sp>
        <p:nvSpPr>
          <p:cNvPr id="6" name="TextBox 5">
            <a:extLst>
              <a:ext uri="{FF2B5EF4-FFF2-40B4-BE49-F238E27FC236}">
                <a16:creationId xmlns:a16="http://schemas.microsoft.com/office/drawing/2014/main" id="{7341615E-9CE2-F61E-D8B9-9FAAFFAF819A}"/>
              </a:ext>
            </a:extLst>
          </p:cNvPr>
          <p:cNvSpPr txBox="1"/>
          <p:nvPr/>
        </p:nvSpPr>
        <p:spPr>
          <a:xfrm>
            <a:off x="381000" y="1642949"/>
            <a:ext cx="7964040" cy="707886"/>
          </a:xfrm>
          <a:prstGeom prst="rect">
            <a:avLst/>
          </a:prstGeom>
          <a:noFill/>
        </p:spPr>
        <p:txBody>
          <a:bodyPr wrap="non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5B6770"/>
                </a:solidFill>
                <a:effectLst/>
                <a:uLnTx/>
                <a:uFillTx/>
                <a:latin typeface="Arial"/>
                <a:ea typeface="+mn-ea"/>
                <a:cs typeface="+mn-cs"/>
              </a:rPr>
              <a:t>The resources that are qualified to provide ECRS are expected to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5B6770"/>
                </a:solidFill>
                <a:effectLst/>
                <a:uLnTx/>
                <a:uFillTx/>
                <a:latin typeface="Arial"/>
                <a:ea typeface="+mn-ea"/>
                <a:cs typeface="+mn-cs"/>
              </a:rPr>
              <a:t>    use following Resource Statuses (RST)</a:t>
            </a:r>
          </a:p>
        </p:txBody>
      </p:sp>
    </p:spTree>
    <p:extLst>
      <p:ext uri="{BB962C8B-B14F-4D97-AF65-F5344CB8AC3E}">
        <p14:creationId xmlns:p14="http://schemas.microsoft.com/office/powerpoint/2010/main" val="36055563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85E639C-B94D-21C9-E822-CAE4CD543989}"/>
              </a:ext>
            </a:extLst>
          </p:cNvPr>
          <p:cNvSpPr>
            <a:spLocks noGrp="1"/>
          </p:cNvSpPr>
          <p:nvPr>
            <p:ph type="sldNum"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DB75BAC-74D7-43DA-9DE7-3912ED22B407}"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17</a:t>
            </a:fld>
            <a:endParaRPr kumimoji="0" lang="en-US" sz="900" b="0" i="0" u="none" strike="noStrike" kern="1200" cap="none" spc="0" normalizeH="0" baseline="0" noProof="0" dirty="0">
              <a:ln>
                <a:noFill/>
              </a:ln>
              <a:solidFill>
                <a:srgbClr val="FFFFFF"/>
              </a:solidFill>
              <a:effectLst/>
              <a:uLnTx/>
              <a:uFillTx/>
              <a:latin typeface="Arial"/>
              <a:ea typeface="+mn-ea"/>
              <a:cs typeface="+mn-cs"/>
            </a:endParaRPr>
          </a:p>
        </p:txBody>
      </p:sp>
      <p:pic>
        <p:nvPicPr>
          <p:cNvPr id="6" name="Content Placeholder 5">
            <a:extLst>
              <a:ext uri="{FF2B5EF4-FFF2-40B4-BE49-F238E27FC236}">
                <a16:creationId xmlns:a16="http://schemas.microsoft.com/office/drawing/2014/main" id="{C40FFBF6-A64F-83EB-A071-18EAA95BA9B4}"/>
              </a:ext>
            </a:extLst>
          </p:cNvPr>
          <p:cNvPicPr>
            <a:picLocks noGrp="1" noChangeAspect="1"/>
          </p:cNvPicPr>
          <p:nvPr>
            <p:ph idx="13"/>
          </p:nvPr>
        </p:nvPicPr>
        <p:blipFill>
          <a:blip r:embed="rId3"/>
          <a:stretch>
            <a:fillRect/>
          </a:stretch>
        </p:blipFill>
        <p:spPr>
          <a:xfrm>
            <a:off x="4633599" y="1557196"/>
            <a:ext cx="4206875" cy="3286479"/>
          </a:xfrm>
          <a:prstGeom prst="rect">
            <a:avLst/>
          </a:prstGeom>
        </p:spPr>
      </p:pic>
      <p:sp>
        <p:nvSpPr>
          <p:cNvPr id="4" name="Content Placeholder 3">
            <a:extLst>
              <a:ext uri="{FF2B5EF4-FFF2-40B4-BE49-F238E27FC236}">
                <a16:creationId xmlns:a16="http://schemas.microsoft.com/office/drawing/2014/main" id="{8FAF806E-134B-3E3C-6DF9-98566526ADBD}"/>
              </a:ext>
            </a:extLst>
          </p:cNvPr>
          <p:cNvSpPr>
            <a:spLocks noGrp="1"/>
          </p:cNvSpPr>
          <p:nvPr>
            <p:ph idx="1"/>
          </p:nvPr>
        </p:nvSpPr>
        <p:spPr>
          <a:xfrm>
            <a:off x="304163" y="1018368"/>
            <a:ext cx="4206240" cy="5064627"/>
          </a:xfrm>
        </p:spPr>
        <p:txBody>
          <a:bodyPr/>
          <a:lstStyle/>
          <a:p>
            <a:pPr marL="285750" indent="-285750">
              <a:buFont typeface="Arial" panose="020B0604020202020204" pitchFamily="34" charset="0"/>
              <a:buChar char="•"/>
            </a:pPr>
            <a:r>
              <a:rPr lang="en-US" sz="1400" dirty="0">
                <a:solidFill>
                  <a:schemeClr val="tx2"/>
                </a:solidFill>
              </a:rPr>
              <a:t>ERCOT will deploy the ECRS from SCED dispatchable resources automatically when frequency drops  below 59.91 Hz and may manually deploy to respond to large net load ramps OR when additional capacity is needed. </a:t>
            </a:r>
          </a:p>
          <a:p>
            <a:pPr marL="742950" lvl="1" indent="-285750">
              <a:buFont typeface="Arial" panose="020B0604020202020204" pitchFamily="34" charset="0"/>
              <a:buChar char="–"/>
            </a:pPr>
            <a:r>
              <a:rPr lang="en-US" sz="1200" dirty="0">
                <a:solidFill>
                  <a:schemeClr val="tx2"/>
                </a:solidFill>
              </a:rPr>
              <a:t>When deployed, the QSE will be sent an ECRS Deployment Instruction with requested  MW’s via ICCP*.</a:t>
            </a:r>
          </a:p>
          <a:p>
            <a:pPr marL="742950" lvl="1" indent="-285750">
              <a:buFont typeface="Arial" panose="020B0604020202020204" pitchFamily="34" charset="0"/>
              <a:buChar char="‒"/>
            </a:pPr>
            <a:r>
              <a:rPr lang="en-US" sz="1200" dirty="0">
                <a:solidFill>
                  <a:schemeClr val="tx2"/>
                </a:solidFill>
              </a:rPr>
              <a:t>Upon receiving an ECRS Deployment Instruction, the QSE shall adjust the ECRS Ancillary Service Schedule* for resources that have non-zero ECRS Ancillary Service     Responsibility*(&lt;= 10*EURR).</a:t>
            </a:r>
          </a:p>
          <a:p>
            <a:pPr marL="285750" indent="-285750">
              <a:buFont typeface="Arial" panose="020B0604020202020204" pitchFamily="34" charset="0"/>
              <a:buChar char="•"/>
            </a:pPr>
            <a:r>
              <a:rPr lang="en-US" sz="1400" dirty="0">
                <a:solidFill>
                  <a:schemeClr val="tx2"/>
                </a:solidFill>
              </a:rPr>
              <a:t>ECRS from SCED dispatchable Resources will be recalled when frequency has been   recovered above 59.98 Hz</a:t>
            </a:r>
          </a:p>
          <a:p>
            <a:pPr marL="742950" lvl="1" indent="-285750">
              <a:buFont typeface="Arial" panose="020B0604020202020204" pitchFamily="34" charset="0"/>
              <a:buChar char="–"/>
            </a:pPr>
            <a:r>
              <a:rPr lang="en-US" sz="1200" dirty="0">
                <a:solidFill>
                  <a:schemeClr val="tx2"/>
                </a:solidFill>
              </a:rPr>
              <a:t>When recalled, the ICCP Deployment Instruction will reflect zero MW and the QSE can restore ECRS Ancillary Service Schedule.</a:t>
            </a:r>
          </a:p>
          <a:p>
            <a:pPr marL="742950" lvl="1" indent="-285750">
              <a:buFont typeface="Arial" panose="020B0604020202020204" pitchFamily="34" charset="0"/>
              <a:buChar char="–"/>
            </a:pPr>
            <a:r>
              <a:rPr lang="en-US" sz="1200" dirty="0">
                <a:solidFill>
                  <a:schemeClr val="tx2"/>
                </a:solidFill>
              </a:rPr>
              <a:t>Online Quick Start Generation Resources may follow the process outlined in Nodal Protocol Section 3.8.3.1, Quick Start Generation Resource Decommitment Decision Process to take the Resource Off-Line.</a:t>
            </a:r>
          </a:p>
          <a:p>
            <a:endParaRPr lang="en-US" dirty="0"/>
          </a:p>
        </p:txBody>
      </p:sp>
      <p:sp>
        <p:nvSpPr>
          <p:cNvPr id="5" name="Title 4">
            <a:extLst>
              <a:ext uri="{FF2B5EF4-FFF2-40B4-BE49-F238E27FC236}">
                <a16:creationId xmlns:a16="http://schemas.microsoft.com/office/drawing/2014/main" id="{F0372A6B-2B09-C292-F2DD-D4BBB1FE74F2}"/>
              </a:ext>
            </a:extLst>
          </p:cNvPr>
          <p:cNvSpPr>
            <a:spLocks noGrp="1"/>
          </p:cNvSpPr>
          <p:nvPr>
            <p:ph type="title"/>
          </p:nvPr>
        </p:nvSpPr>
        <p:spPr/>
        <p:txBody>
          <a:bodyPr/>
          <a:lstStyle/>
          <a:p>
            <a:r>
              <a:rPr kumimoji="0" lang="en-US" sz="2000" b="1" i="0" u="none" strike="noStrike" kern="1200" cap="none" spc="0" normalizeH="0" baseline="0" noProof="0" dirty="0">
                <a:ln>
                  <a:noFill/>
                </a:ln>
                <a:solidFill>
                  <a:srgbClr val="00ACC8"/>
                </a:solidFill>
                <a:effectLst/>
                <a:uLnTx/>
                <a:uFillTx/>
                <a:latin typeface="Arial"/>
                <a:ea typeface="+mj-ea"/>
                <a:cs typeface="+mj-cs"/>
              </a:rPr>
              <a:t>4. ECRS Deployment/Recall from – SCED Dispatchable Generation Resources (including QSGR’s) and Controllable Load Resources </a:t>
            </a:r>
            <a:endParaRPr lang="en-US" dirty="0"/>
          </a:p>
        </p:txBody>
      </p:sp>
      <p:sp>
        <p:nvSpPr>
          <p:cNvPr id="7" name="TextBox 6">
            <a:extLst>
              <a:ext uri="{FF2B5EF4-FFF2-40B4-BE49-F238E27FC236}">
                <a16:creationId xmlns:a16="http://schemas.microsoft.com/office/drawing/2014/main" id="{41C8FF9C-A804-2DF1-2D8D-C6E68BB5A4F1}"/>
              </a:ext>
            </a:extLst>
          </p:cNvPr>
          <p:cNvSpPr txBox="1"/>
          <p:nvPr/>
        </p:nvSpPr>
        <p:spPr>
          <a:xfrm>
            <a:off x="2196548" y="6484268"/>
            <a:ext cx="6642652" cy="161583"/>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srgbClr val="FF0000"/>
                </a:solidFill>
                <a:effectLst/>
                <a:uLnTx/>
                <a:uFillTx/>
                <a:latin typeface="Arial"/>
                <a:ea typeface="+mn-ea"/>
                <a:cs typeface="+mn-cs"/>
              </a:rPr>
              <a:t>* </a:t>
            </a:r>
            <a:r>
              <a:rPr kumimoji="0" lang="en-US" sz="1050" b="0" i="0" u="none" strike="noStrike" kern="1200" cap="none" spc="0" normalizeH="0" baseline="0" noProof="0" dirty="0">
                <a:ln>
                  <a:noFill/>
                </a:ln>
                <a:solidFill>
                  <a:srgbClr val="5B6770"/>
                </a:solidFill>
                <a:effectLst/>
                <a:uLnTx/>
                <a:uFillTx/>
                <a:latin typeface="Arial"/>
                <a:ea typeface="+mn-ea"/>
                <a:cs typeface="+mn-cs"/>
              </a:rPr>
              <a:t>Refer the </a:t>
            </a:r>
            <a:r>
              <a:rPr kumimoji="0" lang="en-US" sz="1050" b="0" i="0" u="none" strike="noStrike" kern="1200" cap="none" spc="0" normalizeH="0" baseline="0" noProof="0" dirty="0">
                <a:ln>
                  <a:noFill/>
                </a:ln>
                <a:solidFill>
                  <a:srgbClr val="5B6770"/>
                </a:solidFill>
                <a:effectLst/>
                <a:uLnTx/>
                <a:uFillTx/>
                <a:latin typeface="Arial"/>
                <a:ea typeface="+mn-ea"/>
                <a:cs typeface="+mn-cs"/>
                <a:hlinkClick r:id="rId4"/>
              </a:rPr>
              <a:t>ERCOT’s ICCP handbook*</a:t>
            </a:r>
            <a:r>
              <a:rPr kumimoji="0" lang="en-US" sz="1050" b="0" i="0" u="none" strike="noStrike" kern="1200" cap="none" spc="0" normalizeH="0" baseline="0" noProof="0" dirty="0">
                <a:ln>
                  <a:noFill/>
                </a:ln>
                <a:solidFill>
                  <a:srgbClr val="5B6770"/>
                </a:solidFill>
                <a:effectLst/>
                <a:uLnTx/>
                <a:uFillTx/>
                <a:latin typeface="Arial"/>
                <a:ea typeface="+mn-ea"/>
                <a:cs typeface="+mn-cs"/>
              </a:rPr>
              <a:t> for details on these tags.</a:t>
            </a:r>
            <a:endParaRPr kumimoji="0" lang="en-US" sz="105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29235439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FA59D38-60C8-7CF6-3AE2-D30625C8B6A2}"/>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E7085C4-D6A8-46D9-A1BA-F87C2DEFFCDB}"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18</a:t>
            </a:fld>
            <a:endParaRPr kumimoji="0" lang="en-US" sz="900" b="0" i="0" u="none" strike="noStrike" kern="1200" cap="none" spc="0" normalizeH="0" baseline="0" noProof="0" dirty="0">
              <a:ln>
                <a:noFill/>
              </a:ln>
              <a:solidFill>
                <a:srgbClr val="FFFFFF"/>
              </a:solidFill>
              <a:effectLst/>
              <a:uLnTx/>
              <a:uFillTx/>
              <a:latin typeface="Arial"/>
              <a:ea typeface="+mn-ea"/>
              <a:cs typeface="+mn-cs"/>
            </a:endParaRPr>
          </a:p>
        </p:txBody>
      </p:sp>
      <p:sp>
        <p:nvSpPr>
          <p:cNvPr id="3" name="Content Placeholder 2">
            <a:extLst>
              <a:ext uri="{FF2B5EF4-FFF2-40B4-BE49-F238E27FC236}">
                <a16:creationId xmlns:a16="http://schemas.microsoft.com/office/drawing/2014/main" id="{D49695A1-B63E-8B25-2E94-41063B190012}"/>
              </a:ext>
            </a:extLst>
          </p:cNvPr>
          <p:cNvSpPr>
            <a:spLocks noGrp="1"/>
          </p:cNvSpPr>
          <p:nvPr>
            <p:ph idx="13"/>
          </p:nvPr>
        </p:nvSpPr>
        <p:spPr>
          <a:xfrm>
            <a:off x="4636008" y="1171407"/>
            <a:ext cx="4206240" cy="4232773"/>
          </a:xfrm>
        </p:spPr>
        <p:txBody>
          <a:bodyPr/>
          <a:lstStyle/>
          <a:p>
            <a:r>
              <a:rPr lang="en-US" sz="1200" dirty="0"/>
              <a:t>ECRS from ONECRS Resources is manually deployed (A) to meet NERC standards and other performance criteria as defined in the Nodal Protocol Section 6.5.7.6.2.4( 2) OR (B) during scarcity conditions following declaration of EEA level 1 per Nodal Protocol Section 6.5.9.4.2 (1).</a:t>
            </a:r>
          </a:p>
          <a:p>
            <a:pPr lvl="1"/>
            <a:r>
              <a:rPr lang="en-US" sz="1000" dirty="0"/>
              <a:t>The QSE will be sent a manual Deployment Instruction via ICCP* to deploy all available ECRS capacity from the Resources that are telemetering non zero ECRS Ancillary Service Responsibility*</a:t>
            </a:r>
          </a:p>
          <a:p>
            <a:pPr lvl="1"/>
            <a:r>
              <a:rPr lang="en-US" sz="1000" dirty="0"/>
              <a:t>Upon receiving ECRS Deployment Instruction, the QSE shall adjust the ECRS Ancillary Service Schedule* to zero within 1 minute and deploy all available ECRS capacity within 10 minutes. </a:t>
            </a:r>
          </a:p>
          <a:p>
            <a:r>
              <a:rPr lang="en-US" sz="1200" dirty="0"/>
              <a:t>Following recovery from the event, once operating under normal conditions and system frequency is stable above 59.98 Hz, ERCOT will reset the ONECRS Deployment Instruction to reflect zero MW deployment. QSE’s can restore ONECRS capability and stop generating MW from ONECRS Resources.</a:t>
            </a:r>
          </a:p>
          <a:p>
            <a:endParaRPr lang="en-US" sz="1200" dirty="0"/>
          </a:p>
        </p:txBody>
      </p:sp>
      <p:sp>
        <p:nvSpPr>
          <p:cNvPr id="4" name="Content Placeholder 3">
            <a:extLst>
              <a:ext uri="{FF2B5EF4-FFF2-40B4-BE49-F238E27FC236}">
                <a16:creationId xmlns:a16="http://schemas.microsoft.com/office/drawing/2014/main" id="{75E274C1-C139-6113-4EA0-F8A7CB44FA97}"/>
              </a:ext>
            </a:extLst>
          </p:cNvPr>
          <p:cNvSpPr>
            <a:spLocks noGrp="1"/>
          </p:cNvSpPr>
          <p:nvPr>
            <p:ph idx="14"/>
          </p:nvPr>
        </p:nvSpPr>
        <p:spPr>
          <a:xfrm>
            <a:off x="301752" y="1149340"/>
            <a:ext cx="4206240" cy="4559319"/>
          </a:xfrm>
        </p:spPr>
        <p:txBody>
          <a:bodyPr/>
          <a:lstStyle/>
          <a:p>
            <a:r>
              <a:rPr lang="en-US" sz="1200" dirty="0"/>
              <a:t>ECRS from ONECRS Resources is automatically deployed when frequency drops below 59.80 Hz.</a:t>
            </a:r>
          </a:p>
          <a:p>
            <a:pPr marL="471488" lvl="1" indent="-171450"/>
            <a:r>
              <a:rPr lang="en-US" sz="1000" dirty="0"/>
              <a:t>The initiation setting of the automatic under-frequency relay shall not be lower than 59.80 Hz, upon getting triggered, full response must be provided within 20 seconds. </a:t>
            </a:r>
          </a:p>
          <a:p>
            <a:pPr marL="471488" lvl="1" indent="-171450"/>
            <a:r>
              <a:rPr lang="en-US" sz="1000" dirty="0"/>
              <a:t>ERCOT will follow-up with a </a:t>
            </a:r>
            <a:r>
              <a:rPr lang="en-US" sz="1000" u="sng" dirty="0"/>
              <a:t>separate</a:t>
            </a:r>
            <a:r>
              <a:rPr lang="en-US" sz="1000" dirty="0"/>
              <a:t> QSE level ICCP* Deployment Instruction equal to the total ECRS Ancillary Service Responsibility* of resources telemetering ONECRS Resource Status</a:t>
            </a:r>
          </a:p>
          <a:p>
            <a:pPr marL="471488" lvl="1" indent="-171450"/>
            <a:r>
              <a:rPr lang="en-US" sz="1000" dirty="0"/>
              <a:t>Upon receiving an ECRS Deployment Instruction, the QSE shall adjust ECRS Ancillary Service Schedule* to zero for the resources within 1 minute.</a:t>
            </a:r>
          </a:p>
          <a:p>
            <a:r>
              <a:rPr lang="en-US" sz="1200" dirty="0"/>
              <a:t>Once operating under normal conditions and system frequency is stable above 59.98 Hz, ERCOT will reset the ONECRS ICCP Deployment signal to reflect zero MW deployment. The QSE can restore ONECRS capability and stop generating MW from ONECRS Resources.</a:t>
            </a:r>
          </a:p>
          <a:p>
            <a:endParaRPr lang="en-US" sz="1000" dirty="0"/>
          </a:p>
        </p:txBody>
      </p:sp>
      <p:sp>
        <p:nvSpPr>
          <p:cNvPr id="5" name="Content Placeholder 4">
            <a:extLst>
              <a:ext uri="{FF2B5EF4-FFF2-40B4-BE49-F238E27FC236}">
                <a16:creationId xmlns:a16="http://schemas.microsoft.com/office/drawing/2014/main" id="{642EA8FA-BA92-DF3C-0809-4036508F34F5}"/>
              </a:ext>
            </a:extLst>
          </p:cNvPr>
          <p:cNvSpPr>
            <a:spLocks noGrp="1"/>
          </p:cNvSpPr>
          <p:nvPr>
            <p:ph idx="15"/>
          </p:nvPr>
        </p:nvSpPr>
        <p:spPr>
          <a:xfrm>
            <a:off x="4636008" y="863347"/>
            <a:ext cx="4206240" cy="377920"/>
          </a:xfrm>
        </p:spPr>
        <p:txBody>
          <a:bodyPr/>
          <a:lstStyle/>
          <a:p>
            <a:r>
              <a:rPr lang="en-US" sz="1600" u="sng" dirty="0"/>
              <a:t>Manual Deployment/Recall</a:t>
            </a:r>
          </a:p>
          <a:p>
            <a:endParaRPr lang="en-US" dirty="0"/>
          </a:p>
        </p:txBody>
      </p:sp>
      <p:sp>
        <p:nvSpPr>
          <p:cNvPr id="6" name="Content Placeholder 5">
            <a:extLst>
              <a:ext uri="{FF2B5EF4-FFF2-40B4-BE49-F238E27FC236}">
                <a16:creationId xmlns:a16="http://schemas.microsoft.com/office/drawing/2014/main" id="{330C747F-CF98-3440-BF74-1F8471697678}"/>
              </a:ext>
            </a:extLst>
          </p:cNvPr>
          <p:cNvSpPr>
            <a:spLocks noGrp="1"/>
          </p:cNvSpPr>
          <p:nvPr>
            <p:ph idx="16"/>
          </p:nvPr>
        </p:nvSpPr>
        <p:spPr>
          <a:xfrm>
            <a:off x="304800" y="855407"/>
            <a:ext cx="4206240" cy="245834"/>
          </a:xfrm>
        </p:spPr>
        <p:txBody>
          <a:bodyPr/>
          <a:lstStyle/>
          <a:p>
            <a:r>
              <a:rPr lang="en-US" sz="1600" u="sng" dirty="0"/>
              <a:t>Automatic Deployment/Recall</a:t>
            </a:r>
          </a:p>
        </p:txBody>
      </p:sp>
      <p:sp>
        <p:nvSpPr>
          <p:cNvPr id="7" name="Title 6">
            <a:extLst>
              <a:ext uri="{FF2B5EF4-FFF2-40B4-BE49-F238E27FC236}">
                <a16:creationId xmlns:a16="http://schemas.microsoft.com/office/drawing/2014/main" id="{9BCBBCA6-48F9-9D32-D737-FCB207EA1C27}"/>
              </a:ext>
            </a:extLst>
          </p:cNvPr>
          <p:cNvSpPr>
            <a:spLocks noGrp="1"/>
          </p:cNvSpPr>
          <p:nvPr>
            <p:ph type="title"/>
          </p:nvPr>
        </p:nvSpPr>
        <p:spPr/>
        <p:txBody>
          <a:bodyPr/>
          <a:lstStyle/>
          <a:p>
            <a:r>
              <a:rPr kumimoji="0" lang="en-US" sz="1600" b="1" i="0" u="none" strike="noStrike" kern="1200" cap="none" spc="0" normalizeH="0" baseline="0" noProof="0" dirty="0">
                <a:ln>
                  <a:noFill/>
                </a:ln>
                <a:solidFill>
                  <a:srgbClr val="00ACC8"/>
                </a:solidFill>
                <a:effectLst/>
                <a:uLnTx/>
                <a:uFillTx/>
                <a:latin typeface="Arial"/>
                <a:ea typeface="+mj-ea"/>
                <a:cs typeface="+mj-cs"/>
              </a:rPr>
              <a:t>4. ECRS Deployment &amp; Recall Steps – Generation Resources operating in Synchronous Condenser mode (RST = ONECRS)</a:t>
            </a:r>
            <a:endParaRPr lang="en-US" dirty="0"/>
          </a:p>
        </p:txBody>
      </p:sp>
      <p:pic>
        <p:nvPicPr>
          <p:cNvPr id="10" name="Picture 9">
            <a:extLst>
              <a:ext uri="{FF2B5EF4-FFF2-40B4-BE49-F238E27FC236}">
                <a16:creationId xmlns:a16="http://schemas.microsoft.com/office/drawing/2014/main" id="{F8DA701A-7E73-09CE-5210-F3F1DC91F686}"/>
              </a:ext>
            </a:extLst>
          </p:cNvPr>
          <p:cNvPicPr>
            <a:picLocks noChangeAspect="1"/>
          </p:cNvPicPr>
          <p:nvPr/>
        </p:nvPicPr>
        <p:blipFill>
          <a:blip r:embed="rId3"/>
          <a:stretch>
            <a:fillRect/>
          </a:stretch>
        </p:blipFill>
        <p:spPr>
          <a:xfrm>
            <a:off x="1195335" y="4364390"/>
            <a:ext cx="3491947" cy="1979852"/>
          </a:xfrm>
          <a:prstGeom prst="rect">
            <a:avLst/>
          </a:prstGeom>
        </p:spPr>
      </p:pic>
      <p:sp>
        <p:nvSpPr>
          <p:cNvPr id="9" name="TextBox 8">
            <a:extLst>
              <a:ext uri="{FF2B5EF4-FFF2-40B4-BE49-F238E27FC236}">
                <a16:creationId xmlns:a16="http://schemas.microsoft.com/office/drawing/2014/main" id="{DD304660-7A05-7A1D-6746-DC306D69CCA8}"/>
              </a:ext>
            </a:extLst>
          </p:cNvPr>
          <p:cNvSpPr txBox="1"/>
          <p:nvPr/>
        </p:nvSpPr>
        <p:spPr>
          <a:xfrm>
            <a:off x="2196548" y="6484268"/>
            <a:ext cx="6642652" cy="161583"/>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srgbClr val="FF0000"/>
                </a:solidFill>
                <a:effectLst/>
                <a:uLnTx/>
                <a:uFillTx/>
                <a:latin typeface="Arial"/>
                <a:ea typeface="+mn-ea"/>
                <a:cs typeface="+mn-cs"/>
              </a:rPr>
              <a:t>* </a:t>
            </a:r>
            <a:r>
              <a:rPr kumimoji="0" lang="en-US" sz="1050" b="0" i="0" u="none" strike="noStrike" kern="1200" cap="none" spc="0" normalizeH="0" baseline="0" noProof="0" dirty="0">
                <a:ln>
                  <a:noFill/>
                </a:ln>
                <a:solidFill>
                  <a:srgbClr val="5B6770"/>
                </a:solidFill>
                <a:effectLst/>
                <a:uLnTx/>
                <a:uFillTx/>
                <a:latin typeface="Arial"/>
                <a:ea typeface="+mn-ea"/>
                <a:cs typeface="+mn-cs"/>
              </a:rPr>
              <a:t>Refer the </a:t>
            </a:r>
            <a:r>
              <a:rPr kumimoji="0" lang="en-US" sz="1050" b="0" i="0" u="none" strike="noStrike" kern="1200" cap="none" spc="0" normalizeH="0" baseline="0" noProof="0" dirty="0">
                <a:ln>
                  <a:noFill/>
                </a:ln>
                <a:solidFill>
                  <a:srgbClr val="5B6770"/>
                </a:solidFill>
                <a:effectLst/>
                <a:uLnTx/>
                <a:uFillTx/>
                <a:latin typeface="Arial"/>
                <a:ea typeface="+mn-ea"/>
                <a:cs typeface="+mn-cs"/>
                <a:hlinkClick r:id="rId4"/>
              </a:rPr>
              <a:t>ERCOT’s ICCP handbook*</a:t>
            </a:r>
            <a:r>
              <a:rPr kumimoji="0" lang="en-US" sz="1050" b="0" i="0" u="none" strike="noStrike" kern="1200" cap="none" spc="0" normalizeH="0" baseline="0" noProof="0" dirty="0">
                <a:ln>
                  <a:noFill/>
                </a:ln>
                <a:solidFill>
                  <a:srgbClr val="5B6770"/>
                </a:solidFill>
                <a:effectLst/>
                <a:uLnTx/>
                <a:uFillTx/>
                <a:latin typeface="Arial"/>
                <a:ea typeface="+mn-ea"/>
                <a:cs typeface="+mn-cs"/>
              </a:rPr>
              <a:t> for details on these tags.</a:t>
            </a:r>
            <a:endParaRPr kumimoji="0" lang="en-US" sz="105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40411703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5B2A5-C718-644D-CB1B-51D1F1C369E7}"/>
              </a:ext>
            </a:extLst>
          </p:cNvPr>
          <p:cNvSpPr>
            <a:spLocks noGrp="1"/>
          </p:cNvSpPr>
          <p:nvPr>
            <p:ph type="title"/>
          </p:nvPr>
        </p:nvSpPr>
        <p:spPr/>
        <p:txBody>
          <a:bodyPr/>
          <a:lstStyle/>
          <a:p>
            <a:r>
              <a:rPr kumimoji="0" lang="en-US" sz="1800" b="1" i="0" u="none" strike="noStrike" kern="1200" cap="none" spc="0" normalizeH="0" baseline="0" noProof="0" dirty="0">
                <a:ln>
                  <a:noFill/>
                </a:ln>
                <a:solidFill>
                  <a:srgbClr val="00ACC8"/>
                </a:solidFill>
                <a:effectLst/>
                <a:uLnTx/>
                <a:uFillTx/>
                <a:latin typeface="Arial"/>
                <a:ea typeface="+mj-ea"/>
                <a:cs typeface="+mj-cs"/>
              </a:rPr>
              <a:t>4. ECRS Deployment &amp; Recall Steps – Non-Controllable Load Resources (RST=ONECL)</a:t>
            </a:r>
            <a:endParaRPr lang="en-US" dirty="0"/>
          </a:p>
        </p:txBody>
      </p:sp>
      <p:sp>
        <p:nvSpPr>
          <p:cNvPr id="3" name="Content Placeholder 2">
            <a:extLst>
              <a:ext uri="{FF2B5EF4-FFF2-40B4-BE49-F238E27FC236}">
                <a16:creationId xmlns:a16="http://schemas.microsoft.com/office/drawing/2014/main" id="{FE4316A3-C25C-AE83-BF04-841C103EB90E}"/>
              </a:ext>
            </a:extLst>
          </p:cNvPr>
          <p:cNvSpPr>
            <a:spLocks noGrp="1"/>
          </p:cNvSpPr>
          <p:nvPr>
            <p:ph idx="1"/>
          </p:nvPr>
        </p:nvSpPr>
        <p:spPr>
          <a:xfrm>
            <a:off x="304800" y="896686"/>
            <a:ext cx="8610600" cy="5395257"/>
          </a:xfrm>
        </p:spPr>
        <p:txBody>
          <a:bodyPr/>
          <a:lstStyle/>
          <a:p>
            <a:r>
              <a:rPr lang="en-US" sz="1200" dirty="0"/>
              <a:t>Non-Controllable Load Resources that are providing ECRS and/or RRS-UFR will be separated into five deployment groups as defined in Nodal Protocols Section 6.5.9.4.2 EEA levels paragraph (2)</a:t>
            </a:r>
          </a:p>
          <a:p>
            <a:endParaRPr lang="en-US" sz="1200" dirty="0"/>
          </a:p>
          <a:p>
            <a:endParaRPr lang="en-US" sz="1200" dirty="0"/>
          </a:p>
          <a:p>
            <a:endParaRPr lang="en-US" sz="1200" dirty="0"/>
          </a:p>
          <a:p>
            <a:endParaRPr lang="en-US" sz="1200" dirty="0"/>
          </a:p>
          <a:p>
            <a:pPr marL="0" indent="0">
              <a:buNone/>
            </a:pPr>
            <a:endParaRPr lang="en-US" sz="1200" dirty="0"/>
          </a:p>
          <a:p>
            <a:pPr marL="0" indent="0">
              <a:buNone/>
            </a:pPr>
            <a:endParaRPr lang="en-US" sz="1200" dirty="0"/>
          </a:p>
          <a:p>
            <a:r>
              <a:rPr lang="en-US" sz="1200" dirty="0"/>
              <a:t>The QSE will be sent a Resource-specific Dispatch Instruction via ERCOT A/S Manager (XML Instruction) for the ECRS Deployment, indicating a time and date stamp, QSE, Dispatch Asset code and Deployed MW. ERCOT may deploy the NCLR’s in groups with deployment order from 0 to 4 or as an entire block.</a:t>
            </a:r>
          </a:p>
          <a:p>
            <a:endParaRPr lang="en-US" sz="1200" dirty="0"/>
          </a:p>
          <a:p>
            <a:r>
              <a:rPr lang="en-US" sz="1200" dirty="0"/>
              <a:t>Upon receiving the Deployment Instruction, the QSE shall adjust the ECRS Ancillary Schedule telemetry* to zero within one minute for all the Load Resources telemetering non zero Ancillary Service Responsibility*.</a:t>
            </a:r>
          </a:p>
          <a:p>
            <a:endParaRPr lang="en-US" sz="1200" dirty="0"/>
          </a:p>
          <a:p>
            <a:r>
              <a:rPr lang="en-US" sz="1200" dirty="0"/>
              <a:t>The Load Resource must operate at ERCOT instructed level within 10 minutes and at a minimum, be capable of remaining deployed until recalled.</a:t>
            </a:r>
          </a:p>
          <a:p>
            <a:pPr marL="0" indent="0">
              <a:buNone/>
            </a:pPr>
            <a:endParaRPr lang="en-US" sz="1200" dirty="0"/>
          </a:p>
          <a:p>
            <a:r>
              <a:rPr lang="en-US" sz="1200" dirty="0"/>
              <a:t>Following recovery from the event, once operating under normal conditions with system frequency stable above 59.98 Hz, ERCOT will recall the ECRS deployment for NCLR’s. NCLR’s will be recalled from 5 to 1 if deployed in groups.</a:t>
            </a:r>
          </a:p>
          <a:p>
            <a:pPr lvl="1"/>
            <a:r>
              <a:rPr lang="en-US" sz="1200" dirty="0"/>
              <a:t>Upon Recall, the QSE shall ensure that the Load energy and ECRS capacity from NCLR’s is restored within 3 hours, If the QSE cannot restore within 3 hours, the ECRS obligation must be replaced by the QSE from other ECRS qualified Resources capable of providing ECRS.</a:t>
            </a:r>
          </a:p>
          <a:p>
            <a:pPr lvl="1"/>
            <a:r>
              <a:rPr lang="en-US" sz="1200" dirty="0"/>
              <a:t>The QSE shall ensure that the ECRS Ancillary Schedule telemetry continuously and accurately represents the amount of load energy that has been restored and is available for subsequent deployment. </a:t>
            </a:r>
          </a:p>
        </p:txBody>
      </p:sp>
      <p:sp>
        <p:nvSpPr>
          <p:cNvPr id="4" name="Slide Number Placeholder 3">
            <a:extLst>
              <a:ext uri="{FF2B5EF4-FFF2-40B4-BE49-F238E27FC236}">
                <a16:creationId xmlns:a16="http://schemas.microsoft.com/office/drawing/2014/main" id="{3EFEAE11-CB91-6B25-2FCD-2685654F37F6}"/>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19</a:t>
            </a:fld>
            <a:endParaRPr kumimoji="0" lang="en-US" sz="900" b="0" i="0" u="none" strike="noStrike" kern="1200" cap="none" spc="0" normalizeH="0" baseline="0" noProof="0" dirty="0">
              <a:ln>
                <a:noFill/>
              </a:ln>
              <a:solidFill>
                <a:srgbClr val="FFFFFF"/>
              </a:solidFill>
              <a:effectLst/>
              <a:uLnTx/>
              <a:uFillTx/>
              <a:latin typeface="Arial"/>
              <a:ea typeface="+mn-ea"/>
              <a:cs typeface="+mn-cs"/>
            </a:endParaRPr>
          </a:p>
        </p:txBody>
      </p:sp>
      <p:graphicFrame>
        <p:nvGraphicFramePr>
          <p:cNvPr id="5" name="Table 4">
            <a:extLst>
              <a:ext uri="{FF2B5EF4-FFF2-40B4-BE49-F238E27FC236}">
                <a16:creationId xmlns:a16="http://schemas.microsoft.com/office/drawing/2014/main" id="{198FEC3A-1DCA-296F-0BE1-796690481AB9}"/>
              </a:ext>
            </a:extLst>
          </p:cNvPr>
          <p:cNvGraphicFramePr>
            <a:graphicFrameLocks noGrp="1"/>
          </p:cNvGraphicFramePr>
          <p:nvPr>
            <p:extLst>
              <p:ext uri="{D42A27DB-BD31-4B8C-83A1-F6EECF244321}">
                <p14:modId xmlns:p14="http://schemas.microsoft.com/office/powerpoint/2010/main" val="676037273"/>
              </p:ext>
            </p:extLst>
          </p:nvPr>
        </p:nvGraphicFramePr>
        <p:xfrm>
          <a:off x="1776825" y="1380975"/>
          <a:ext cx="5614575" cy="1184424"/>
        </p:xfrm>
        <a:graphic>
          <a:graphicData uri="http://schemas.openxmlformats.org/drawingml/2006/table">
            <a:tbl>
              <a:tblPr>
                <a:tableStyleId>{5C22544A-7EE6-4342-B048-85BDC9FD1C3A}</a:tableStyleId>
              </a:tblPr>
              <a:tblGrid>
                <a:gridCol w="860334">
                  <a:extLst>
                    <a:ext uri="{9D8B030D-6E8A-4147-A177-3AD203B41FA5}">
                      <a16:colId xmlns:a16="http://schemas.microsoft.com/office/drawing/2014/main" val="675209847"/>
                    </a:ext>
                  </a:extLst>
                </a:gridCol>
                <a:gridCol w="2043294">
                  <a:extLst>
                    <a:ext uri="{9D8B030D-6E8A-4147-A177-3AD203B41FA5}">
                      <a16:colId xmlns:a16="http://schemas.microsoft.com/office/drawing/2014/main" val="2890267750"/>
                    </a:ext>
                  </a:extLst>
                </a:gridCol>
                <a:gridCol w="1186947">
                  <a:extLst>
                    <a:ext uri="{9D8B030D-6E8A-4147-A177-3AD203B41FA5}">
                      <a16:colId xmlns:a16="http://schemas.microsoft.com/office/drawing/2014/main" val="298292757"/>
                    </a:ext>
                  </a:extLst>
                </a:gridCol>
                <a:gridCol w="1524000">
                  <a:extLst>
                    <a:ext uri="{9D8B030D-6E8A-4147-A177-3AD203B41FA5}">
                      <a16:colId xmlns:a16="http://schemas.microsoft.com/office/drawing/2014/main" val="3351171524"/>
                    </a:ext>
                  </a:extLst>
                </a:gridCol>
              </a:tblGrid>
              <a:tr h="344170">
                <a:tc>
                  <a:txBody>
                    <a:bodyPr/>
                    <a:lstStyle/>
                    <a:p>
                      <a:pPr algn="ctr" fontAlgn="b"/>
                      <a:r>
                        <a:rPr lang="en-US" sz="1000" b="1" u="none" strike="noStrike" dirty="0">
                          <a:effectLst/>
                        </a:rPr>
                        <a:t>Group</a:t>
                      </a:r>
                      <a:endParaRPr lang="en-US" sz="1000" b="1" i="0" u="none" strike="noStrike" dirty="0">
                        <a:solidFill>
                          <a:srgbClr val="000000"/>
                        </a:solidFill>
                        <a:effectLst/>
                        <a:latin typeface="Calibri" panose="020F0502020204030204" pitchFamily="34" charset="0"/>
                      </a:endParaRPr>
                    </a:p>
                  </a:txBody>
                  <a:tcPr marL="9525" marR="9525" marT="9525" marB="0" anchor="ctr">
                    <a:solidFill>
                      <a:srgbClr val="00AEC7"/>
                    </a:solidFill>
                  </a:tcPr>
                </a:tc>
                <a:tc>
                  <a:txBody>
                    <a:bodyPr/>
                    <a:lstStyle/>
                    <a:p>
                      <a:pPr algn="ctr" fontAlgn="b"/>
                      <a:r>
                        <a:rPr lang="en-US" sz="1000" b="1" u="none" strike="noStrike" dirty="0">
                          <a:effectLst/>
                        </a:rPr>
                        <a:t>Carrying ECRS without relay or relay unarmed</a:t>
                      </a:r>
                      <a:endParaRPr lang="en-US" sz="1000" b="1" i="0" u="none" strike="noStrike" dirty="0">
                        <a:solidFill>
                          <a:srgbClr val="000000"/>
                        </a:solidFill>
                        <a:effectLst/>
                        <a:latin typeface="Calibri" panose="020F0502020204030204" pitchFamily="34" charset="0"/>
                      </a:endParaRPr>
                    </a:p>
                  </a:txBody>
                  <a:tcPr marL="9525" marR="9525" marT="9525" marB="0" anchor="ctr">
                    <a:solidFill>
                      <a:srgbClr val="00AEC7"/>
                    </a:solidFill>
                  </a:tcPr>
                </a:tc>
                <a:tc>
                  <a:txBody>
                    <a:bodyPr/>
                    <a:lstStyle/>
                    <a:p>
                      <a:pPr algn="ctr" fontAlgn="b"/>
                      <a:r>
                        <a:rPr lang="en-US" sz="1000" b="1" u="none" strike="noStrike" dirty="0">
                          <a:effectLst/>
                        </a:rPr>
                        <a:t>Carrying RRSUFR</a:t>
                      </a:r>
                      <a:endParaRPr lang="en-US" sz="1000" b="1" i="0" u="none" strike="noStrike" dirty="0">
                        <a:solidFill>
                          <a:srgbClr val="000000"/>
                        </a:solidFill>
                        <a:effectLst/>
                        <a:latin typeface="Calibri" panose="020F0502020204030204" pitchFamily="34" charset="0"/>
                      </a:endParaRPr>
                    </a:p>
                  </a:txBody>
                  <a:tcPr marL="9525" marR="9525" marT="9525" marB="0" anchor="ctr">
                    <a:solidFill>
                      <a:srgbClr val="00AEC7"/>
                    </a:solidFill>
                  </a:tcPr>
                </a:tc>
                <a:tc>
                  <a:txBody>
                    <a:bodyPr/>
                    <a:lstStyle/>
                    <a:p>
                      <a:pPr algn="ctr" fontAlgn="b"/>
                      <a:r>
                        <a:rPr lang="en-US" sz="1000" b="1" u="none" strike="noStrike" dirty="0">
                          <a:effectLst/>
                        </a:rPr>
                        <a:t>Carrying ECRS with relay Armed</a:t>
                      </a:r>
                      <a:endParaRPr lang="en-US" sz="1000" b="1" i="0" u="none" strike="noStrike" dirty="0">
                        <a:solidFill>
                          <a:srgbClr val="000000"/>
                        </a:solidFill>
                        <a:effectLst/>
                        <a:latin typeface="Calibri" panose="020F0502020204030204" pitchFamily="34" charset="0"/>
                      </a:endParaRPr>
                    </a:p>
                  </a:txBody>
                  <a:tcPr marL="9525" marR="9525" marT="9525" marB="0" anchor="ctr">
                    <a:solidFill>
                      <a:srgbClr val="00AEC7"/>
                    </a:solidFill>
                  </a:tcPr>
                </a:tc>
                <a:extLst>
                  <a:ext uri="{0D108BD9-81ED-4DB2-BD59-A6C34878D82A}">
                    <a16:rowId xmlns:a16="http://schemas.microsoft.com/office/drawing/2014/main" val="635064447"/>
                  </a:ext>
                </a:extLst>
              </a:tr>
              <a:tr h="181062">
                <a:tc>
                  <a:txBody>
                    <a:bodyPr/>
                    <a:lstStyle/>
                    <a:p>
                      <a:pPr algn="ctr" fontAlgn="b"/>
                      <a:r>
                        <a:rPr lang="en-US" sz="900" u="none" strike="noStrike" dirty="0">
                          <a:effectLst/>
                        </a:rPr>
                        <a:t>0</a:t>
                      </a:r>
                      <a:endParaRPr lang="en-US" sz="9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900" u="none" strike="noStrike" dirty="0">
                          <a:effectLst/>
                        </a:rPr>
                        <a:t>Yes</a:t>
                      </a:r>
                      <a:endParaRPr lang="en-US" sz="9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900" u="none" strike="noStrike" dirty="0">
                          <a:effectLst/>
                        </a:rPr>
                        <a:t>No</a:t>
                      </a:r>
                      <a:endParaRPr lang="en-US" sz="9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900" u="none" strike="noStrike" dirty="0">
                          <a:effectLst/>
                        </a:rPr>
                        <a:t>No</a:t>
                      </a:r>
                      <a:endParaRPr lang="en-US" sz="9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86111709"/>
                  </a:ext>
                </a:extLst>
              </a:tr>
              <a:tr h="164388">
                <a:tc>
                  <a:txBody>
                    <a:bodyPr/>
                    <a:lstStyle/>
                    <a:p>
                      <a:pPr algn="ctr" fontAlgn="b"/>
                      <a:r>
                        <a:rPr lang="en-US" sz="900" u="none" strike="noStrike">
                          <a:effectLst/>
                        </a:rPr>
                        <a:t>1a </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900" u="none" strike="noStrike" dirty="0">
                          <a:effectLst/>
                        </a:rPr>
                        <a:t>Yes</a:t>
                      </a:r>
                      <a:endParaRPr lang="en-US" sz="9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900" u="none" strike="noStrike" dirty="0">
                          <a:effectLst/>
                        </a:rPr>
                        <a:t>No </a:t>
                      </a:r>
                      <a:endParaRPr lang="en-US" sz="9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900" u="none" strike="noStrike">
                          <a:effectLst/>
                        </a:rPr>
                        <a:t>Yes</a:t>
                      </a:r>
                      <a:endParaRPr lang="en-US" sz="9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545683402"/>
                  </a:ext>
                </a:extLst>
              </a:tr>
              <a:tr h="166028">
                <a:tc>
                  <a:txBody>
                    <a:bodyPr/>
                    <a:lstStyle/>
                    <a:p>
                      <a:pPr algn="ctr" fontAlgn="b"/>
                      <a:r>
                        <a:rPr lang="en-US" sz="900" u="none" strike="noStrike">
                          <a:effectLst/>
                        </a:rPr>
                        <a:t>1b</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900" u="none" strike="noStrike" dirty="0">
                          <a:effectLst/>
                        </a:rPr>
                        <a:t>Yes</a:t>
                      </a:r>
                      <a:endParaRPr lang="en-US" sz="9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900" u="none" strike="noStrike" dirty="0">
                          <a:effectLst/>
                        </a:rPr>
                        <a:t>Yes</a:t>
                      </a:r>
                      <a:endParaRPr lang="en-US" sz="9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900" u="none" strike="noStrike">
                          <a:effectLst/>
                        </a:rPr>
                        <a:t>Yes</a:t>
                      </a:r>
                      <a:endParaRPr lang="en-US" sz="9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197417810"/>
                  </a:ext>
                </a:extLst>
              </a:tr>
              <a:tr h="164388">
                <a:tc>
                  <a:txBody>
                    <a:bodyPr/>
                    <a:lstStyle/>
                    <a:p>
                      <a:pPr algn="ctr" fontAlgn="b"/>
                      <a:r>
                        <a:rPr lang="en-US" sz="900" u="none" strike="noStrike">
                          <a:effectLst/>
                        </a:rPr>
                        <a:t>1c</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900" u="none" strike="noStrike" dirty="0">
                          <a:effectLst/>
                        </a:rPr>
                        <a:t>Yes </a:t>
                      </a:r>
                      <a:endParaRPr lang="en-US" sz="9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900" u="none" strike="noStrike" dirty="0">
                          <a:effectLst/>
                        </a:rPr>
                        <a:t>Yes</a:t>
                      </a:r>
                      <a:endParaRPr lang="en-US" sz="9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900" u="none" strike="noStrike" dirty="0">
                          <a:effectLst/>
                        </a:rPr>
                        <a:t>Yes</a:t>
                      </a:r>
                      <a:endParaRPr lang="en-US" sz="9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173728452"/>
                  </a:ext>
                </a:extLst>
              </a:tr>
              <a:tr h="164388">
                <a:tc>
                  <a:txBody>
                    <a:bodyPr/>
                    <a:lstStyle/>
                    <a:p>
                      <a:pPr algn="ctr" fontAlgn="b"/>
                      <a:r>
                        <a:rPr lang="en-US" sz="900" u="none" strike="noStrike">
                          <a:effectLst/>
                        </a:rPr>
                        <a:t>2,3,4</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900" u="none" strike="noStrike">
                          <a:effectLst/>
                        </a:rPr>
                        <a:t>No</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900" u="none" strike="noStrike">
                          <a:effectLst/>
                        </a:rPr>
                        <a:t>Yes</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900" u="none" strike="noStrike" dirty="0">
                          <a:effectLst/>
                        </a:rPr>
                        <a:t>Yes</a:t>
                      </a:r>
                      <a:endParaRPr lang="en-US" sz="9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112871990"/>
                  </a:ext>
                </a:extLst>
              </a:tr>
            </a:tbl>
          </a:graphicData>
        </a:graphic>
      </p:graphicFrame>
      <p:sp>
        <p:nvSpPr>
          <p:cNvPr id="7" name="TextBox 6">
            <a:extLst>
              <a:ext uri="{FF2B5EF4-FFF2-40B4-BE49-F238E27FC236}">
                <a16:creationId xmlns:a16="http://schemas.microsoft.com/office/drawing/2014/main" id="{63543754-7610-C948-B516-9BC59D2BA0A6}"/>
              </a:ext>
            </a:extLst>
          </p:cNvPr>
          <p:cNvSpPr txBox="1"/>
          <p:nvPr/>
        </p:nvSpPr>
        <p:spPr>
          <a:xfrm>
            <a:off x="2196548" y="6484268"/>
            <a:ext cx="6642652" cy="161583"/>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srgbClr val="FF0000"/>
                </a:solidFill>
                <a:effectLst/>
                <a:uLnTx/>
                <a:uFillTx/>
                <a:latin typeface="Arial"/>
                <a:ea typeface="+mn-ea"/>
                <a:cs typeface="+mn-cs"/>
              </a:rPr>
              <a:t>* </a:t>
            </a:r>
            <a:r>
              <a:rPr kumimoji="0" lang="en-US" sz="1050" b="0" i="0" u="none" strike="noStrike" kern="1200" cap="none" spc="0" normalizeH="0" baseline="0" noProof="0" dirty="0">
                <a:ln>
                  <a:noFill/>
                </a:ln>
                <a:solidFill>
                  <a:srgbClr val="5B6770"/>
                </a:solidFill>
                <a:effectLst/>
                <a:uLnTx/>
                <a:uFillTx/>
                <a:latin typeface="Arial"/>
                <a:ea typeface="+mn-ea"/>
                <a:cs typeface="+mn-cs"/>
              </a:rPr>
              <a:t>Refer the </a:t>
            </a:r>
            <a:r>
              <a:rPr kumimoji="0" lang="en-US" sz="1050" b="0" i="0" u="none" strike="noStrike" kern="1200" cap="none" spc="0" normalizeH="0" baseline="0" noProof="0" dirty="0">
                <a:ln>
                  <a:noFill/>
                </a:ln>
                <a:solidFill>
                  <a:srgbClr val="5B6770"/>
                </a:solidFill>
                <a:effectLst/>
                <a:uLnTx/>
                <a:uFillTx/>
                <a:latin typeface="Arial"/>
                <a:ea typeface="+mn-ea"/>
                <a:cs typeface="+mn-cs"/>
                <a:hlinkClick r:id="rId3"/>
              </a:rPr>
              <a:t>ERCOT’s ICCP handbook*</a:t>
            </a:r>
            <a:r>
              <a:rPr kumimoji="0" lang="en-US" sz="1050" b="0" i="0" u="none" strike="noStrike" kern="1200" cap="none" spc="0" normalizeH="0" baseline="0" noProof="0" dirty="0">
                <a:ln>
                  <a:noFill/>
                </a:ln>
                <a:solidFill>
                  <a:srgbClr val="5B6770"/>
                </a:solidFill>
                <a:effectLst/>
                <a:uLnTx/>
                <a:uFillTx/>
                <a:latin typeface="Arial"/>
                <a:ea typeface="+mn-ea"/>
                <a:cs typeface="+mn-cs"/>
              </a:rPr>
              <a:t> for details on these tags.</a:t>
            </a:r>
            <a:endParaRPr kumimoji="0" lang="en-US" sz="105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3444242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6ED77-88C1-F6DC-24EE-C3FBFFA59109}"/>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7D0DAD4D-F97B-2B65-8D5E-952A687901C4}"/>
              </a:ext>
            </a:extLst>
          </p:cNvPr>
          <p:cNvSpPr>
            <a:spLocks noGrp="1"/>
          </p:cNvSpPr>
          <p:nvPr>
            <p:ph idx="1"/>
          </p:nvPr>
        </p:nvSpPr>
        <p:spPr>
          <a:xfrm>
            <a:off x="457200" y="914400"/>
            <a:ext cx="7924800" cy="4319832"/>
          </a:xfrm>
        </p:spPr>
        <p:txBody>
          <a:bodyPr/>
          <a:lstStyle/>
          <a:p>
            <a:pPr marL="457200" indent="-457200">
              <a:buFont typeface="+mj-lt"/>
              <a:buAutoNum type="arabicPeriod"/>
            </a:pPr>
            <a:r>
              <a:rPr lang="en-US" sz="1800" dirty="0"/>
              <a:t>Introduction (Matt Mereness)</a:t>
            </a:r>
          </a:p>
          <a:p>
            <a:pPr marL="457200" indent="-457200">
              <a:buFont typeface="+mj-lt"/>
              <a:buAutoNum type="arabicPeriod"/>
            </a:pPr>
            <a:r>
              <a:rPr lang="en-US" sz="1800" dirty="0"/>
              <a:t>High level explanation of ECRS (Nitika Mago)</a:t>
            </a:r>
          </a:p>
          <a:p>
            <a:pPr marL="457200" indent="-457200">
              <a:buFont typeface="+mj-lt"/>
              <a:buAutoNum type="arabicPeriod"/>
            </a:pPr>
            <a:r>
              <a:rPr lang="en-US" sz="1800" dirty="0"/>
              <a:t>How QSEs will submit ECRS into ERCOT systems (Nathan Smith)</a:t>
            </a:r>
          </a:p>
          <a:p>
            <a:pPr marL="457200" indent="-457200">
              <a:buFont typeface="+mj-lt"/>
              <a:buAutoNum type="arabicPeriod"/>
            </a:pPr>
            <a:r>
              <a:rPr lang="en-US" sz="1800" dirty="0"/>
              <a:t>How and when ECRS will be deployed (Nitika Mago)</a:t>
            </a:r>
          </a:p>
          <a:p>
            <a:pPr marL="457200" indent="-457200">
              <a:buFont typeface="+mj-lt"/>
              <a:buAutoNum type="arabicPeriod"/>
            </a:pPr>
            <a:r>
              <a:rPr lang="en-US" sz="1800" dirty="0"/>
              <a:t>Telemetry points (Nitika Mago and Kevin McGarrahan)</a:t>
            </a:r>
          </a:p>
          <a:p>
            <a:pPr marL="457200" indent="-457200">
              <a:buFont typeface="+mj-lt"/>
              <a:buAutoNum type="arabicPeriod"/>
            </a:pPr>
            <a:r>
              <a:rPr lang="en-US" sz="1800" dirty="0"/>
              <a:t>Reporting changes (Jamie Lavas)</a:t>
            </a:r>
          </a:p>
          <a:p>
            <a:pPr marL="457200" indent="-457200">
              <a:buFont typeface="+mj-lt"/>
              <a:buAutoNum type="arabicPeriod"/>
            </a:pPr>
            <a:r>
              <a:rPr lang="en-US" sz="1800" dirty="0"/>
              <a:t>Qualification (</a:t>
            </a:r>
            <a:r>
              <a:rPr lang="en-US" sz="1800" dirty="0" err="1"/>
              <a:t>Abhi</a:t>
            </a:r>
            <a:r>
              <a:rPr lang="en-US" sz="1800" dirty="0"/>
              <a:t> </a:t>
            </a:r>
            <a:r>
              <a:rPr lang="en-US" sz="1800" dirty="0" err="1"/>
              <a:t>Masanna</a:t>
            </a:r>
            <a:r>
              <a:rPr lang="en-US" sz="1800" dirty="0"/>
              <a:t> Gari and Steve Krein)</a:t>
            </a:r>
          </a:p>
          <a:p>
            <a:pPr marL="457200" indent="-457200">
              <a:buFont typeface="+mj-lt"/>
              <a:buAutoNum type="arabicPeriod"/>
            </a:pPr>
            <a:r>
              <a:rPr lang="en-US" sz="1800" dirty="0"/>
              <a:t>Required testing and scorecard (Matt Mereness)</a:t>
            </a:r>
          </a:p>
          <a:p>
            <a:pPr marL="457200" indent="-457200">
              <a:buFont typeface="+mj-lt"/>
              <a:buAutoNum type="arabicPeriod"/>
            </a:pPr>
            <a:r>
              <a:rPr lang="en-US" sz="1800" dirty="0"/>
              <a:t>Next steps (Matt Mereness)</a:t>
            </a:r>
          </a:p>
          <a:p>
            <a:endParaRPr lang="en-US" sz="2000" dirty="0"/>
          </a:p>
        </p:txBody>
      </p:sp>
      <p:sp>
        <p:nvSpPr>
          <p:cNvPr id="4" name="Slide Number Placeholder 3">
            <a:extLst>
              <a:ext uri="{FF2B5EF4-FFF2-40B4-BE49-F238E27FC236}">
                <a16:creationId xmlns:a16="http://schemas.microsoft.com/office/drawing/2014/main" id="{2F81BA91-749F-BB8B-4908-05304C43D492}"/>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8495113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4B625-8782-943C-AF26-C0A289008768}"/>
              </a:ext>
            </a:extLst>
          </p:cNvPr>
          <p:cNvSpPr>
            <a:spLocks noGrp="1"/>
          </p:cNvSpPr>
          <p:nvPr>
            <p:ph type="title"/>
          </p:nvPr>
        </p:nvSpPr>
        <p:spPr/>
        <p:txBody>
          <a:bodyPr/>
          <a:lstStyle/>
          <a:p>
            <a:r>
              <a:rPr lang="en-US" dirty="0"/>
              <a:t>5.  Summary of Telemetry Changes- </a:t>
            </a:r>
            <a:r>
              <a:rPr lang="en-US" dirty="0">
                <a:solidFill>
                  <a:srgbClr val="C00000"/>
                </a:solidFill>
              </a:rPr>
              <a:t>Nitika Mago</a:t>
            </a:r>
            <a:endParaRPr lang="en-US" dirty="0"/>
          </a:p>
        </p:txBody>
      </p:sp>
      <p:sp>
        <p:nvSpPr>
          <p:cNvPr id="3" name="Content Placeholder 2">
            <a:extLst>
              <a:ext uri="{FF2B5EF4-FFF2-40B4-BE49-F238E27FC236}">
                <a16:creationId xmlns:a16="http://schemas.microsoft.com/office/drawing/2014/main" id="{0FE554BF-DB16-AD88-A62F-BBAD45EC00F5}"/>
              </a:ext>
            </a:extLst>
          </p:cNvPr>
          <p:cNvSpPr>
            <a:spLocks noGrp="1"/>
          </p:cNvSpPr>
          <p:nvPr>
            <p:ph idx="1"/>
          </p:nvPr>
        </p:nvSpPr>
        <p:spPr>
          <a:xfrm>
            <a:off x="304800" y="762000"/>
            <a:ext cx="8534400" cy="5699918"/>
          </a:xfrm>
        </p:spPr>
        <p:txBody>
          <a:bodyPr/>
          <a:lstStyle/>
          <a:p>
            <a:pPr>
              <a:buFont typeface="Arial" panose="020B0604020202020204" pitchFamily="34" charset="0"/>
              <a:buChar char="−"/>
            </a:pPr>
            <a:r>
              <a:rPr lang="en-US" sz="1400" dirty="0">
                <a:solidFill>
                  <a:schemeClr val="tx2"/>
                </a:solidFill>
                <a:hlinkClick r:id="rId2"/>
              </a:rPr>
              <a:t>ERCOT’s ICCP handbook*</a:t>
            </a:r>
            <a:r>
              <a:rPr lang="en-US" sz="1400" dirty="0">
                <a:solidFill>
                  <a:schemeClr val="tx2"/>
                </a:solidFill>
              </a:rPr>
              <a:t> has been updated to include the various telemetry changes that are being put in place to support implementation of ECRS. </a:t>
            </a:r>
          </a:p>
          <a:p>
            <a:pPr lvl="2"/>
            <a:r>
              <a:rPr lang="en-US" sz="1200" dirty="0">
                <a:solidFill>
                  <a:schemeClr val="tx2"/>
                </a:solidFill>
              </a:rPr>
              <a:t>Follow normal processes for requesting new ICCP Service Request.</a:t>
            </a:r>
          </a:p>
          <a:p>
            <a:pPr lvl="2"/>
            <a:r>
              <a:rPr lang="en-US" sz="1200" dirty="0">
                <a:solidFill>
                  <a:schemeClr val="tx2"/>
                </a:solidFill>
              </a:rPr>
              <a:t>Additional support from </a:t>
            </a:r>
            <a:r>
              <a:rPr lang="en-US" sz="1200" dirty="0">
                <a:solidFill>
                  <a:schemeClr val="tx2"/>
                </a:solidFill>
                <a:hlinkClick r:id="rId3"/>
              </a:rPr>
              <a:t>ercoticcpsupport@ercot.com</a:t>
            </a:r>
            <a:r>
              <a:rPr lang="en-US" sz="1200" dirty="0">
                <a:solidFill>
                  <a:schemeClr val="tx2"/>
                </a:solidFill>
              </a:rPr>
              <a:t> </a:t>
            </a:r>
          </a:p>
          <a:p>
            <a:pPr lvl="2"/>
            <a:endParaRPr lang="en-US" sz="1200" dirty="0">
              <a:solidFill>
                <a:schemeClr val="tx2"/>
              </a:solidFill>
            </a:endParaRPr>
          </a:p>
          <a:p>
            <a:pPr>
              <a:buFont typeface="Arial" panose="020B0604020202020204" pitchFamily="34" charset="0"/>
              <a:buChar char="−"/>
            </a:pPr>
            <a:r>
              <a:rPr lang="en-US" sz="1400" dirty="0">
                <a:solidFill>
                  <a:schemeClr val="tx2"/>
                </a:solidFill>
              </a:rPr>
              <a:t>The following new Resource Status’ will be available for use after the implementation of the ECRS project</a:t>
            </a:r>
          </a:p>
          <a:p>
            <a:pPr lvl="1">
              <a:buFont typeface="Arial" panose="020B0604020202020204" pitchFamily="34" charset="0"/>
              <a:buChar char="−"/>
            </a:pPr>
            <a:r>
              <a:rPr lang="en-US" sz="1200" dirty="0">
                <a:solidFill>
                  <a:schemeClr val="tx2"/>
                </a:solidFill>
              </a:rPr>
              <a:t>ONECRS | Code = 022 | For Generation Resource operating in synchronous condenser mode providing ECRS</a:t>
            </a:r>
          </a:p>
          <a:p>
            <a:pPr lvl="1">
              <a:buFont typeface="Arial" panose="020B0604020202020204" pitchFamily="34" charset="0"/>
              <a:buChar char="−"/>
            </a:pPr>
            <a:r>
              <a:rPr lang="en-US" sz="1200" dirty="0">
                <a:solidFill>
                  <a:schemeClr val="tx2"/>
                </a:solidFill>
              </a:rPr>
              <a:t>ONHOLD | Code = 023 | For Generation Resource per guidance included in NPRR1085</a:t>
            </a:r>
          </a:p>
          <a:p>
            <a:pPr lvl="1">
              <a:buFont typeface="Arial" panose="020B0604020202020204" pitchFamily="34" charset="0"/>
              <a:buChar char="−"/>
            </a:pPr>
            <a:r>
              <a:rPr lang="en-US" sz="1200" dirty="0">
                <a:solidFill>
                  <a:schemeClr val="tx2"/>
                </a:solidFill>
              </a:rPr>
              <a:t>ONECL | Code =</a:t>
            </a:r>
            <a:r>
              <a:rPr lang="en-US" sz="1200" dirty="0">
                <a:solidFill>
                  <a:srgbClr val="FF0000"/>
                </a:solidFill>
              </a:rPr>
              <a:t> 264 </a:t>
            </a:r>
            <a:r>
              <a:rPr lang="en-US" sz="1200" dirty="0">
                <a:solidFill>
                  <a:schemeClr val="tx2"/>
                </a:solidFill>
              </a:rPr>
              <a:t>| </a:t>
            </a:r>
            <a:r>
              <a:rPr lang="en-US" sz="1200">
                <a:solidFill>
                  <a:schemeClr val="tx2"/>
                </a:solidFill>
              </a:rPr>
              <a:t>For Load Resources that are not Controllable Load Resources that provide ECRS</a:t>
            </a:r>
            <a:endParaRPr lang="en-US" sz="1200" dirty="0">
              <a:solidFill>
                <a:schemeClr val="tx2"/>
              </a:solidFill>
            </a:endParaRPr>
          </a:p>
          <a:p>
            <a:pPr>
              <a:buFont typeface="Arial" panose="020B0604020202020204" pitchFamily="34" charset="0"/>
              <a:buChar char="−"/>
            </a:pPr>
            <a:endParaRPr lang="en-US" sz="1400" dirty="0">
              <a:solidFill>
                <a:schemeClr val="tx2"/>
              </a:solidFill>
            </a:endParaRPr>
          </a:p>
          <a:p>
            <a:pPr>
              <a:buFont typeface="Arial" panose="020B0604020202020204" pitchFamily="34" charset="0"/>
              <a:buChar char="−"/>
            </a:pPr>
            <a:r>
              <a:rPr lang="en-US" sz="1400" dirty="0">
                <a:solidFill>
                  <a:schemeClr val="tx2"/>
                </a:solidFill>
              </a:rPr>
              <a:t>The following are the new telemetry that will be used for deployment of ECRS</a:t>
            </a:r>
          </a:p>
          <a:p>
            <a:pPr lvl="1">
              <a:buFont typeface="Arial" panose="020B0604020202020204" pitchFamily="34" charset="0"/>
              <a:buChar char="−"/>
            </a:pPr>
            <a:r>
              <a:rPr lang="en-US" sz="1000" dirty="0">
                <a:solidFill>
                  <a:schemeClr val="tx2"/>
                </a:solidFill>
              </a:rPr>
              <a:t>ECRS | QSE Level ECRS deployment/requested MW for SCED dispatchable Resources </a:t>
            </a:r>
          </a:p>
          <a:p>
            <a:pPr lvl="1">
              <a:buFont typeface="Arial" panose="020B0604020202020204" pitchFamily="34" charset="0"/>
              <a:buChar char="−"/>
            </a:pPr>
            <a:r>
              <a:rPr lang="en-US" sz="1000" dirty="0">
                <a:solidFill>
                  <a:schemeClr val="tx2"/>
                </a:solidFill>
              </a:rPr>
              <a:t>ONEC | QSE Level ECRS deployment/requested MW for Generation Resource operating in synchronous condenser mode</a:t>
            </a:r>
          </a:p>
          <a:p>
            <a:pPr lvl="1">
              <a:buFont typeface="Arial" panose="020B0604020202020204" pitchFamily="34" charset="0"/>
              <a:buChar char="−"/>
            </a:pPr>
            <a:r>
              <a:rPr lang="en-US" sz="1000" dirty="0">
                <a:solidFill>
                  <a:schemeClr val="tx2"/>
                </a:solidFill>
              </a:rPr>
              <a:t>ECRS | ECRS Ancillary Service Resource Responsibility available for Generation Resource, Energy Storage Resource, Controllable Load Resource and Non-Controllable Load Resource </a:t>
            </a:r>
          </a:p>
          <a:p>
            <a:pPr lvl="1">
              <a:buFont typeface="Arial" panose="020B0604020202020204" pitchFamily="34" charset="0"/>
              <a:buChar char="−"/>
            </a:pPr>
            <a:r>
              <a:rPr lang="en-US" sz="1000" dirty="0">
                <a:solidFill>
                  <a:schemeClr val="tx2"/>
                </a:solidFill>
              </a:rPr>
              <a:t>ECSC | ECRS Ancillary Service Resource Schedule available for Generation Resource, Energy Storage Resource (ESR), Controllable Load Resource and Non-Controllable Load Resource </a:t>
            </a:r>
          </a:p>
          <a:p>
            <a:pPr lvl="1">
              <a:buFont typeface="Arial" panose="020B0604020202020204" pitchFamily="34" charset="0"/>
              <a:buChar char="−"/>
            </a:pPr>
            <a:endParaRPr lang="en-US" sz="1000" dirty="0">
              <a:solidFill>
                <a:schemeClr val="tx2"/>
              </a:solidFill>
            </a:endParaRPr>
          </a:p>
          <a:p>
            <a:pPr>
              <a:buFont typeface="Arial" panose="020B0604020202020204" pitchFamily="34" charset="0"/>
              <a:buChar char="−"/>
            </a:pPr>
            <a:r>
              <a:rPr lang="en-US" sz="1400" dirty="0">
                <a:solidFill>
                  <a:schemeClr val="tx2"/>
                </a:solidFill>
              </a:rPr>
              <a:t>The following are additional new telemetry that will be available for Market Participant consumption</a:t>
            </a:r>
          </a:p>
          <a:p>
            <a:pPr lvl="1">
              <a:buFont typeface="Arial" panose="020B0604020202020204" pitchFamily="34" charset="0"/>
              <a:buChar char="−"/>
            </a:pPr>
            <a:r>
              <a:rPr lang="en-US" sz="1000" dirty="0">
                <a:solidFill>
                  <a:schemeClr val="tx2"/>
                </a:solidFill>
              </a:rPr>
              <a:t>MMEC | Non-Controllable Load Resource  (NCLR) level status to provide follow up flag to affirm that NCLR has been deployed for ECRS. Note that ECRS deployments are sent via XML instruction. This flag is solely for information purpose. Available to QSEs only</a:t>
            </a:r>
          </a:p>
          <a:p>
            <a:pPr lvl="1">
              <a:buFont typeface="Arial" panose="020B0604020202020204" pitchFamily="34" charset="0"/>
              <a:buChar char="−"/>
            </a:pPr>
            <a:r>
              <a:rPr lang="en-US" sz="1000" dirty="0">
                <a:solidFill>
                  <a:schemeClr val="tx2"/>
                </a:solidFill>
              </a:rPr>
              <a:t>ECRG, ECCG | Generation Resource ECRS Responsibility and Capacity (ECRS on ESR-Gen will be included in this) </a:t>
            </a:r>
          </a:p>
          <a:p>
            <a:pPr lvl="1">
              <a:buFont typeface="Arial" panose="020B0604020202020204" pitchFamily="34" charset="0"/>
              <a:buChar char="−"/>
            </a:pPr>
            <a:r>
              <a:rPr lang="en-US" sz="1000" dirty="0">
                <a:solidFill>
                  <a:schemeClr val="tx2"/>
                </a:solidFill>
              </a:rPr>
              <a:t>ECRQ, ECCQ | Quick Start Generation Resource ECRS Responsibility and Capacity </a:t>
            </a:r>
          </a:p>
          <a:p>
            <a:pPr lvl="1">
              <a:buFont typeface="Arial" panose="020B0604020202020204" pitchFamily="34" charset="0"/>
              <a:buChar char="−"/>
            </a:pPr>
            <a:r>
              <a:rPr lang="en-US" sz="1000" dirty="0">
                <a:solidFill>
                  <a:schemeClr val="tx2"/>
                </a:solidFill>
              </a:rPr>
              <a:t>ECRC, ECCC | Controllable Load Resource ECRS Responsibility and Capacity </a:t>
            </a:r>
          </a:p>
          <a:p>
            <a:pPr lvl="1">
              <a:buFont typeface="Arial" panose="020B0604020202020204" pitchFamily="34" charset="0"/>
              <a:buChar char="−"/>
            </a:pPr>
            <a:r>
              <a:rPr lang="en-US" sz="1000" dirty="0">
                <a:solidFill>
                  <a:schemeClr val="tx2"/>
                </a:solidFill>
              </a:rPr>
              <a:t>ECRN, ECCN | Non-Controllable Load Resource ECRS Responsibility and Capacity </a:t>
            </a:r>
          </a:p>
          <a:p>
            <a:pPr lvl="1">
              <a:buFont typeface="Arial" panose="020B0604020202020204" pitchFamily="34" charset="0"/>
              <a:buChar char="−"/>
            </a:pPr>
            <a:r>
              <a:rPr lang="en-US" sz="1000" dirty="0">
                <a:solidFill>
                  <a:schemeClr val="tx2"/>
                </a:solidFill>
              </a:rPr>
              <a:t>ECRS | ECRS deployed from Generation and Load Resources</a:t>
            </a:r>
          </a:p>
          <a:p>
            <a:pPr lvl="1">
              <a:buFont typeface="Arial" panose="020B0604020202020204" pitchFamily="34" charset="0"/>
              <a:buChar char="−"/>
            </a:pPr>
            <a:endParaRPr lang="en-US" sz="1000" dirty="0">
              <a:solidFill>
                <a:schemeClr val="tx2"/>
              </a:solidFill>
            </a:endParaRPr>
          </a:p>
          <a:p>
            <a:pPr lvl="1">
              <a:buFont typeface="Arial" panose="020B0604020202020204" pitchFamily="34" charset="0"/>
              <a:buChar char="−"/>
            </a:pPr>
            <a:endParaRPr lang="en-US" sz="1000" dirty="0">
              <a:solidFill>
                <a:schemeClr val="tx2"/>
              </a:solidFill>
            </a:endParaRPr>
          </a:p>
          <a:p>
            <a:pPr>
              <a:buFont typeface="Arial" panose="020B0604020202020204" pitchFamily="34" charset="0"/>
              <a:buChar char="−"/>
            </a:pPr>
            <a:endParaRPr lang="en-US" sz="1400" dirty="0">
              <a:solidFill>
                <a:schemeClr val="tx2"/>
              </a:solidFill>
            </a:endParaRPr>
          </a:p>
          <a:p>
            <a:pPr lvl="1">
              <a:buFont typeface="Arial" panose="020B0604020202020204" pitchFamily="34" charset="0"/>
              <a:buChar char="−"/>
            </a:pPr>
            <a:endParaRPr lang="en-US" sz="1000" dirty="0">
              <a:solidFill>
                <a:schemeClr val="tx2"/>
              </a:solidFill>
            </a:endParaRPr>
          </a:p>
          <a:p>
            <a:pPr lvl="1">
              <a:buFont typeface="Arial" panose="020B0604020202020204" pitchFamily="34" charset="0"/>
              <a:buChar char="−"/>
            </a:pPr>
            <a:endParaRPr lang="en-US" sz="1000" dirty="0">
              <a:solidFill>
                <a:schemeClr val="tx2"/>
              </a:solidFill>
            </a:endParaRPr>
          </a:p>
        </p:txBody>
      </p:sp>
      <p:sp>
        <p:nvSpPr>
          <p:cNvPr id="4" name="Slide Number Placeholder 3">
            <a:extLst>
              <a:ext uri="{FF2B5EF4-FFF2-40B4-BE49-F238E27FC236}">
                <a16:creationId xmlns:a16="http://schemas.microsoft.com/office/drawing/2014/main" id="{C8C28D16-7FF3-9308-059D-5634C30FF07A}"/>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433274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5675E-B044-42BD-AA59-7BF26446D100}"/>
              </a:ext>
            </a:extLst>
          </p:cNvPr>
          <p:cNvSpPr>
            <a:spLocks noGrp="1"/>
          </p:cNvSpPr>
          <p:nvPr>
            <p:ph type="title"/>
          </p:nvPr>
        </p:nvSpPr>
        <p:spPr>
          <a:xfrm>
            <a:off x="381000" y="243682"/>
            <a:ext cx="8458200" cy="594518"/>
          </a:xfrm>
        </p:spPr>
        <p:txBody>
          <a:bodyPr/>
          <a:lstStyle/>
          <a:p>
            <a:r>
              <a:rPr lang="en-US" dirty="0"/>
              <a:t>6. CDR Report Impact Summary – ECRS</a:t>
            </a:r>
            <a:br>
              <a:rPr lang="en-US" dirty="0"/>
            </a:br>
            <a:r>
              <a:rPr lang="en-US" dirty="0"/>
              <a:t>  </a:t>
            </a:r>
            <a:r>
              <a:rPr lang="en-US" dirty="0">
                <a:solidFill>
                  <a:srgbClr val="C00000"/>
                </a:solidFill>
              </a:rPr>
              <a:t>Jamie Lavas</a:t>
            </a:r>
          </a:p>
        </p:txBody>
      </p:sp>
      <p:graphicFrame>
        <p:nvGraphicFramePr>
          <p:cNvPr id="6" name="Table 6">
            <a:extLst>
              <a:ext uri="{FF2B5EF4-FFF2-40B4-BE49-F238E27FC236}">
                <a16:creationId xmlns:a16="http://schemas.microsoft.com/office/drawing/2014/main" id="{3B33DA6E-E7F9-47DA-B238-DFE114FEA727}"/>
              </a:ext>
            </a:extLst>
          </p:cNvPr>
          <p:cNvGraphicFramePr>
            <a:graphicFrameLocks noGrp="1"/>
          </p:cNvGraphicFramePr>
          <p:nvPr>
            <p:ph idx="1"/>
            <p:extLst>
              <p:ext uri="{D42A27DB-BD31-4B8C-83A1-F6EECF244321}">
                <p14:modId xmlns:p14="http://schemas.microsoft.com/office/powerpoint/2010/main" val="1626431267"/>
              </p:ext>
            </p:extLst>
          </p:nvPr>
        </p:nvGraphicFramePr>
        <p:xfrm>
          <a:off x="342900" y="1371600"/>
          <a:ext cx="8458200" cy="485140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446383811"/>
                    </a:ext>
                  </a:extLst>
                </a:gridCol>
                <a:gridCol w="5410200">
                  <a:extLst>
                    <a:ext uri="{9D8B030D-6E8A-4147-A177-3AD203B41FA5}">
                      <a16:colId xmlns:a16="http://schemas.microsoft.com/office/drawing/2014/main" val="3147703138"/>
                    </a:ext>
                  </a:extLst>
                </a:gridCol>
              </a:tblGrid>
              <a:tr h="370840">
                <a:tc>
                  <a:txBody>
                    <a:bodyPr/>
                    <a:lstStyle/>
                    <a:p>
                      <a:r>
                        <a:rPr lang="en-US" sz="1600" dirty="0"/>
                        <a:t>Report</a:t>
                      </a:r>
                    </a:p>
                  </a:txBody>
                  <a:tcPr/>
                </a:tc>
                <a:tc>
                  <a:txBody>
                    <a:bodyPr/>
                    <a:lstStyle/>
                    <a:p>
                      <a:r>
                        <a:rPr lang="en-US" sz="1600" dirty="0"/>
                        <a:t>Change Summary</a:t>
                      </a:r>
                    </a:p>
                  </a:txBody>
                  <a:tcPr/>
                </a:tc>
                <a:extLst>
                  <a:ext uri="{0D108BD9-81ED-4DB2-BD59-A6C34878D82A}">
                    <a16:rowId xmlns:a16="http://schemas.microsoft.com/office/drawing/2014/main" val="3041359140"/>
                  </a:ext>
                </a:extLst>
              </a:tr>
              <a:tr h="370840">
                <a:tc>
                  <a:txBody>
                    <a:bodyPr/>
                    <a:lstStyle/>
                    <a:p>
                      <a:r>
                        <a:rPr lang="en-US" sz="1200" b="0" i="0" kern="1200" dirty="0">
                          <a:solidFill>
                            <a:schemeClr val="dk1"/>
                          </a:solidFill>
                          <a:effectLst/>
                          <a:latin typeface="+mn-lt"/>
                          <a:ea typeface="+mn-ea"/>
                          <a:cs typeface="+mn-cs"/>
                        </a:rPr>
                        <a:t>NP4-179-CD Total Ancillary Service Offers</a:t>
                      </a:r>
                      <a:endParaRPr lang="en-US" sz="1200" dirty="0"/>
                    </a:p>
                  </a:txBody>
                  <a:tcPr/>
                </a:tc>
                <a:tc>
                  <a:txBody>
                    <a:bodyPr/>
                    <a:lstStyle/>
                    <a:p>
                      <a:r>
                        <a:rPr lang="en-US" sz="1200" b="0" i="0" kern="1200" dirty="0">
                          <a:solidFill>
                            <a:schemeClr val="dk1"/>
                          </a:solidFill>
                          <a:effectLst/>
                          <a:latin typeface="+mn-lt"/>
                          <a:ea typeface="+mn-ea"/>
                          <a:cs typeface="+mn-cs"/>
                        </a:rPr>
                        <a:t>Report: Add ECRS subtype columns 'ECRSSD', 'ECRSMD’.</a:t>
                      </a:r>
                    </a:p>
                    <a:p>
                      <a:endParaRPr lang="en-US" sz="1200" b="0" i="0" kern="1200" dirty="0">
                        <a:solidFill>
                          <a:schemeClr val="dk1"/>
                        </a:solidFill>
                        <a:effectLst/>
                        <a:latin typeface="+mn-lt"/>
                        <a:ea typeface="+mn-ea"/>
                        <a:cs typeface="+mn-cs"/>
                      </a:endParaRPr>
                    </a:p>
                    <a:p>
                      <a:r>
                        <a:rPr lang="en-US" sz="1200" b="0" i="0" kern="1200" dirty="0">
                          <a:solidFill>
                            <a:schemeClr val="dk1"/>
                          </a:solidFill>
                          <a:effectLst/>
                          <a:latin typeface="+mn-lt"/>
                          <a:ea typeface="+mn-ea"/>
                          <a:cs typeface="+mn-cs"/>
                        </a:rPr>
                        <a:t>XSD: Addition of element names for new ECRS columns 'ECRSSD', 'ECRSMD’.</a:t>
                      </a:r>
                    </a:p>
                  </a:txBody>
                  <a:tcPr/>
                </a:tc>
                <a:extLst>
                  <a:ext uri="{0D108BD9-81ED-4DB2-BD59-A6C34878D82A}">
                    <a16:rowId xmlns:a16="http://schemas.microsoft.com/office/drawing/2014/main" val="1848829606"/>
                  </a:ext>
                </a:extLst>
              </a:tr>
              <a:tr h="370840">
                <a:tc>
                  <a:txBody>
                    <a:bodyPr/>
                    <a:lstStyle/>
                    <a:p>
                      <a:r>
                        <a:rPr lang="en-US" sz="1200" b="0" i="0" kern="1200" dirty="0">
                          <a:solidFill>
                            <a:schemeClr val="dk1"/>
                          </a:solidFill>
                          <a:effectLst/>
                          <a:latin typeface="+mn-lt"/>
                          <a:ea typeface="+mn-ea"/>
                          <a:cs typeface="+mn-cs"/>
                        </a:rPr>
                        <a:t>NP4-19-CD Aggregated Ancillary Service Offer Curve</a:t>
                      </a:r>
                      <a:endParaRPr lang="en-US" sz="1200" dirty="0"/>
                    </a:p>
                  </a:txBody>
                  <a:tcPr/>
                </a:tc>
                <a:tc>
                  <a:txBody>
                    <a:bodyPr/>
                    <a:lstStyle/>
                    <a:p>
                      <a:r>
                        <a:rPr lang="en-US" sz="1200" b="0" i="0" kern="1200" dirty="0">
                          <a:solidFill>
                            <a:schemeClr val="dk1"/>
                          </a:solidFill>
                          <a:effectLst/>
                          <a:latin typeface="+mn-lt"/>
                          <a:ea typeface="+mn-ea"/>
                          <a:cs typeface="+mn-cs"/>
                        </a:rPr>
                        <a:t>Report: Update AS Type filter to include ECRS subtype values ECRSS, ECRSM, OFFEC. No new columns</a:t>
                      </a:r>
                    </a:p>
                    <a:p>
                      <a:endParaRPr lang="en-US" sz="1200" b="0" i="0" kern="1200" dirty="0">
                        <a:solidFill>
                          <a:schemeClr val="dk1"/>
                        </a:solidFill>
                        <a:effectLst/>
                        <a:latin typeface="+mn-lt"/>
                        <a:ea typeface="+mn-ea"/>
                        <a:cs typeface="+mn-cs"/>
                      </a:endParaRPr>
                    </a:p>
                    <a:p>
                      <a:r>
                        <a:rPr lang="en-US" sz="1200" b="0" i="0" kern="1200" dirty="0">
                          <a:solidFill>
                            <a:schemeClr val="dk1"/>
                          </a:solidFill>
                          <a:effectLst/>
                          <a:latin typeface="+mn-lt"/>
                          <a:ea typeface="+mn-ea"/>
                          <a:cs typeface="+mn-cs"/>
                        </a:rPr>
                        <a:t>XSD: Addition of enumeration values 'ECRSS', 'ECRSM', 'OFFEC'</a:t>
                      </a:r>
                    </a:p>
                  </a:txBody>
                  <a:tcPr/>
                </a:tc>
                <a:extLst>
                  <a:ext uri="{0D108BD9-81ED-4DB2-BD59-A6C34878D82A}">
                    <a16:rowId xmlns:a16="http://schemas.microsoft.com/office/drawing/2014/main" val="868495255"/>
                  </a:ext>
                </a:extLst>
              </a:tr>
              <a:tr h="370840">
                <a:tc>
                  <a:txBody>
                    <a:bodyPr/>
                    <a:lstStyle/>
                    <a:p>
                      <a:r>
                        <a:rPr lang="en-US" sz="1200" b="0" i="0" kern="1200" dirty="0">
                          <a:solidFill>
                            <a:schemeClr val="dk1"/>
                          </a:solidFill>
                          <a:effectLst/>
                          <a:latin typeface="+mn-lt"/>
                          <a:ea typeface="+mn-ea"/>
                          <a:cs typeface="+mn-cs"/>
                        </a:rPr>
                        <a:t>NP6-323-CD Real-Time ORDC and Reliability Deployment Price Adders and Reserves by SCED Interval</a:t>
                      </a:r>
                      <a:endParaRPr lang="en-US" sz="1200" dirty="0"/>
                    </a:p>
                  </a:txBody>
                  <a:tcPr/>
                </a:tc>
                <a:tc>
                  <a:txBody>
                    <a:bodyPr/>
                    <a:lstStyle/>
                    <a:p>
                      <a:r>
                        <a:rPr lang="en-US" sz="1200" b="0" i="0" kern="1200" dirty="0">
                          <a:solidFill>
                            <a:schemeClr val="dk1"/>
                          </a:solidFill>
                          <a:effectLst/>
                          <a:latin typeface="+mn-lt"/>
                          <a:ea typeface="+mn-ea"/>
                          <a:cs typeface="+mn-cs"/>
                        </a:rPr>
                        <a:t>Report: Add new ECRS Real-Time ORDC and Reliability Deployment Price Adder columns</a:t>
                      </a:r>
                    </a:p>
                    <a:p>
                      <a:endParaRPr lang="en-US" sz="1200" b="0" i="0" kern="1200" dirty="0">
                        <a:solidFill>
                          <a:schemeClr val="dk1"/>
                        </a:solidFill>
                        <a:effectLst/>
                        <a:latin typeface="+mn-lt"/>
                        <a:ea typeface="+mn-ea"/>
                        <a:cs typeface="+mn-cs"/>
                      </a:endParaRPr>
                    </a:p>
                    <a:p>
                      <a:r>
                        <a:rPr lang="en-US" sz="1200" b="0" i="0" kern="1200" dirty="0">
                          <a:solidFill>
                            <a:schemeClr val="dk1"/>
                          </a:solidFill>
                          <a:effectLst/>
                          <a:latin typeface="+mn-lt"/>
                          <a:ea typeface="+mn-ea"/>
                          <a:cs typeface="+mn-cs"/>
                        </a:rPr>
                        <a:t>XSD: Addition of element name for new ECRS column 'RTNCLRECRS'</a:t>
                      </a:r>
                    </a:p>
                  </a:txBody>
                  <a:tcPr/>
                </a:tc>
                <a:extLst>
                  <a:ext uri="{0D108BD9-81ED-4DB2-BD59-A6C34878D82A}">
                    <a16:rowId xmlns:a16="http://schemas.microsoft.com/office/drawing/2014/main" val="3112433164"/>
                  </a:ext>
                </a:extLst>
              </a:tr>
              <a:tr h="370840">
                <a:tc>
                  <a:txBody>
                    <a:bodyPr/>
                    <a:lstStyle/>
                    <a:p>
                      <a:r>
                        <a:rPr lang="en-US" sz="1200" b="0" i="0" kern="1200" dirty="0">
                          <a:solidFill>
                            <a:schemeClr val="dk1"/>
                          </a:solidFill>
                          <a:effectLst/>
                          <a:latin typeface="+mn-lt"/>
                          <a:ea typeface="+mn-ea"/>
                          <a:cs typeface="+mn-cs"/>
                        </a:rPr>
                        <a:t>NP6-325-CD RTD Indicative ORDC and Reliability Deployment Price Adders and Reserves </a:t>
                      </a:r>
                      <a:endParaRPr lang="en-US" sz="1200" dirty="0"/>
                    </a:p>
                  </a:txBody>
                  <a:tcPr/>
                </a:tc>
                <a:tc>
                  <a:txBody>
                    <a:bodyPr/>
                    <a:lstStyle/>
                    <a:p>
                      <a:r>
                        <a:rPr lang="en-US" sz="1200" b="0" i="0" kern="1200" dirty="0">
                          <a:solidFill>
                            <a:schemeClr val="dk1"/>
                          </a:solidFill>
                          <a:effectLst/>
                          <a:latin typeface="+mn-lt"/>
                          <a:ea typeface="+mn-ea"/>
                          <a:cs typeface="+mn-cs"/>
                        </a:rPr>
                        <a:t>Report: Add new ECRS RTD Indicative ORDC and Reliability Deployment Price Adder columns. Additional column updates for missed impact with NPRR1093</a:t>
                      </a:r>
                    </a:p>
                    <a:p>
                      <a:endParaRPr lang="en-US" sz="1200" b="0" i="0" kern="1200" dirty="0">
                        <a:solidFill>
                          <a:schemeClr val="dk1"/>
                        </a:solidFill>
                        <a:effectLst/>
                        <a:latin typeface="+mn-lt"/>
                        <a:ea typeface="+mn-ea"/>
                        <a:cs typeface="+mn-cs"/>
                      </a:endParaRPr>
                    </a:p>
                    <a:p>
                      <a:r>
                        <a:rPr lang="en-US" sz="1200" b="0" i="0" kern="1200" dirty="0">
                          <a:solidFill>
                            <a:schemeClr val="dk1"/>
                          </a:solidFill>
                          <a:effectLst/>
                          <a:latin typeface="+mn-lt"/>
                          <a:ea typeface="+mn-ea"/>
                          <a:cs typeface="+mn-cs"/>
                        </a:rPr>
                        <a:t>XSD: Addition of element name for new ECRS column 'RTNCLRECRS'. Addition of 'RTDNCLR', Removal of 'RTDLRRRS'</a:t>
                      </a:r>
                    </a:p>
                  </a:txBody>
                  <a:tcPr/>
                </a:tc>
                <a:extLst>
                  <a:ext uri="{0D108BD9-81ED-4DB2-BD59-A6C34878D82A}">
                    <a16:rowId xmlns:a16="http://schemas.microsoft.com/office/drawing/2014/main" val="814413190"/>
                  </a:ext>
                </a:extLst>
              </a:tr>
              <a:tr h="370840">
                <a:tc>
                  <a:txBody>
                    <a:bodyPr/>
                    <a:lstStyle/>
                    <a:p>
                      <a:r>
                        <a:rPr lang="en-US" sz="1200" b="0" i="0" kern="1200" dirty="0">
                          <a:solidFill>
                            <a:schemeClr val="dk1"/>
                          </a:solidFill>
                          <a:effectLst/>
                          <a:latin typeface="+mn-lt"/>
                          <a:ea typeface="+mn-ea"/>
                          <a:cs typeface="+mn-cs"/>
                        </a:rPr>
                        <a:t>NP8-142-CD Resource AS Supply Insufficiency at 1430</a:t>
                      </a:r>
                      <a:endParaRPr lang="en-US" sz="1200" dirty="0"/>
                    </a:p>
                  </a:txBody>
                  <a:tcPr/>
                </a:tc>
                <a:tc>
                  <a:txBody>
                    <a:bodyPr/>
                    <a:lstStyle/>
                    <a:p>
                      <a:r>
                        <a:rPr lang="en-US" sz="1200" b="0" i="0" kern="1200" dirty="0">
                          <a:solidFill>
                            <a:schemeClr val="dk1"/>
                          </a:solidFill>
                          <a:effectLst/>
                          <a:latin typeface="+mn-lt"/>
                          <a:ea typeface="+mn-ea"/>
                          <a:cs typeface="+mn-cs"/>
                        </a:rPr>
                        <a:t>Report: Add new column '</a:t>
                      </a:r>
                      <a:r>
                        <a:rPr lang="en-US" sz="1200" b="0" i="0" kern="1200" dirty="0" err="1">
                          <a:solidFill>
                            <a:schemeClr val="dk1"/>
                          </a:solidFill>
                          <a:effectLst/>
                          <a:latin typeface="+mn-lt"/>
                          <a:ea typeface="+mn-ea"/>
                          <a:cs typeface="+mn-cs"/>
                        </a:rPr>
                        <a:t>ECRSSupplyInsufficiency</a:t>
                      </a:r>
                      <a:r>
                        <a:rPr lang="en-US" sz="1200" b="0" i="0" kern="1200" dirty="0">
                          <a:solidFill>
                            <a:schemeClr val="dk1"/>
                          </a:solidFill>
                          <a:effectLst/>
                          <a:latin typeface="+mn-lt"/>
                          <a:ea typeface="+mn-ea"/>
                          <a:cs typeface="+mn-cs"/>
                        </a:rPr>
                        <a:t>'</a:t>
                      </a:r>
                    </a:p>
                    <a:p>
                      <a:endParaRPr lang="en-US" sz="1200" b="0" i="0" kern="1200" dirty="0">
                        <a:solidFill>
                          <a:schemeClr val="dk1"/>
                        </a:solidFill>
                        <a:effectLst/>
                        <a:latin typeface="+mn-lt"/>
                        <a:ea typeface="+mn-ea"/>
                        <a:cs typeface="+mn-cs"/>
                      </a:endParaRPr>
                    </a:p>
                    <a:p>
                      <a:r>
                        <a:rPr lang="en-US" sz="1200" b="0" i="0" kern="1200" dirty="0">
                          <a:solidFill>
                            <a:schemeClr val="dk1"/>
                          </a:solidFill>
                          <a:effectLst/>
                          <a:latin typeface="+mn-lt"/>
                          <a:ea typeface="+mn-ea"/>
                          <a:cs typeface="+mn-cs"/>
                        </a:rPr>
                        <a:t>XSD: Addition of element name for new ECRS column '</a:t>
                      </a:r>
                      <a:r>
                        <a:rPr lang="en-US" sz="1200" b="0" i="0" kern="1200" dirty="0" err="1">
                          <a:solidFill>
                            <a:schemeClr val="dk1"/>
                          </a:solidFill>
                          <a:effectLst/>
                          <a:latin typeface="+mn-lt"/>
                          <a:ea typeface="+mn-ea"/>
                          <a:cs typeface="+mn-cs"/>
                        </a:rPr>
                        <a:t>ECRSSupplyInsifficiency</a:t>
                      </a:r>
                      <a:r>
                        <a:rPr lang="en-US" sz="1200" b="0" i="0" kern="1200" dirty="0">
                          <a:solidFill>
                            <a:schemeClr val="dk1"/>
                          </a:solidFill>
                          <a:effectLst/>
                          <a:latin typeface="+mn-lt"/>
                          <a:ea typeface="+mn-ea"/>
                          <a:cs typeface="+mn-cs"/>
                        </a:rPr>
                        <a:t>'</a:t>
                      </a:r>
                    </a:p>
                  </a:txBody>
                  <a:tcPr/>
                </a:tc>
                <a:extLst>
                  <a:ext uri="{0D108BD9-81ED-4DB2-BD59-A6C34878D82A}">
                    <a16:rowId xmlns:a16="http://schemas.microsoft.com/office/drawing/2014/main" val="3293255375"/>
                  </a:ext>
                </a:extLst>
              </a:tr>
            </a:tbl>
          </a:graphicData>
        </a:graphic>
      </p:graphicFrame>
      <p:sp>
        <p:nvSpPr>
          <p:cNvPr id="4" name="Slide Number Placeholder 3">
            <a:extLst>
              <a:ext uri="{FF2B5EF4-FFF2-40B4-BE49-F238E27FC236}">
                <a16:creationId xmlns:a16="http://schemas.microsoft.com/office/drawing/2014/main" id="{FB0BA992-2F0F-4D17-9A6B-F829F04046EB}"/>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38690044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5675E-B044-42BD-AA59-7BF26446D100}"/>
              </a:ext>
            </a:extLst>
          </p:cNvPr>
          <p:cNvSpPr>
            <a:spLocks noGrp="1"/>
          </p:cNvSpPr>
          <p:nvPr>
            <p:ph type="title"/>
          </p:nvPr>
        </p:nvSpPr>
        <p:spPr>
          <a:xfrm>
            <a:off x="381000" y="243682"/>
            <a:ext cx="8458200" cy="594518"/>
          </a:xfrm>
        </p:spPr>
        <p:txBody>
          <a:bodyPr/>
          <a:lstStyle/>
          <a:p>
            <a:r>
              <a:rPr lang="en-US" dirty="0"/>
              <a:t>6. CDR Report Impact Summary - ECRS</a:t>
            </a:r>
          </a:p>
        </p:txBody>
      </p:sp>
      <p:graphicFrame>
        <p:nvGraphicFramePr>
          <p:cNvPr id="6" name="Table 6">
            <a:extLst>
              <a:ext uri="{FF2B5EF4-FFF2-40B4-BE49-F238E27FC236}">
                <a16:creationId xmlns:a16="http://schemas.microsoft.com/office/drawing/2014/main" id="{3B33DA6E-E7F9-47DA-B238-DFE114FEA727}"/>
              </a:ext>
            </a:extLst>
          </p:cNvPr>
          <p:cNvGraphicFramePr>
            <a:graphicFrameLocks noGrp="1"/>
          </p:cNvGraphicFramePr>
          <p:nvPr>
            <p:ph idx="1"/>
          </p:nvPr>
        </p:nvGraphicFramePr>
        <p:xfrm>
          <a:off x="304800" y="914400"/>
          <a:ext cx="8458200" cy="42113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446383811"/>
                    </a:ext>
                  </a:extLst>
                </a:gridCol>
                <a:gridCol w="5410200">
                  <a:extLst>
                    <a:ext uri="{9D8B030D-6E8A-4147-A177-3AD203B41FA5}">
                      <a16:colId xmlns:a16="http://schemas.microsoft.com/office/drawing/2014/main" val="3147703138"/>
                    </a:ext>
                  </a:extLst>
                </a:gridCol>
              </a:tblGrid>
              <a:tr h="370840">
                <a:tc>
                  <a:txBody>
                    <a:bodyPr/>
                    <a:lstStyle/>
                    <a:p>
                      <a:r>
                        <a:rPr lang="en-US" sz="1600" dirty="0"/>
                        <a:t>Report</a:t>
                      </a:r>
                    </a:p>
                  </a:txBody>
                  <a:tcPr/>
                </a:tc>
                <a:tc>
                  <a:txBody>
                    <a:bodyPr/>
                    <a:lstStyle/>
                    <a:p>
                      <a:r>
                        <a:rPr lang="en-US" sz="1600" dirty="0"/>
                        <a:t>Change Summary</a:t>
                      </a:r>
                    </a:p>
                  </a:txBody>
                  <a:tcPr/>
                </a:tc>
                <a:extLst>
                  <a:ext uri="{0D108BD9-81ED-4DB2-BD59-A6C34878D82A}">
                    <a16:rowId xmlns:a16="http://schemas.microsoft.com/office/drawing/2014/main" val="3041359140"/>
                  </a:ext>
                </a:extLst>
              </a:tr>
              <a:tr h="370840">
                <a:tc>
                  <a:txBody>
                    <a:bodyPr/>
                    <a:lstStyle/>
                    <a:p>
                      <a:r>
                        <a:rPr lang="en-US" sz="1200" b="0" i="0" kern="1200" dirty="0">
                          <a:solidFill>
                            <a:schemeClr val="dk1"/>
                          </a:solidFill>
                          <a:effectLst/>
                          <a:latin typeface="+mn-lt"/>
                          <a:ea typeface="+mn-ea"/>
                          <a:cs typeface="+mn-cs"/>
                        </a:rPr>
                        <a:t>NP6-552-CD Group Assignments for Load Resources Providing RRS &amp; ECRS</a:t>
                      </a:r>
                      <a:endParaRPr lang="en-US" sz="1200" dirty="0"/>
                    </a:p>
                  </a:txBody>
                  <a:tcPr/>
                </a:tc>
                <a:tc>
                  <a:txBody>
                    <a:bodyPr/>
                    <a:lstStyle/>
                    <a:p>
                      <a:r>
                        <a:rPr lang="en-US" sz="1200" b="0" i="0" kern="1200" dirty="0">
                          <a:solidFill>
                            <a:schemeClr val="dk1"/>
                          </a:solidFill>
                          <a:effectLst/>
                          <a:latin typeface="+mn-lt"/>
                          <a:ea typeface="+mn-ea"/>
                          <a:cs typeface="+mn-cs"/>
                        </a:rPr>
                        <a:t>Report Link Name Change</a:t>
                      </a:r>
                    </a:p>
                    <a:p>
                      <a:r>
                        <a:rPr lang="en-US" sz="1200" b="0" i="0" kern="1200" dirty="0">
                          <a:solidFill>
                            <a:schemeClr val="dk1"/>
                          </a:solidFill>
                          <a:effectLst/>
                          <a:latin typeface="+mn-lt"/>
                          <a:ea typeface="+mn-ea"/>
                          <a:cs typeface="+mn-cs"/>
                        </a:rPr>
                        <a:t>Filename Change</a:t>
                      </a:r>
                    </a:p>
                    <a:p>
                      <a:r>
                        <a:rPr lang="en-US" sz="1200" b="0" i="0" kern="1200" dirty="0">
                          <a:solidFill>
                            <a:schemeClr val="dk1"/>
                          </a:solidFill>
                          <a:effectLst/>
                          <a:latin typeface="+mn-lt"/>
                          <a:ea typeface="+mn-ea"/>
                          <a:cs typeface="+mn-cs"/>
                        </a:rPr>
                        <a:t>Structural changes to column '</a:t>
                      </a:r>
                      <a:r>
                        <a:rPr lang="en-US" sz="1200" b="0" i="0" kern="1200" dirty="0" err="1">
                          <a:solidFill>
                            <a:schemeClr val="dk1"/>
                          </a:solidFill>
                          <a:effectLst/>
                          <a:latin typeface="+mn-lt"/>
                          <a:ea typeface="+mn-ea"/>
                          <a:cs typeface="+mn-cs"/>
                        </a:rPr>
                        <a:t>GroupNo</a:t>
                      </a:r>
                      <a:r>
                        <a:rPr lang="en-US" sz="1200" b="0" i="0" kern="1200" dirty="0">
                          <a:solidFill>
                            <a:schemeClr val="dk1"/>
                          </a:solidFill>
                          <a:effectLst/>
                          <a:latin typeface="+mn-lt"/>
                          <a:ea typeface="+mn-ea"/>
                          <a:cs typeface="+mn-cs"/>
                        </a:rPr>
                        <a:t>’ from Number to String format type. </a:t>
                      </a:r>
                      <a:br>
                        <a:rPr lang="en-US" sz="1200" b="0" i="0" kern="1200" dirty="0">
                          <a:solidFill>
                            <a:schemeClr val="dk1"/>
                          </a:solidFill>
                          <a:effectLst/>
                          <a:latin typeface="+mn-lt"/>
                          <a:ea typeface="+mn-ea"/>
                          <a:cs typeface="+mn-cs"/>
                        </a:rPr>
                      </a:br>
                      <a:br>
                        <a:rPr lang="en-US" sz="1200" b="0" i="0" kern="1200" dirty="0">
                          <a:solidFill>
                            <a:schemeClr val="dk1"/>
                          </a:solidFill>
                          <a:effectLst/>
                          <a:latin typeface="+mn-lt"/>
                          <a:ea typeface="+mn-ea"/>
                          <a:cs typeface="+mn-cs"/>
                        </a:rPr>
                      </a:br>
                      <a:r>
                        <a:rPr lang="en-US" sz="1200" b="0" i="0" kern="1200" dirty="0">
                          <a:solidFill>
                            <a:schemeClr val="dk1"/>
                          </a:solidFill>
                          <a:effectLst/>
                          <a:latin typeface="+mn-lt"/>
                          <a:ea typeface="+mn-ea"/>
                          <a:cs typeface="+mn-cs"/>
                        </a:rPr>
                        <a:t>XSD: Format change for element name = '</a:t>
                      </a:r>
                      <a:r>
                        <a:rPr lang="en-US" sz="1200" b="0" i="0" kern="1200" dirty="0" err="1">
                          <a:solidFill>
                            <a:schemeClr val="dk1"/>
                          </a:solidFill>
                          <a:effectLst/>
                          <a:latin typeface="+mn-lt"/>
                          <a:ea typeface="+mn-ea"/>
                          <a:cs typeface="+mn-cs"/>
                        </a:rPr>
                        <a:t>GroupNo</a:t>
                      </a:r>
                      <a:r>
                        <a:rPr lang="en-US" sz="1200" b="0" i="0" kern="1200" dirty="0">
                          <a:solidFill>
                            <a:schemeClr val="dk1"/>
                          </a:solidFill>
                          <a:effectLst/>
                          <a:latin typeface="+mn-lt"/>
                          <a:ea typeface="+mn-ea"/>
                          <a:cs typeface="+mn-cs"/>
                        </a:rPr>
                        <a:t>' to </a:t>
                      </a:r>
                      <a:r>
                        <a:rPr lang="en-US" sz="1200" b="0" i="0" kern="1200" dirty="0" err="1">
                          <a:solidFill>
                            <a:schemeClr val="dk1"/>
                          </a:solidFill>
                          <a:effectLst/>
                          <a:latin typeface="+mn-lt"/>
                          <a:ea typeface="+mn-ea"/>
                          <a:cs typeface="+mn-cs"/>
                        </a:rPr>
                        <a:t>xs:string</a:t>
                      </a:r>
                      <a:endParaRPr lang="en-US" sz="1200" b="0" i="0" kern="1200" dirty="0">
                        <a:solidFill>
                          <a:schemeClr val="dk1"/>
                        </a:solidFill>
                        <a:effectLst/>
                        <a:latin typeface="+mn-lt"/>
                        <a:ea typeface="+mn-ea"/>
                        <a:cs typeface="+mn-cs"/>
                      </a:endParaRPr>
                    </a:p>
                  </a:txBody>
                  <a:tcPr/>
                </a:tc>
                <a:extLst>
                  <a:ext uri="{0D108BD9-81ED-4DB2-BD59-A6C34878D82A}">
                    <a16:rowId xmlns:a16="http://schemas.microsoft.com/office/drawing/2014/main" val="1848829606"/>
                  </a:ext>
                </a:extLst>
              </a:tr>
              <a:tr h="370840">
                <a:tc>
                  <a:txBody>
                    <a:bodyPr/>
                    <a:lstStyle/>
                    <a:p>
                      <a:r>
                        <a:rPr lang="en-US" sz="1200" b="0" i="0" kern="1200" dirty="0">
                          <a:solidFill>
                            <a:schemeClr val="dk1"/>
                          </a:solidFill>
                          <a:effectLst/>
                          <a:latin typeface="+mn-lt"/>
                          <a:ea typeface="+mn-ea"/>
                          <a:cs typeface="+mn-cs"/>
                        </a:rPr>
                        <a:t>NP8-143-CD QSE Ancillary Services Capacity Monitor </a:t>
                      </a:r>
                      <a:endParaRPr lang="en-US" sz="1200" dirty="0"/>
                    </a:p>
                  </a:txBody>
                  <a:tcPr/>
                </a:tc>
                <a:tc>
                  <a:txBody>
                    <a:bodyPr/>
                    <a:lstStyle/>
                    <a:p>
                      <a:r>
                        <a:rPr lang="en-US" sz="1200" b="0" i="0" kern="1200" dirty="0">
                          <a:solidFill>
                            <a:schemeClr val="dk1"/>
                          </a:solidFill>
                          <a:effectLst/>
                          <a:latin typeface="+mn-lt"/>
                          <a:ea typeface="+mn-ea"/>
                          <a:cs typeface="+mn-cs"/>
                        </a:rPr>
                        <a:t>Report: Column additions - 12 new columns</a:t>
                      </a:r>
                    </a:p>
                    <a:p>
                      <a:r>
                        <a:rPr lang="en-US" sz="1200" b="0" i="0" kern="1200" dirty="0">
                          <a:solidFill>
                            <a:schemeClr val="dk1"/>
                          </a:solidFill>
                          <a:effectLst/>
                          <a:latin typeface="+mn-lt"/>
                          <a:ea typeface="+mn-ea"/>
                          <a:cs typeface="+mn-cs"/>
                        </a:rPr>
                        <a:t>ECRS_RESP_GN</a:t>
                      </a:r>
                    </a:p>
                    <a:p>
                      <a:r>
                        <a:rPr lang="en-US" sz="1200" b="0" i="0" kern="1200" dirty="0">
                          <a:solidFill>
                            <a:schemeClr val="dk1"/>
                          </a:solidFill>
                          <a:effectLst/>
                          <a:latin typeface="+mn-lt"/>
                          <a:ea typeface="+mn-ea"/>
                          <a:cs typeface="+mn-cs"/>
                        </a:rPr>
                        <a:t>ECRS_RESP_QS</a:t>
                      </a:r>
                    </a:p>
                    <a:p>
                      <a:r>
                        <a:rPr lang="en-US" sz="1200" b="0" i="0" kern="1200" dirty="0">
                          <a:solidFill>
                            <a:schemeClr val="dk1"/>
                          </a:solidFill>
                          <a:effectLst/>
                          <a:latin typeface="+mn-lt"/>
                          <a:ea typeface="+mn-ea"/>
                          <a:cs typeface="+mn-cs"/>
                        </a:rPr>
                        <a:t>ECRS_RESP_CL</a:t>
                      </a:r>
                    </a:p>
                    <a:p>
                      <a:r>
                        <a:rPr lang="en-US" sz="1200" b="0" i="0" kern="1200" dirty="0">
                          <a:solidFill>
                            <a:schemeClr val="dk1"/>
                          </a:solidFill>
                          <a:effectLst/>
                          <a:latin typeface="+mn-lt"/>
                          <a:ea typeface="+mn-ea"/>
                          <a:cs typeface="+mn-cs"/>
                        </a:rPr>
                        <a:t>ECRS_RESP_NCL</a:t>
                      </a:r>
                    </a:p>
                    <a:p>
                      <a:r>
                        <a:rPr lang="en-US" sz="1200" b="0" i="0" kern="1200" dirty="0">
                          <a:solidFill>
                            <a:schemeClr val="dk1"/>
                          </a:solidFill>
                          <a:effectLst/>
                          <a:latin typeface="+mn-lt"/>
                          <a:ea typeface="+mn-ea"/>
                          <a:cs typeface="+mn-cs"/>
                        </a:rPr>
                        <a:t>ECRS_CAPACITY_GN</a:t>
                      </a:r>
                    </a:p>
                    <a:p>
                      <a:r>
                        <a:rPr lang="en-US" sz="1200" b="0" i="0" kern="1200" dirty="0">
                          <a:solidFill>
                            <a:schemeClr val="dk1"/>
                          </a:solidFill>
                          <a:effectLst/>
                          <a:latin typeface="+mn-lt"/>
                          <a:ea typeface="+mn-ea"/>
                          <a:cs typeface="+mn-cs"/>
                        </a:rPr>
                        <a:t>ECRS_CAPACITY_QS</a:t>
                      </a:r>
                    </a:p>
                    <a:p>
                      <a:r>
                        <a:rPr lang="en-US" sz="1200" b="0" i="0" kern="1200" dirty="0">
                          <a:solidFill>
                            <a:schemeClr val="dk1"/>
                          </a:solidFill>
                          <a:effectLst/>
                          <a:latin typeface="+mn-lt"/>
                          <a:ea typeface="+mn-ea"/>
                          <a:cs typeface="+mn-cs"/>
                        </a:rPr>
                        <a:t>ECRS_CAPACITY_CL</a:t>
                      </a:r>
                    </a:p>
                    <a:p>
                      <a:r>
                        <a:rPr lang="en-US" sz="1200" b="0" i="0" kern="1200" dirty="0">
                          <a:solidFill>
                            <a:schemeClr val="dk1"/>
                          </a:solidFill>
                          <a:effectLst/>
                          <a:latin typeface="+mn-lt"/>
                          <a:ea typeface="+mn-ea"/>
                          <a:cs typeface="+mn-cs"/>
                        </a:rPr>
                        <a:t>ECRS_CAPACITY_NCL</a:t>
                      </a:r>
                    </a:p>
                    <a:p>
                      <a:r>
                        <a:rPr lang="en-US" sz="1200" b="0" i="0" kern="1200" dirty="0">
                          <a:solidFill>
                            <a:schemeClr val="dk1"/>
                          </a:solidFill>
                          <a:effectLst/>
                          <a:latin typeface="+mn-lt"/>
                          <a:ea typeface="+mn-ea"/>
                          <a:cs typeface="+mn-cs"/>
                        </a:rPr>
                        <a:t>ECRSDT</a:t>
                      </a:r>
                    </a:p>
                    <a:p>
                      <a:r>
                        <a:rPr lang="en-US" sz="1200" b="0" i="0" kern="1200" dirty="0">
                          <a:solidFill>
                            <a:schemeClr val="dk1"/>
                          </a:solidFill>
                          <a:effectLst/>
                          <a:latin typeface="+mn-lt"/>
                          <a:ea typeface="+mn-ea"/>
                          <a:cs typeface="+mn-cs"/>
                        </a:rPr>
                        <a:t>ECRS_SUM_RES_RESP</a:t>
                      </a:r>
                    </a:p>
                    <a:p>
                      <a:r>
                        <a:rPr lang="en-US" sz="1200" b="0" i="0" kern="1200" dirty="0">
                          <a:solidFill>
                            <a:schemeClr val="dk1"/>
                          </a:solidFill>
                          <a:effectLst/>
                          <a:latin typeface="+mn-lt"/>
                          <a:ea typeface="+mn-ea"/>
                          <a:cs typeface="+mn-cs"/>
                        </a:rPr>
                        <a:t>ECRS_QSE_RESPONSIBILITY</a:t>
                      </a:r>
                    </a:p>
                    <a:p>
                      <a:r>
                        <a:rPr lang="en-US" sz="1200" b="0" i="0" kern="1200" dirty="0">
                          <a:solidFill>
                            <a:schemeClr val="dk1"/>
                          </a:solidFill>
                          <a:effectLst/>
                          <a:latin typeface="+mn-lt"/>
                          <a:ea typeface="+mn-ea"/>
                          <a:cs typeface="+mn-cs"/>
                        </a:rPr>
                        <a:t>ECRS_RESPONSIBILITY_MET</a:t>
                      </a:r>
                    </a:p>
                    <a:p>
                      <a:endParaRPr lang="en-US" sz="1200" b="0" i="0" kern="1200" dirty="0">
                        <a:solidFill>
                          <a:schemeClr val="dk1"/>
                        </a:solidFill>
                        <a:effectLst/>
                        <a:latin typeface="+mn-lt"/>
                        <a:ea typeface="+mn-ea"/>
                        <a:cs typeface="+mn-cs"/>
                      </a:endParaRPr>
                    </a:p>
                    <a:p>
                      <a:r>
                        <a:rPr lang="en-US" sz="1200" b="0" i="0" kern="1200" dirty="0">
                          <a:solidFill>
                            <a:schemeClr val="dk1"/>
                          </a:solidFill>
                          <a:effectLst/>
                          <a:latin typeface="+mn-lt"/>
                          <a:ea typeface="+mn-ea"/>
                          <a:cs typeface="+mn-cs"/>
                        </a:rPr>
                        <a:t>XSD: 12 Element additions for new ECRS columns</a:t>
                      </a:r>
                    </a:p>
                  </a:txBody>
                  <a:tcPr/>
                </a:tc>
                <a:extLst>
                  <a:ext uri="{0D108BD9-81ED-4DB2-BD59-A6C34878D82A}">
                    <a16:rowId xmlns:a16="http://schemas.microsoft.com/office/drawing/2014/main" val="868495255"/>
                  </a:ext>
                </a:extLst>
              </a:tr>
            </a:tbl>
          </a:graphicData>
        </a:graphic>
      </p:graphicFrame>
      <p:sp>
        <p:nvSpPr>
          <p:cNvPr id="4" name="Slide Number Placeholder 3">
            <a:extLst>
              <a:ext uri="{FF2B5EF4-FFF2-40B4-BE49-F238E27FC236}">
                <a16:creationId xmlns:a16="http://schemas.microsoft.com/office/drawing/2014/main" id="{FB0BA992-2F0F-4D17-9A6B-F829F04046EB}"/>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12053912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5675E-B044-42BD-AA59-7BF26446D100}"/>
              </a:ext>
            </a:extLst>
          </p:cNvPr>
          <p:cNvSpPr>
            <a:spLocks noGrp="1"/>
          </p:cNvSpPr>
          <p:nvPr>
            <p:ph type="title"/>
          </p:nvPr>
        </p:nvSpPr>
        <p:spPr>
          <a:xfrm>
            <a:off x="381000" y="243682"/>
            <a:ext cx="8458200" cy="594518"/>
          </a:xfrm>
        </p:spPr>
        <p:txBody>
          <a:bodyPr/>
          <a:lstStyle/>
          <a:p>
            <a:r>
              <a:rPr lang="en-US" dirty="0"/>
              <a:t>6. Public Dashboard Impact Summary - ECRS</a:t>
            </a:r>
          </a:p>
        </p:txBody>
      </p:sp>
      <p:graphicFrame>
        <p:nvGraphicFramePr>
          <p:cNvPr id="6" name="Table 6">
            <a:extLst>
              <a:ext uri="{FF2B5EF4-FFF2-40B4-BE49-F238E27FC236}">
                <a16:creationId xmlns:a16="http://schemas.microsoft.com/office/drawing/2014/main" id="{3B33DA6E-E7F9-47DA-B238-DFE114FEA727}"/>
              </a:ext>
            </a:extLst>
          </p:cNvPr>
          <p:cNvGraphicFramePr>
            <a:graphicFrameLocks noGrp="1"/>
          </p:cNvGraphicFramePr>
          <p:nvPr>
            <p:ph idx="1"/>
          </p:nvPr>
        </p:nvGraphicFramePr>
        <p:xfrm>
          <a:off x="304800" y="914400"/>
          <a:ext cx="8458200" cy="339344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446383811"/>
                    </a:ext>
                  </a:extLst>
                </a:gridCol>
                <a:gridCol w="5410200">
                  <a:extLst>
                    <a:ext uri="{9D8B030D-6E8A-4147-A177-3AD203B41FA5}">
                      <a16:colId xmlns:a16="http://schemas.microsoft.com/office/drawing/2014/main" val="3147703138"/>
                    </a:ext>
                  </a:extLst>
                </a:gridCol>
              </a:tblGrid>
              <a:tr h="370840">
                <a:tc>
                  <a:txBody>
                    <a:bodyPr/>
                    <a:lstStyle/>
                    <a:p>
                      <a:r>
                        <a:rPr lang="en-US" sz="1600" dirty="0"/>
                        <a:t>Report</a:t>
                      </a:r>
                    </a:p>
                  </a:txBody>
                  <a:tcPr/>
                </a:tc>
                <a:tc>
                  <a:txBody>
                    <a:bodyPr/>
                    <a:lstStyle/>
                    <a:p>
                      <a:r>
                        <a:rPr lang="en-US" sz="1600" dirty="0"/>
                        <a:t>Change Summary</a:t>
                      </a:r>
                    </a:p>
                  </a:txBody>
                  <a:tcPr/>
                </a:tc>
                <a:extLst>
                  <a:ext uri="{0D108BD9-81ED-4DB2-BD59-A6C34878D82A}">
                    <a16:rowId xmlns:a16="http://schemas.microsoft.com/office/drawing/2014/main" val="3041359140"/>
                  </a:ext>
                </a:extLst>
              </a:tr>
              <a:tr h="370840">
                <a:tc>
                  <a:txBody>
                    <a:bodyPr/>
                    <a:lstStyle/>
                    <a:p>
                      <a:r>
                        <a:rPr lang="en-US" sz="1200" dirty="0"/>
                        <a:t>DAM Clearing Prices for Capacity Display</a:t>
                      </a:r>
                    </a:p>
                  </a:txBody>
                  <a:tcPr/>
                </a:tc>
                <a:tc>
                  <a:txBody>
                    <a:bodyPr/>
                    <a:lstStyle/>
                    <a:p>
                      <a:r>
                        <a:rPr lang="en-US" sz="1200" b="0" i="0" kern="1200" dirty="0">
                          <a:solidFill>
                            <a:schemeClr val="dk1"/>
                          </a:solidFill>
                          <a:effectLst/>
                          <a:latin typeface="+mn-lt"/>
                          <a:ea typeface="+mn-ea"/>
                          <a:cs typeface="+mn-cs"/>
                        </a:rPr>
                        <a:t>Dashboard: New 'ECRS' column added to existing AS Types </a:t>
                      </a:r>
                    </a:p>
                  </a:txBody>
                  <a:tcPr/>
                </a:tc>
                <a:extLst>
                  <a:ext uri="{0D108BD9-81ED-4DB2-BD59-A6C34878D82A}">
                    <a16:rowId xmlns:a16="http://schemas.microsoft.com/office/drawing/2014/main" val="1848829606"/>
                  </a:ext>
                </a:extLst>
              </a:tr>
              <a:tr h="370840">
                <a:tc>
                  <a:txBody>
                    <a:bodyPr/>
                    <a:lstStyle/>
                    <a:p>
                      <a:r>
                        <a:rPr lang="en-US" sz="1200" b="0" i="0" kern="1200" dirty="0">
                          <a:solidFill>
                            <a:schemeClr val="dk1"/>
                          </a:solidFill>
                          <a:effectLst/>
                          <a:latin typeface="+mn-lt"/>
                          <a:ea typeface="+mn-ea"/>
                          <a:cs typeface="+mn-cs"/>
                        </a:rPr>
                        <a:t>System Ancillary Services Capacity Monitor (ASCAPMON) Display</a:t>
                      </a:r>
                      <a:endParaRPr lang="en-US" sz="1200" dirty="0"/>
                    </a:p>
                  </a:txBody>
                  <a:tcPr/>
                </a:tc>
                <a:tc>
                  <a:txBody>
                    <a:bodyPr/>
                    <a:lstStyle/>
                    <a:p>
                      <a:r>
                        <a:rPr lang="en-US" sz="1200" b="0" i="0" kern="1200" dirty="0">
                          <a:solidFill>
                            <a:schemeClr val="dk1"/>
                          </a:solidFill>
                          <a:effectLst/>
                          <a:latin typeface="+mn-lt"/>
                          <a:ea typeface="+mn-ea"/>
                          <a:cs typeface="+mn-cs"/>
                        </a:rPr>
                        <a:t>Dashboard: Section Additions -2 new ECRS sections </a:t>
                      </a:r>
                    </a:p>
                    <a:p>
                      <a:br>
                        <a:rPr lang="en-US" sz="1200" b="0" i="0" kern="1200" dirty="0">
                          <a:solidFill>
                            <a:schemeClr val="dk1"/>
                          </a:solidFill>
                          <a:effectLst/>
                          <a:latin typeface="+mn-lt"/>
                          <a:ea typeface="+mn-ea"/>
                          <a:cs typeface="+mn-cs"/>
                        </a:rPr>
                      </a:br>
                      <a:r>
                        <a:rPr lang="en-US" sz="1200" b="0" i="0" kern="1200" dirty="0">
                          <a:solidFill>
                            <a:schemeClr val="dk1"/>
                          </a:solidFill>
                          <a:effectLst/>
                          <a:latin typeface="+mn-lt"/>
                          <a:ea typeface="+mn-ea"/>
                          <a:cs typeface="+mn-cs"/>
                        </a:rPr>
                        <a:t>ERCOT Contingency Reserve Capacity (MW)</a:t>
                      </a:r>
                    </a:p>
                    <a:p>
                      <a:r>
                        <a:rPr lang="en-US" sz="1200" b="0" i="0" kern="1200" dirty="0">
                          <a:solidFill>
                            <a:schemeClr val="dk1"/>
                          </a:solidFill>
                          <a:effectLst/>
                          <a:latin typeface="+mn-lt"/>
                          <a:ea typeface="+mn-ea"/>
                          <a:cs typeface="+mn-cs"/>
                        </a:rPr>
                        <a:t>--Generation Resources</a:t>
                      </a:r>
                    </a:p>
                    <a:p>
                      <a:r>
                        <a:rPr lang="en-US" sz="1200" b="0" i="0" kern="1200" dirty="0">
                          <a:solidFill>
                            <a:schemeClr val="dk1"/>
                          </a:solidFill>
                          <a:effectLst/>
                          <a:latin typeface="+mn-lt"/>
                          <a:ea typeface="+mn-ea"/>
                          <a:cs typeface="+mn-cs"/>
                        </a:rPr>
                        <a:t>--Load Resources excluding Controllable Load Resources</a:t>
                      </a:r>
                    </a:p>
                    <a:p>
                      <a:r>
                        <a:rPr lang="en-US" sz="1200" b="0" i="0" kern="1200" dirty="0">
                          <a:solidFill>
                            <a:schemeClr val="dk1"/>
                          </a:solidFill>
                          <a:effectLst/>
                          <a:latin typeface="+mn-lt"/>
                          <a:ea typeface="+mn-ea"/>
                          <a:cs typeface="+mn-cs"/>
                        </a:rPr>
                        <a:t>--Controllable Load Resources</a:t>
                      </a:r>
                    </a:p>
                    <a:p>
                      <a:r>
                        <a:rPr lang="en-US" sz="1200" b="0" i="0" kern="1200" dirty="0">
                          <a:solidFill>
                            <a:schemeClr val="dk1"/>
                          </a:solidFill>
                          <a:effectLst/>
                          <a:latin typeface="+mn-lt"/>
                          <a:ea typeface="+mn-ea"/>
                          <a:cs typeface="+mn-cs"/>
                        </a:rPr>
                        <a:t>--Quick Start Generation Resources</a:t>
                      </a:r>
                    </a:p>
                    <a:p>
                      <a:r>
                        <a:rPr lang="en-US" sz="1200" b="0" i="0" kern="1200" dirty="0">
                          <a:solidFill>
                            <a:schemeClr val="dk1"/>
                          </a:solidFill>
                          <a:effectLst/>
                          <a:latin typeface="+mn-lt"/>
                          <a:ea typeface="+mn-ea"/>
                          <a:cs typeface="+mn-cs"/>
                        </a:rPr>
                        <a:t>--Deployed Generation Resources and Load Resources</a:t>
                      </a:r>
                    </a:p>
                    <a:p>
                      <a:br>
                        <a:rPr lang="en-US" sz="1200" b="0" i="0" kern="1200" dirty="0">
                          <a:solidFill>
                            <a:schemeClr val="dk1"/>
                          </a:solidFill>
                          <a:effectLst/>
                          <a:latin typeface="+mn-lt"/>
                          <a:ea typeface="+mn-ea"/>
                          <a:cs typeface="+mn-cs"/>
                        </a:rPr>
                      </a:br>
                      <a:r>
                        <a:rPr lang="en-US" sz="1200" b="0" i="0" kern="1200" dirty="0">
                          <a:solidFill>
                            <a:schemeClr val="dk1"/>
                          </a:solidFill>
                          <a:effectLst/>
                          <a:latin typeface="+mn-lt"/>
                          <a:ea typeface="+mn-ea"/>
                          <a:cs typeface="+mn-cs"/>
                        </a:rPr>
                        <a:t>ERCOT Contingency Reserve Responsibility (MW)</a:t>
                      </a:r>
                    </a:p>
                    <a:p>
                      <a:r>
                        <a:rPr lang="en-US" sz="1200" b="0" i="0" kern="1200" dirty="0">
                          <a:solidFill>
                            <a:schemeClr val="dk1"/>
                          </a:solidFill>
                          <a:effectLst/>
                          <a:latin typeface="+mn-lt"/>
                          <a:ea typeface="+mn-ea"/>
                          <a:cs typeface="+mn-cs"/>
                        </a:rPr>
                        <a:t>--Generation Resources</a:t>
                      </a:r>
                    </a:p>
                    <a:p>
                      <a:r>
                        <a:rPr lang="en-US" sz="1200" b="0" i="0" kern="1200" dirty="0">
                          <a:solidFill>
                            <a:schemeClr val="dk1"/>
                          </a:solidFill>
                          <a:effectLst/>
                          <a:latin typeface="+mn-lt"/>
                          <a:ea typeface="+mn-ea"/>
                          <a:cs typeface="+mn-cs"/>
                        </a:rPr>
                        <a:t>--Load Resources excluding Controllable Load Resources</a:t>
                      </a:r>
                    </a:p>
                    <a:p>
                      <a:r>
                        <a:rPr lang="en-US" sz="1200" b="0" i="0" kern="1200" dirty="0">
                          <a:solidFill>
                            <a:schemeClr val="dk1"/>
                          </a:solidFill>
                          <a:effectLst/>
                          <a:latin typeface="+mn-lt"/>
                          <a:ea typeface="+mn-ea"/>
                          <a:cs typeface="+mn-cs"/>
                        </a:rPr>
                        <a:t>--Controllable Load Resources</a:t>
                      </a:r>
                    </a:p>
                    <a:p>
                      <a:r>
                        <a:rPr lang="en-US" sz="1200" b="0" i="0" kern="1200" dirty="0">
                          <a:solidFill>
                            <a:schemeClr val="dk1"/>
                          </a:solidFill>
                          <a:effectLst/>
                          <a:latin typeface="+mn-lt"/>
                          <a:ea typeface="+mn-ea"/>
                          <a:cs typeface="+mn-cs"/>
                        </a:rPr>
                        <a:t>--Quick Start Generation Resources</a:t>
                      </a:r>
                    </a:p>
                  </a:txBody>
                  <a:tcPr/>
                </a:tc>
                <a:extLst>
                  <a:ext uri="{0D108BD9-81ED-4DB2-BD59-A6C34878D82A}">
                    <a16:rowId xmlns:a16="http://schemas.microsoft.com/office/drawing/2014/main" val="868495255"/>
                  </a:ext>
                </a:extLst>
              </a:tr>
            </a:tbl>
          </a:graphicData>
        </a:graphic>
      </p:graphicFrame>
      <p:sp>
        <p:nvSpPr>
          <p:cNvPr id="4" name="Slide Number Placeholder 3">
            <a:extLst>
              <a:ext uri="{FF2B5EF4-FFF2-40B4-BE49-F238E27FC236}">
                <a16:creationId xmlns:a16="http://schemas.microsoft.com/office/drawing/2014/main" id="{FB0BA992-2F0F-4D17-9A6B-F829F04046EB}"/>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7037397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4ADC8-B078-434D-841D-08BA817F90C9}"/>
              </a:ext>
            </a:extLst>
          </p:cNvPr>
          <p:cNvSpPr>
            <a:spLocks noGrp="1"/>
          </p:cNvSpPr>
          <p:nvPr>
            <p:ph type="title"/>
          </p:nvPr>
        </p:nvSpPr>
        <p:spPr>
          <a:xfrm>
            <a:off x="381000" y="243682"/>
            <a:ext cx="8458200" cy="594518"/>
          </a:xfrm>
        </p:spPr>
        <p:txBody>
          <a:bodyPr/>
          <a:lstStyle/>
          <a:p>
            <a:r>
              <a:rPr lang="en-US" dirty="0"/>
              <a:t>6. Report Impact Summary - ECRS</a:t>
            </a:r>
          </a:p>
        </p:txBody>
      </p:sp>
      <p:graphicFrame>
        <p:nvGraphicFramePr>
          <p:cNvPr id="5" name="Table 5">
            <a:extLst>
              <a:ext uri="{FF2B5EF4-FFF2-40B4-BE49-F238E27FC236}">
                <a16:creationId xmlns:a16="http://schemas.microsoft.com/office/drawing/2014/main" id="{A976329E-D1DE-4583-9CD6-C61FEB91050C}"/>
              </a:ext>
            </a:extLst>
          </p:cNvPr>
          <p:cNvGraphicFramePr>
            <a:graphicFrameLocks noGrp="1"/>
          </p:cNvGraphicFramePr>
          <p:nvPr>
            <p:ph idx="1"/>
            <p:extLst>
              <p:ext uri="{D42A27DB-BD31-4B8C-83A1-F6EECF244321}">
                <p14:modId xmlns:p14="http://schemas.microsoft.com/office/powerpoint/2010/main" val="2578516790"/>
              </p:ext>
            </p:extLst>
          </p:nvPr>
        </p:nvGraphicFramePr>
        <p:xfrm>
          <a:off x="76200" y="830826"/>
          <a:ext cx="8991599" cy="4375150"/>
        </p:xfrm>
        <a:graphic>
          <a:graphicData uri="http://schemas.openxmlformats.org/drawingml/2006/table">
            <a:tbl>
              <a:tblPr firstRow="1" bandRow="1">
                <a:tableStyleId>{5C22544A-7EE6-4342-B048-85BDC9FD1C3A}</a:tableStyleId>
              </a:tblPr>
              <a:tblGrid>
                <a:gridCol w="2868010">
                  <a:extLst>
                    <a:ext uri="{9D8B030D-6E8A-4147-A177-3AD203B41FA5}">
                      <a16:colId xmlns:a16="http://schemas.microsoft.com/office/drawing/2014/main" val="477795755"/>
                    </a:ext>
                  </a:extLst>
                </a:gridCol>
                <a:gridCol w="2846990">
                  <a:extLst>
                    <a:ext uri="{9D8B030D-6E8A-4147-A177-3AD203B41FA5}">
                      <a16:colId xmlns:a16="http://schemas.microsoft.com/office/drawing/2014/main" val="2097263662"/>
                    </a:ext>
                  </a:extLst>
                </a:gridCol>
                <a:gridCol w="3276599">
                  <a:extLst>
                    <a:ext uri="{9D8B030D-6E8A-4147-A177-3AD203B41FA5}">
                      <a16:colId xmlns:a16="http://schemas.microsoft.com/office/drawing/2014/main" val="2032225759"/>
                    </a:ext>
                  </a:extLst>
                </a:gridCol>
              </a:tblGrid>
              <a:tr h="370840">
                <a:tc>
                  <a:txBody>
                    <a:bodyPr/>
                    <a:lstStyle/>
                    <a:p>
                      <a:r>
                        <a:rPr lang="en-US" sz="1400" dirty="0"/>
                        <a:t>Report</a:t>
                      </a:r>
                    </a:p>
                  </a:txBody>
                  <a:tcPr/>
                </a:tc>
                <a:tc>
                  <a:txBody>
                    <a:bodyPr/>
                    <a:lstStyle/>
                    <a:p>
                      <a:r>
                        <a:rPr lang="en-US" sz="1400" dirty="0"/>
                        <a:t>File(s) within zip</a:t>
                      </a:r>
                    </a:p>
                  </a:txBody>
                  <a:tcPr/>
                </a:tc>
                <a:tc>
                  <a:txBody>
                    <a:bodyPr/>
                    <a:lstStyle/>
                    <a:p>
                      <a:r>
                        <a:rPr lang="en-US" sz="1400" dirty="0"/>
                        <a:t>Change Summary</a:t>
                      </a:r>
                    </a:p>
                  </a:txBody>
                  <a:tcPr/>
                </a:tc>
                <a:extLst>
                  <a:ext uri="{0D108BD9-81ED-4DB2-BD59-A6C34878D82A}">
                    <a16:rowId xmlns:a16="http://schemas.microsoft.com/office/drawing/2014/main" val="2398432430"/>
                  </a:ext>
                </a:extLst>
              </a:tr>
              <a:tr h="370840">
                <a:tc>
                  <a:txBody>
                    <a:bodyPr/>
                    <a:lstStyle/>
                    <a:p>
                      <a:pPr algn="l" fontAlgn="t"/>
                      <a:r>
                        <a:rPr lang="en-US" sz="800" dirty="0">
                          <a:effectLst/>
                        </a:rPr>
                        <a:t>NP4-181-ER Historical DAM Clearing Prices for Capacity</a:t>
                      </a:r>
                    </a:p>
                  </a:txBody>
                  <a:tcPr marL="95250" marR="95250" marT="66675" marB="66675"/>
                </a:tc>
                <a:tc>
                  <a:txBody>
                    <a:bodyPr/>
                    <a:lstStyle/>
                    <a:p>
                      <a:pPr algn="l" fontAlgn="t"/>
                      <a:br>
                        <a:rPr lang="en-US" sz="800" dirty="0">
                          <a:effectLst/>
                        </a:rPr>
                      </a:br>
                      <a:endParaRPr lang="en-US" sz="800" dirty="0">
                        <a:effectLst/>
                      </a:endParaRPr>
                    </a:p>
                  </a:txBody>
                  <a:tcPr marL="95250" marR="95250" marT="66675" marB="66675"/>
                </a:tc>
                <a:tc>
                  <a:txBody>
                    <a:bodyPr/>
                    <a:lstStyle/>
                    <a:p>
                      <a:pPr algn="l" fontAlgn="t"/>
                      <a:r>
                        <a:rPr lang="en-US" sz="800" dirty="0">
                          <a:effectLst/>
                        </a:rPr>
                        <a:t>Report: Add new column 'ECRS'</a:t>
                      </a:r>
                    </a:p>
                  </a:txBody>
                  <a:tcPr marL="95250" marR="95250" marT="66675" marB="66675"/>
                </a:tc>
                <a:extLst>
                  <a:ext uri="{0D108BD9-81ED-4DB2-BD59-A6C34878D82A}">
                    <a16:rowId xmlns:a16="http://schemas.microsoft.com/office/drawing/2014/main" val="48207178"/>
                  </a:ext>
                </a:extLst>
              </a:tr>
              <a:tr h="370840">
                <a:tc>
                  <a:txBody>
                    <a:bodyPr/>
                    <a:lstStyle/>
                    <a:p>
                      <a:pPr algn="l" fontAlgn="t"/>
                      <a:r>
                        <a:rPr lang="en-US" sz="800" dirty="0">
                          <a:effectLst/>
                        </a:rPr>
                        <a:t>NP3-108 Monthly ERCOT Demand Response from Load Resources</a:t>
                      </a:r>
                    </a:p>
                  </a:txBody>
                  <a:tcPr marL="95250" marR="95250" marT="66675" marB="66675"/>
                </a:tc>
                <a:tc>
                  <a:txBody>
                    <a:bodyPr/>
                    <a:lstStyle/>
                    <a:p>
                      <a:pPr algn="l" fontAlgn="t"/>
                      <a:endParaRPr lang="en-US" sz="800" dirty="0">
                        <a:effectLst/>
                      </a:endParaRPr>
                    </a:p>
                  </a:txBody>
                  <a:tcPr marL="95250" marR="95250" marT="66675" marB="66675"/>
                </a:tc>
                <a:tc>
                  <a:txBody>
                    <a:bodyPr/>
                    <a:lstStyle/>
                    <a:p>
                      <a:pPr algn="l" fontAlgn="t"/>
                      <a:r>
                        <a:rPr lang="en-US" sz="800" dirty="0">
                          <a:effectLst/>
                        </a:rPr>
                        <a:t>Report: Addition of new AS Type ECRS. Removal of ESR registered CLR resources</a:t>
                      </a:r>
                    </a:p>
                  </a:txBody>
                  <a:tcPr marL="95250" marR="95250" marT="66675" marB="66675"/>
                </a:tc>
                <a:extLst>
                  <a:ext uri="{0D108BD9-81ED-4DB2-BD59-A6C34878D82A}">
                    <a16:rowId xmlns:a16="http://schemas.microsoft.com/office/drawing/2014/main" val="2853957470"/>
                  </a:ext>
                </a:extLst>
              </a:tr>
              <a:tr h="370840">
                <a:tc>
                  <a:txBody>
                    <a:bodyPr/>
                    <a:lstStyle/>
                    <a:p>
                      <a:pPr algn="l" fontAlgn="t"/>
                      <a:r>
                        <a:rPr lang="en-US" sz="800" dirty="0">
                          <a:effectLst/>
                        </a:rPr>
                        <a:t>NP8-117-ER ECRS Performance Report for Generators and CLRs</a:t>
                      </a:r>
                    </a:p>
                  </a:txBody>
                  <a:tcPr marL="95250" marR="95250" marT="66675" marB="66675"/>
                </a:tc>
                <a:tc>
                  <a:txBody>
                    <a:bodyPr/>
                    <a:lstStyle/>
                    <a:p>
                      <a:pPr algn="l" fontAlgn="t"/>
                      <a:endParaRPr lang="en-US" sz="800" dirty="0">
                        <a:effectLst/>
                      </a:endParaRPr>
                    </a:p>
                  </a:txBody>
                  <a:tcPr marL="95250" marR="95250" marT="66675" marB="66675"/>
                </a:tc>
                <a:tc>
                  <a:txBody>
                    <a:bodyPr/>
                    <a:lstStyle/>
                    <a:p>
                      <a:pPr algn="l" fontAlgn="t"/>
                      <a:r>
                        <a:rPr lang="en-US" sz="800" dirty="0">
                          <a:effectLst/>
                        </a:rPr>
                        <a:t>New ECRS Report</a:t>
                      </a:r>
                      <a:br>
                        <a:rPr lang="en-US" sz="800" dirty="0">
                          <a:effectLst/>
                        </a:rPr>
                      </a:br>
                      <a:br>
                        <a:rPr lang="en-US" sz="800" dirty="0">
                          <a:effectLst/>
                        </a:rPr>
                      </a:br>
                      <a:r>
                        <a:rPr lang="en-US" sz="800" dirty="0">
                          <a:effectLst/>
                        </a:rPr>
                        <a:t>Similar to existing Responsive Reserve Performance Report for Generators and CLRs | NP8-541-ER | Report ID 11027</a:t>
                      </a:r>
                    </a:p>
                  </a:txBody>
                  <a:tcPr marL="95250" marR="95250" marT="66675" marB="66675"/>
                </a:tc>
                <a:extLst>
                  <a:ext uri="{0D108BD9-81ED-4DB2-BD59-A6C34878D82A}">
                    <a16:rowId xmlns:a16="http://schemas.microsoft.com/office/drawing/2014/main" val="49539370"/>
                  </a:ext>
                </a:extLst>
              </a:tr>
              <a:tr h="370840">
                <a:tc>
                  <a:txBody>
                    <a:bodyPr/>
                    <a:lstStyle/>
                    <a:p>
                      <a:pPr algn="l" fontAlgn="t"/>
                      <a:r>
                        <a:rPr lang="en-US" sz="800" dirty="0">
                          <a:effectLst/>
                        </a:rPr>
                        <a:t>NP8-545-ER Monthly Deployment Performance Report for Resource Specific Non-CLRs Providing RRS and ECRS</a:t>
                      </a:r>
                    </a:p>
                  </a:txBody>
                  <a:tcPr marL="95250" marR="95250" marT="66675" marB="66675"/>
                </a:tc>
                <a:tc>
                  <a:txBody>
                    <a:bodyPr/>
                    <a:lstStyle/>
                    <a:p>
                      <a:pPr algn="l" fontAlgn="t"/>
                      <a:br>
                        <a:rPr lang="en-US" sz="800" dirty="0">
                          <a:effectLst/>
                        </a:rPr>
                      </a:br>
                      <a:endParaRPr lang="en-US" sz="800" dirty="0">
                        <a:effectLst/>
                      </a:endParaRPr>
                    </a:p>
                  </a:txBody>
                  <a:tcPr marL="95250" marR="95250" marT="66675" marB="66675"/>
                </a:tc>
                <a:tc>
                  <a:txBody>
                    <a:bodyPr/>
                    <a:lstStyle/>
                    <a:p>
                      <a:pPr algn="l" fontAlgn="t"/>
                      <a:r>
                        <a:rPr lang="en-US" sz="800" dirty="0">
                          <a:effectLst/>
                        </a:rPr>
                        <a:t>New ECRS Report</a:t>
                      </a:r>
                    </a:p>
                  </a:txBody>
                  <a:tcPr marL="95250" marR="95250" marT="66675" marB="66675"/>
                </a:tc>
                <a:extLst>
                  <a:ext uri="{0D108BD9-81ED-4DB2-BD59-A6C34878D82A}">
                    <a16:rowId xmlns:a16="http://schemas.microsoft.com/office/drawing/2014/main" val="2916773186"/>
                  </a:ext>
                </a:extLst>
              </a:tr>
              <a:tr h="370840">
                <a:tc>
                  <a:txBody>
                    <a:bodyPr/>
                    <a:lstStyle/>
                    <a:p>
                      <a:pPr algn="l" fontAlgn="t"/>
                      <a:r>
                        <a:rPr lang="en-US" sz="800" dirty="0">
                          <a:effectLst/>
                        </a:rPr>
                        <a:t>NP8-544-ER Monthly Deployment Performance QSE Summary Report for Non-CLRs Providing RRS and ECRS</a:t>
                      </a:r>
                    </a:p>
                  </a:txBody>
                  <a:tcPr marL="95250" marR="95250" marT="66675" marB="66675"/>
                </a:tc>
                <a:tc>
                  <a:txBody>
                    <a:bodyPr/>
                    <a:lstStyle/>
                    <a:p>
                      <a:pPr algn="l" fontAlgn="t"/>
                      <a:br>
                        <a:rPr lang="en-US" sz="800" dirty="0">
                          <a:effectLst/>
                        </a:rPr>
                      </a:br>
                      <a:endParaRPr lang="en-US" sz="800" dirty="0">
                        <a:effectLst/>
                      </a:endParaRPr>
                    </a:p>
                  </a:txBody>
                  <a:tcPr marL="95250" marR="95250" marT="66675" marB="66675"/>
                </a:tc>
                <a:tc>
                  <a:txBody>
                    <a:bodyPr/>
                    <a:lstStyle/>
                    <a:p>
                      <a:pPr algn="l" fontAlgn="t"/>
                      <a:r>
                        <a:rPr lang="en-US" sz="800" dirty="0">
                          <a:effectLst/>
                        </a:rPr>
                        <a:t>New ECRS Report</a:t>
                      </a:r>
                    </a:p>
                  </a:txBody>
                  <a:tcPr marL="95250" marR="95250" marT="66675" marB="66675"/>
                </a:tc>
                <a:extLst>
                  <a:ext uri="{0D108BD9-81ED-4DB2-BD59-A6C34878D82A}">
                    <a16:rowId xmlns:a16="http://schemas.microsoft.com/office/drawing/2014/main" val="2019697204"/>
                  </a:ext>
                </a:extLst>
              </a:tr>
              <a:tr h="370840">
                <a:tc>
                  <a:txBody>
                    <a:bodyPr/>
                    <a:lstStyle/>
                    <a:p>
                      <a:pPr algn="l" fontAlgn="t"/>
                      <a:r>
                        <a:rPr lang="en-US" sz="800" dirty="0">
                          <a:effectLst/>
                        </a:rPr>
                        <a:t>NP1-302-EX AS Obligation and Responsibility </a:t>
                      </a:r>
                    </a:p>
                  </a:txBody>
                  <a:tcPr marL="95250" marR="95250" marT="66675" marB="66675"/>
                </a:tc>
                <a:tc>
                  <a:txBody>
                    <a:bodyPr/>
                    <a:lstStyle/>
                    <a:p>
                      <a:pPr algn="l" fontAlgn="t"/>
                      <a:br>
                        <a:rPr lang="en-US" sz="800" dirty="0">
                          <a:effectLst/>
                        </a:rPr>
                      </a:br>
                      <a:endParaRPr lang="en-US" sz="800" dirty="0">
                        <a:effectLst/>
                      </a:endParaRPr>
                    </a:p>
                  </a:txBody>
                  <a:tcPr marL="95250" marR="95250" marT="66675" marB="66675"/>
                </a:tc>
                <a:tc>
                  <a:txBody>
                    <a:bodyPr/>
                    <a:lstStyle/>
                    <a:p>
                      <a:pPr algn="l" fontAlgn="t"/>
                      <a:r>
                        <a:rPr lang="en-US" sz="800" dirty="0">
                          <a:effectLst/>
                        </a:rPr>
                        <a:t>Report: Add two new columns, 'ECRS Responsibility' and 'ECRS Obligation' for new ECRS AS Type</a:t>
                      </a:r>
                    </a:p>
                  </a:txBody>
                  <a:tcPr marL="95250" marR="95250" marT="66675" marB="66675"/>
                </a:tc>
                <a:extLst>
                  <a:ext uri="{0D108BD9-81ED-4DB2-BD59-A6C34878D82A}">
                    <a16:rowId xmlns:a16="http://schemas.microsoft.com/office/drawing/2014/main" val="785160371"/>
                  </a:ext>
                </a:extLst>
              </a:tr>
              <a:tr h="370840">
                <a:tc>
                  <a:txBody>
                    <a:bodyPr/>
                    <a:lstStyle/>
                    <a:p>
                      <a:pPr algn="l" fontAlgn="t"/>
                      <a:r>
                        <a:rPr lang="en-US" sz="800" dirty="0">
                          <a:effectLst/>
                        </a:rPr>
                        <a:t>NP3-911-EX 2-Day Ancillary Services Disclosure</a:t>
                      </a:r>
                    </a:p>
                  </a:txBody>
                  <a:tcPr marL="95250" marR="95250" marT="66675" marB="66675"/>
                </a:tc>
                <a:tc>
                  <a:txBody>
                    <a:bodyPr/>
                    <a:lstStyle/>
                    <a:p>
                      <a:pPr algn="l" fontAlgn="t"/>
                      <a:r>
                        <a:rPr lang="en-US" sz="800" dirty="0">
                          <a:effectLst/>
                        </a:rPr>
                        <a:t>NP3-959-EX 2D Aggregate AS Offers</a:t>
                      </a:r>
                      <a:br>
                        <a:rPr lang="en-US" sz="800" dirty="0">
                          <a:effectLst/>
                        </a:rPr>
                      </a:br>
                      <a:r>
                        <a:rPr lang="en-US" sz="800" dirty="0">
                          <a:effectLst/>
                        </a:rPr>
                        <a:t>NP3-961-EX 2D Cleared DAM AS </a:t>
                      </a:r>
                      <a:br>
                        <a:rPr lang="en-US" sz="800" dirty="0">
                          <a:effectLst/>
                        </a:rPr>
                      </a:br>
                      <a:r>
                        <a:rPr lang="en-US" sz="800" dirty="0">
                          <a:effectLst/>
                        </a:rPr>
                        <a:t>NP3-960-EX 2D Self-Arranged AS </a:t>
                      </a:r>
                    </a:p>
                  </a:txBody>
                  <a:tcPr marL="95250" marR="95250" marT="66675" marB="66675"/>
                </a:tc>
                <a:tc>
                  <a:txBody>
                    <a:bodyPr/>
                    <a:lstStyle/>
                    <a:p>
                      <a:pPr algn="l" fontAlgn="t"/>
                      <a:r>
                        <a:rPr lang="en-US" sz="800" dirty="0">
                          <a:effectLst/>
                        </a:rPr>
                        <a:t>NP3-959-EX: Add two new csv output files for ECRSS and ECRSM</a:t>
                      </a:r>
                    </a:p>
                    <a:p>
                      <a:pPr algn="l" fontAlgn="t"/>
                      <a:r>
                        <a:rPr lang="en-US" sz="800" dirty="0">
                          <a:effectLst/>
                        </a:rPr>
                        <a:t>NP3-961-EX: Add two new csv output files for ECRSS and ECRSM</a:t>
                      </a:r>
                    </a:p>
                    <a:p>
                      <a:pPr algn="l" fontAlgn="t"/>
                      <a:r>
                        <a:rPr lang="en-US" sz="800" dirty="0">
                          <a:effectLst/>
                        </a:rPr>
                        <a:t>NP3-960-EX: Add two new csv output files for ECRSS and ECRSM</a:t>
                      </a:r>
                    </a:p>
                  </a:txBody>
                  <a:tcPr marL="95250" marR="95250" marT="66675" marB="66675"/>
                </a:tc>
                <a:extLst>
                  <a:ext uri="{0D108BD9-81ED-4DB2-BD59-A6C34878D82A}">
                    <a16:rowId xmlns:a16="http://schemas.microsoft.com/office/drawing/2014/main" val="994528507"/>
                  </a:ext>
                </a:extLst>
              </a:tr>
              <a:tr h="370840">
                <a:tc>
                  <a:txBody>
                    <a:bodyPr/>
                    <a:lstStyle/>
                    <a:p>
                      <a:pPr algn="l" fontAlgn="t"/>
                      <a:r>
                        <a:rPr lang="en-US" sz="800" dirty="0">
                          <a:effectLst/>
                        </a:rPr>
                        <a:t>NP3-915-EX 3-Day Highest Price AS Offer Selected </a:t>
                      </a:r>
                    </a:p>
                  </a:txBody>
                  <a:tcPr marL="95250" marR="95250" marT="66675" marB="66675"/>
                </a:tc>
                <a:tc>
                  <a:txBody>
                    <a:bodyPr/>
                    <a:lstStyle/>
                    <a:p>
                      <a:pPr algn="l" fontAlgn="t"/>
                      <a:endParaRPr lang="en-US" sz="800" dirty="0">
                        <a:effectLst/>
                      </a:endParaRPr>
                    </a:p>
                  </a:txBody>
                  <a:tcPr marL="95250" marR="95250" marT="66675" marB="66675"/>
                </a:tc>
                <a:tc>
                  <a:txBody>
                    <a:bodyPr/>
                    <a:lstStyle/>
                    <a:p>
                      <a:pPr algn="l" fontAlgn="t"/>
                      <a:r>
                        <a:rPr lang="en-US" sz="800" dirty="0">
                          <a:effectLst/>
                        </a:rPr>
                        <a:t>Report: Update AS Type filter to include ECRS (taking max value of new subtypes ECRSS, ECRSM, OFFEC) for the clearing price </a:t>
                      </a:r>
                    </a:p>
                  </a:txBody>
                  <a:tcPr marL="95250" marR="95250" marT="66675" marB="66675"/>
                </a:tc>
                <a:extLst>
                  <a:ext uri="{0D108BD9-81ED-4DB2-BD59-A6C34878D82A}">
                    <a16:rowId xmlns:a16="http://schemas.microsoft.com/office/drawing/2014/main" val="3348677278"/>
                  </a:ext>
                </a:extLst>
              </a:tr>
              <a:tr h="370840">
                <a:tc>
                  <a:txBody>
                    <a:bodyPr/>
                    <a:lstStyle/>
                    <a:p>
                      <a:pPr algn="l" fontAlgn="t"/>
                      <a:r>
                        <a:rPr lang="en-US" sz="800" dirty="0">
                          <a:effectLst/>
                        </a:rPr>
                        <a:t>NP3-987-EC 7 Day Event Trigger Posting</a:t>
                      </a:r>
                    </a:p>
                  </a:txBody>
                  <a:tcPr marL="95250" marR="95250" marT="66675" marB="66675"/>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800" dirty="0">
                          <a:effectLst/>
                        </a:rPr>
                        <a:t>NP3-989-ER 7-Day Event Trigger Posting When MCPC Exceeds 50xFIP</a:t>
                      </a:r>
                    </a:p>
                    <a:p>
                      <a:pPr algn="l" fontAlgn="t"/>
                      <a:br>
                        <a:rPr lang="en-US" sz="800" dirty="0">
                          <a:effectLst/>
                        </a:rPr>
                      </a:br>
                      <a:endParaRPr lang="en-US" sz="800" dirty="0">
                        <a:effectLst/>
                      </a:endParaRPr>
                    </a:p>
                  </a:txBody>
                  <a:tcPr marL="95250" marR="95250" marT="66675" marB="66675"/>
                </a:tc>
                <a:tc>
                  <a:txBody>
                    <a:bodyPr/>
                    <a:lstStyle/>
                    <a:p>
                      <a:pPr algn="l" fontAlgn="t"/>
                      <a:r>
                        <a:rPr lang="en-US" sz="800" dirty="0">
                          <a:effectLst/>
                        </a:rPr>
                        <a:t>Report: Add new columns</a:t>
                      </a:r>
                    </a:p>
                    <a:p>
                      <a:pPr algn="l" fontAlgn="t"/>
                      <a:r>
                        <a:rPr lang="en-US" sz="800" dirty="0">
                          <a:effectLst/>
                        </a:rPr>
                        <a:t>Add 5 new columns PRICE1_ECRS to PRICE5_ECRS</a:t>
                      </a:r>
                    </a:p>
                    <a:p>
                      <a:pPr algn="l" fontAlgn="t"/>
                      <a:r>
                        <a:rPr lang="en-US" sz="800" dirty="0">
                          <a:effectLst/>
                        </a:rPr>
                        <a:t>Add 5 new columns PRICE1_OFFEC to PRICE5_OFFEC</a:t>
                      </a:r>
                    </a:p>
                  </a:txBody>
                  <a:tcPr marL="95250" marR="95250" marT="66675" marB="66675"/>
                </a:tc>
                <a:extLst>
                  <a:ext uri="{0D108BD9-81ED-4DB2-BD59-A6C34878D82A}">
                    <a16:rowId xmlns:a16="http://schemas.microsoft.com/office/drawing/2014/main" val="631462135"/>
                  </a:ext>
                </a:extLst>
              </a:tr>
            </a:tbl>
          </a:graphicData>
        </a:graphic>
      </p:graphicFrame>
      <p:sp>
        <p:nvSpPr>
          <p:cNvPr id="4" name="Slide Number Placeholder 3">
            <a:extLst>
              <a:ext uri="{FF2B5EF4-FFF2-40B4-BE49-F238E27FC236}">
                <a16:creationId xmlns:a16="http://schemas.microsoft.com/office/drawing/2014/main" id="{1F4E73B3-65DB-43E4-B2D4-93E9F57A0A73}"/>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38907469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4ADC8-B078-434D-841D-08BA817F90C9}"/>
              </a:ext>
            </a:extLst>
          </p:cNvPr>
          <p:cNvSpPr>
            <a:spLocks noGrp="1"/>
          </p:cNvSpPr>
          <p:nvPr>
            <p:ph type="title"/>
          </p:nvPr>
        </p:nvSpPr>
        <p:spPr>
          <a:xfrm>
            <a:off x="381000" y="243682"/>
            <a:ext cx="8458200" cy="594518"/>
          </a:xfrm>
        </p:spPr>
        <p:txBody>
          <a:bodyPr/>
          <a:lstStyle/>
          <a:p>
            <a:r>
              <a:rPr lang="en-US" dirty="0"/>
              <a:t>6. Report Impact Summary - ECRS</a:t>
            </a:r>
          </a:p>
        </p:txBody>
      </p:sp>
      <p:graphicFrame>
        <p:nvGraphicFramePr>
          <p:cNvPr id="5" name="Table 5">
            <a:extLst>
              <a:ext uri="{FF2B5EF4-FFF2-40B4-BE49-F238E27FC236}">
                <a16:creationId xmlns:a16="http://schemas.microsoft.com/office/drawing/2014/main" id="{A976329E-D1DE-4583-9CD6-C61FEB91050C}"/>
              </a:ext>
            </a:extLst>
          </p:cNvPr>
          <p:cNvGraphicFramePr>
            <a:graphicFrameLocks noGrp="1"/>
          </p:cNvGraphicFramePr>
          <p:nvPr>
            <p:ph idx="1"/>
            <p:extLst>
              <p:ext uri="{D42A27DB-BD31-4B8C-83A1-F6EECF244321}">
                <p14:modId xmlns:p14="http://schemas.microsoft.com/office/powerpoint/2010/main" val="3997366929"/>
              </p:ext>
            </p:extLst>
          </p:nvPr>
        </p:nvGraphicFramePr>
        <p:xfrm>
          <a:off x="76200" y="807720"/>
          <a:ext cx="8991599" cy="5420360"/>
        </p:xfrm>
        <a:graphic>
          <a:graphicData uri="http://schemas.openxmlformats.org/drawingml/2006/table">
            <a:tbl>
              <a:tblPr firstRow="1" bandRow="1">
                <a:tableStyleId>{5C22544A-7EE6-4342-B048-85BDC9FD1C3A}</a:tableStyleId>
              </a:tblPr>
              <a:tblGrid>
                <a:gridCol w="2868010">
                  <a:extLst>
                    <a:ext uri="{9D8B030D-6E8A-4147-A177-3AD203B41FA5}">
                      <a16:colId xmlns:a16="http://schemas.microsoft.com/office/drawing/2014/main" val="477795755"/>
                    </a:ext>
                  </a:extLst>
                </a:gridCol>
                <a:gridCol w="2846990">
                  <a:extLst>
                    <a:ext uri="{9D8B030D-6E8A-4147-A177-3AD203B41FA5}">
                      <a16:colId xmlns:a16="http://schemas.microsoft.com/office/drawing/2014/main" val="2097263662"/>
                    </a:ext>
                  </a:extLst>
                </a:gridCol>
                <a:gridCol w="3276599">
                  <a:extLst>
                    <a:ext uri="{9D8B030D-6E8A-4147-A177-3AD203B41FA5}">
                      <a16:colId xmlns:a16="http://schemas.microsoft.com/office/drawing/2014/main" val="2032225759"/>
                    </a:ext>
                  </a:extLst>
                </a:gridCol>
              </a:tblGrid>
              <a:tr h="370840">
                <a:tc>
                  <a:txBody>
                    <a:bodyPr/>
                    <a:lstStyle/>
                    <a:p>
                      <a:r>
                        <a:rPr lang="en-US" sz="1400" dirty="0"/>
                        <a:t>Report</a:t>
                      </a:r>
                    </a:p>
                  </a:txBody>
                  <a:tcPr/>
                </a:tc>
                <a:tc>
                  <a:txBody>
                    <a:bodyPr/>
                    <a:lstStyle/>
                    <a:p>
                      <a:r>
                        <a:rPr lang="en-US" sz="1400" dirty="0"/>
                        <a:t>File(s) within zip</a:t>
                      </a:r>
                    </a:p>
                  </a:txBody>
                  <a:tcPr/>
                </a:tc>
                <a:tc>
                  <a:txBody>
                    <a:bodyPr/>
                    <a:lstStyle/>
                    <a:p>
                      <a:r>
                        <a:rPr lang="en-US" sz="1400" dirty="0"/>
                        <a:t>Change Summary</a:t>
                      </a:r>
                    </a:p>
                  </a:txBody>
                  <a:tcPr/>
                </a:tc>
                <a:extLst>
                  <a:ext uri="{0D108BD9-81ED-4DB2-BD59-A6C34878D82A}">
                    <a16:rowId xmlns:a16="http://schemas.microsoft.com/office/drawing/2014/main" val="2398432430"/>
                  </a:ext>
                </a:extLst>
              </a:tr>
              <a:tr h="370840">
                <a:tc>
                  <a:txBody>
                    <a:bodyPr/>
                    <a:lstStyle/>
                    <a:p>
                      <a:pPr algn="l" fontAlgn="t"/>
                      <a:r>
                        <a:rPr lang="en-US" sz="800" dirty="0">
                          <a:effectLst/>
                        </a:rPr>
                        <a:t>NP3-990-EX 60-Day SASM</a:t>
                      </a:r>
                    </a:p>
                  </a:txBody>
                  <a:tcPr marL="95250" marR="95250" marT="66675" marB="66675"/>
                </a:tc>
                <a:tc>
                  <a:txBody>
                    <a:bodyPr/>
                    <a:lstStyle/>
                    <a:p>
                      <a:pPr algn="l" fontAlgn="t"/>
                      <a:r>
                        <a:rPr lang="en-US" sz="800" dirty="0">
                          <a:effectLst/>
                        </a:rPr>
                        <a:t>SASM Generation Resource AS Offers</a:t>
                      </a:r>
                      <a:br>
                        <a:rPr lang="en-US" sz="800" dirty="0">
                          <a:effectLst/>
                        </a:rPr>
                      </a:br>
                      <a:r>
                        <a:rPr lang="en-US" sz="800" dirty="0">
                          <a:effectLst/>
                        </a:rPr>
                        <a:t>SASM Load Resource AS Offers</a:t>
                      </a:r>
                      <a:br>
                        <a:rPr lang="en-US" sz="800" dirty="0">
                          <a:effectLst/>
                        </a:rPr>
                      </a:br>
                      <a:r>
                        <a:rPr lang="en-US" sz="800" dirty="0">
                          <a:effectLst/>
                        </a:rPr>
                        <a:t>SASM Generation Resource AS Offer Awards</a:t>
                      </a:r>
                      <a:br>
                        <a:rPr lang="en-US" sz="800" dirty="0">
                          <a:effectLst/>
                        </a:rPr>
                      </a:br>
                      <a:r>
                        <a:rPr lang="en-US" sz="800" dirty="0">
                          <a:effectLst/>
                        </a:rPr>
                        <a:t>SASM Load Resource AS Offer Awards</a:t>
                      </a:r>
                    </a:p>
                  </a:txBody>
                  <a:tcPr marL="95250" marR="95250" marT="66675" marB="66675"/>
                </a:tc>
                <a:tc>
                  <a:txBody>
                    <a:bodyPr/>
                    <a:lstStyle/>
                    <a:p>
                      <a:pPr algn="l" fontAlgn="t"/>
                      <a:r>
                        <a:rPr lang="en-US" sz="800" dirty="0">
                          <a:effectLst/>
                        </a:rPr>
                        <a:t>Report: Gen Resource AS Offers – Add 10 new columns </a:t>
                      </a:r>
                    </a:p>
                    <a:p>
                      <a:pPr algn="l" fontAlgn="t"/>
                      <a:r>
                        <a:rPr lang="en-US" sz="800" dirty="0">
                          <a:effectLst/>
                        </a:rPr>
                        <a:t>Add 5 new columns PRICE1_ECRS to PRICE5_ECRS</a:t>
                      </a:r>
                    </a:p>
                    <a:p>
                      <a:pPr algn="l" fontAlgn="t"/>
                      <a:r>
                        <a:rPr lang="en-US" sz="800" dirty="0">
                          <a:effectLst/>
                        </a:rPr>
                        <a:t>Add 5 new columns PRICE1_OFFEC to PRICE5_OFFEC</a:t>
                      </a:r>
                    </a:p>
                    <a:p>
                      <a:pPr algn="l" fontAlgn="t"/>
                      <a:endParaRPr lang="en-US" sz="800" dirty="0">
                        <a:effectLst/>
                      </a:endParaRPr>
                    </a:p>
                    <a:p>
                      <a:pPr algn="l" fontAlgn="t"/>
                      <a:r>
                        <a:rPr lang="en-US" sz="800" dirty="0">
                          <a:effectLst/>
                        </a:rPr>
                        <a:t>Report: Load Resource AS Offers -add 5 new columns</a:t>
                      </a:r>
                    </a:p>
                    <a:p>
                      <a:pPr algn="l" fontAlgn="t"/>
                      <a:r>
                        <a:rPr lang="en-US" sz="800" dirty="0">
                          <a:effectLst/>
                        </a:rPr>
                        <a:t>PRICE1_ECRS to PRICE5_ECRS</a:t>
                      </a:r>
                    </a:p>
                    <a:p>
                      <a:pPr algn="l" fontAlgn="t"/>
                      <a:endParaRPr lang="en-US" sz="800" dirty="0">
                        <a:effectLst/>
                      </a:endParaRPr>
                    </a:p>
                    <a:p>
                      <a:pPr algn="l" fontAlgn="t"/>
                      <a:r>
                        <a:rPr lang="en-US" sz="800" dirty="0">
                          <a:effectLst/>
                        </a:rPr>
                        <a:t>Report: Gen Resource AS Offer Awards – add 3 new columns </a:t>
                      </a:r>
                    </a:p>
                    <a:p>
                      <a:pPr algn="l" fontAlgn="t"/>
                      <a:r>
                        <a:rPr lang="en-US" sz="800" dirty="0">
                          <a:effectLst/>
                        </a:rPr>
                        <a:t>'ECRSS Awarded', 'OFFEC Awarded' and 'ECRS MCPC' </a:t>
                      </a:r>
                    </a:p>
                    <a:p>
                      <a:pPr algn="l" fontAlgn="t"/>
                      <a:endParaRPr lang="en-US" sz="800" dirty="0">
                        <a:effectLst/>
                      </a:endParaRPr>
                    </a:p>
                    <a:p>
                      <a:pPr algn="l" fontAlgn="t"/>
                      <a:r>
                        <a:rPr lang="en-US" sz="800" dirty="0">
                          <a:effectLst/>
                        </a:rPr>
                        <a:t>Report: Load Resource AS Offer Awards – add 2 new columns  </a:t>
                      </a:r>
                    </a:p>
                    <a:p>
                      <a:pPr algn="l" fontAlgn="t"/>
                      <a:r>
                        <a:rPr lang="en-US" sz="800" dirty="0">
                          <a:effectLst/>
                        </a:rPr>
                        <a:t>'ECRSM Awarded' and 'ECRS MCPC' </a:t>
                      </a:r>
                    </a:p>
                  </a:txBody>
                  <a:tcPr marL="95250" marR="95250" marT="66675" marB="66675"/>
                </a:tc>
                <a:extLst>
                  <a:ext uri="{0D108BD9-81ED-4DB2-BD59-A6C34878D82A}">
                    <a16:rowId xmlns:a16="http://schemas.microsoft.com/office/drawing/2014/main" val="2853957470"/>
                  </a:ext>
                </a:extLst>
              </a:tr>
              <a:tr h="370840">
                <a:tc>
                  <a:txBody>
                    <a:bodyPr/>
                    <a:lstStyle/>
                    <a:p>
                      <a:pPr algn="l" fontAlgn="t"/>
                      <a:r>
                        <a:rPr lang="en-US" sz="800" dirty="0">
                          <a:effectLst/>
                        </a:rPr>
                        <a:t>NP3-966-ER 60-Day DAM Disclosure Reports </a:t>
                      </a:r>
                    </a:p>
                  </a:txBody>
                  <a:tcPr marL="95250" marR="95250" marT="66675" marB="66675"/>
                </a:tc>
                <a:tc>
                  <a:txBody>
                    <a:bodyPr/>
                    <a:lstStyle/>
                    <a:p>
                      <a:pPr algn="l" fontAlgn="t"/>
                      <a:r>
                        <a:rPr lang="en-US" sz="800" dirty="0">
                          <a:effectLst/>
                        </a:rPr>
                        <a:t>NP3-975-EX 60D DAM Generation Resource Data</a:t>
                      </a:r>
                      <a:br>
                        <a:rPr lang="en-US" sz="800" dirty="0">
                          <a:effectLst/>
                        </a:rPr>
                      </a:br>
                      <a:r>
                        <a:rPr lang="en-US" sz="800" dirty="0">
                          <a:effectLst/>
                        </a:rPr>
                        <a:t>NP3-976-EX 60D Generation Resource AS Offers in DAM</a:t>
                      </a:r>
                      <a:br>
                        <a:rPr lang="en-US" sz="800" dirty="0">
                          <a:effectLst/>
                        </a:rPr>
                      </a:br>
                      <a:r>
                        <a:rPr lang="en-US" sz="800" dirty="0">
                          <a:effectLst/>
                        </a:rPr>
                        <a:t>NP3-978-EX 60D Load Resource AS Offers in DAM</a:t>
                      </a:r>
                      <a:br>
                        <a:rPr lang="en-US" sz="800" dirty="0">
                          <a:effectLst/>
                        </a:rPr>
                      </a:br>
                      <a:r>
                        <a:rPr lang="en-US" sz="800" dirty="0">
                          <a:effectLst/>
                        </a:rPr>
                        <a:t>NP3-974-EX 60D QSE Specific Self-Arranged AS in DAM</a:t>
                      </a:r>
                      <a:br>
                        <a:rPr lang="en-US" sz="800" dirty="0">
                          <a:effectLst/>
                        </a:rPr>
                      </a:br>
                      <a:r>
                        <a:rPr lang="en-US" sz="800" dirty="0">
                          <a:effectLst/>
                        </a:rPr>
                        <a:t>NP3-977-EX 60 Day Load Resource Data in DAM</a:t>
                      </a:r>
                    </a:p>
                  </a:txBody>
                  <a:tcPr marL="95250" marR="95250" marT="66675" marB="66675"/>
                </a:tc>
                <a:tc>
                  <a:txBody>
                    <a:bodyPr/>
                    <a:lstStyle/>
                    <a:p>
                      <a:pPr algn="l" fontAlgn="t"/>
                      <a:r>
                        <a:rPr lang="en-US" sz="800" dirty="0">
                          <a:effectLst/>
                        </a:rPr>
                        <a:t>NP3-975-EX: Add 2 new columns </a:t>
                      </a:r>
                    </a:p>
                    <a:p>
                      <a:pPr algn="l" fontAlgn="t"/>
                      <a:r>
                        <a:rPr lang="en-US" sz="800" dirty="0">
                          <a:effectLst/>
                        </a:rPr>
                        <a:t>'ECRSSD Awarded' and 'ECRS MCPC' </a:t>
                      </a:r>
                    </a:p>
                    <a:p>
                      <a:pPr algn="l" fontAlgn="t"/>
                      <a:br>
                        <a:rPr lang="en-US" sz="800" dirty="0">
                          <a:effectLst/>
                        </a:rPr>
                      </a:br>
                      <a:r>
                        <a:rPr lang="en-US" sz="800" dirty="0">
                          <a:effectLst/>
                        </a:rPr>
                        <a:t>NP3-976-EX: Add 10 new columns</a:t>
                      </a:r>
                    </a:p>
                    <a:p>
                      <a:pPr algn="l" fontAlgn="t"/>
                      <a:r>
                        <a:rPr lang="en-US" sz="800" dirty="0">
                          <a:effectLst/>
                        </a:rPr>
                        <a:t>Add 5 new columns PRICE1_ECRS to PRICE5_ECRS</a:t>
                      </a:r>
                    </a:p>
                    <a:p>
                      <a:pPr algn="l" fontAlgn="t"/>
                      <a:r>
                        <a:rPr lang="en-US" sz="800" dirty="0">
                          <a:effectLst/>
                        </a:rPr>
                        <a:t>Add 5 new columns PRICE1_OFFEC to PRICE5_OFFEC</a:t>
                      </a:r>
                    </a:p>
                    <a:p>
                      <a:pPr algn="l" fontAlgn="t"/>
                      <a:endParaRPr lang="en-US" sz="800" dirty="0">
                        <a:effectLst/>
                      </a:endParaRPr>
                    </a:p>
                    <a:p>
                      <a:pPr algn="l" fontAlgn="t"/>
                      <a:r>
                        <a:rPr lang="en-US" sz="800" dirty="0">
                          <a:effectLst/>
                        </a:rPr>
                        <a:t>NP3-978-EX: Add 5 new columns</a:t>
                      </a:r>
                    </a:p>
                    <a:p>
                      <a:pPr algn="l" fontAlgn="t"/>
                      <a:r>
                        <a:rPr lang="en-US" sz="800" dirty="0">
                          <a:effectLst/>
                        </a:rPr>
                        <a:t>PRICE1_ECRS to PRICE5_ECRS</a:t>
                      </a:r>
                    </a:p>
                    <a:p>
                      <a:pPr algn="l" fontAlgn="t"/>
                      <a:endParaRPr lang="en-US" sz="800" dirty="0">
                        <a:effectLst/>
                      </a:endParaRPr>
                    </a:p>
                    <a:p>
                      <a:pPr algn="l" fontAlgn="t"/>
                      <a:r>
                        <a:rPr lang="en-US" sz="800" dirty="0">
                          <a:effectLst/>
                        </a:rPr>
                        <a:t>NP3-974-EX: Add 2 new columns</a:t>
                      </a:r>
                    </a:p>
                    <a:p>
                      <a:pPr algn="l" fontAlgn="t"/>
                      <a:r>
                        <a:rPr lang="en-US" sz="800" dirty="0">
                          <a:effectLst/>
                        </a:rPr>
                        <a:t>'Total Self-Arranged AS ECRSSD' quantities</a:t>
                      </a:r>
                    </a:p>
                    <a:p>
                      <a:pPr algn="l" fontAlgn="t"/>
                      <a:r>
                        <a:rPr lang="en-US" sz="800" dirty="0">
                          <a:effectLst/>
                        </a:rPr>
                        <a:t>'Total Self-Arranged AS ECRSMD' quantities</a:t>
                      </a:r>
                    </a:p>
                    <a:p>
                      <a:pPr algn="l" fontAlgn="t"/>
                      <a:endParaRPr lang="en-US" sz="800" dirty="0">
                        <a:effectLst/>
                      </a:endParaRPr>
                    </a:p>
                    <a:p>
                      <a:pPr algn="l" fontAlgn="t"/>
                      <a:r>
                        <a:rPr lang="en-US" sz="800" dirty="0">
                          <a:effectLst/>
                        </a:rPr>
                        <a:t>NP3-977-EX: Add 3 new columns</a:t>
                      </a:r>
                    </a:p>
                    <a:p>
                      <a:pPr algn="l" fontAlgn="t"/>
                      <a:r>
                        <a:rPr lang="en-US" sz="800" dirty="0">
                          <a:effectLst/>
                        </a:rPr>
                        <a:t>'ECRSSD Awarded'. 'ECRSMD Awarded' and 'ECRS MCPC' </a:t>
                      </a:r>
                    </a:p>
                  </a:txBody>
                  <a:tcPr marL="95250" marR="95250" marT="66675" marB="66675"/>
                </a:tc>
                <a:extLst>
                  <a:ext uri="{0D108BD9-81ED-4DB2-BD59-A6C34878D82A}">
                    <a16:rowId xmlns:a16="http://schemas.microsoft.com/office/drawing/2014/main" val="49539370"/>
                  </a:ext>
                </a:extLst>
              </a:tr>
              <a:tr h="370840">
                <a:tc>
                  <a:txBody>
                    <a:bodyPr/>
                    <a:lstStyle/>
                    <a:p>
                      <a:pPr algn="l" fontAlgn="t"/>
                      <a:r>
                        <a:rPr lang="en-US" sz="800" dirty="0">
                          <a:effectLst/>
                        </a:rPr>
                        <a:t>NP3-965-ER 60D SCED Disclosure Report</a:t>
                      </a:r>
                    </a:p>
                  </a:txBody>
                  <a:tcPr marL="95250" marR="95250" marT="66675" marB="66675"/>
                </a:tc>
                <a:tc>
                  <a:txBody>
                    <a:bodyPr/>
                    <a:lstStyle/>
                    <a:p>
                      <a:pPr algn="l" fontAlgn="t"/>
                      <a:r>
                        <a:rPr lang="en-US" sz="800" dirty="0">
                          <a:effectLst/>
                        </a:rPr>
                        <a:t>NP3-967-EX QSE self arranged AS</a:t>
                      </a:r>
                      <a:br>
                        <a:rPr lang="en-US" sz="800" dirty="0">
                          <a:effectLst/>
                        </a:rPr>
                      </a:br>
                      <a:r>
                        <a:rPr lang="en-US" sz="800" dirty="0">
                          <a:effectLst/>
                        </a:rPr>
                        <a:t>NP3-968-EX Generation Resource Data</a:t>
                      </a:r>
                      <a:br>
                        <a:rPr lang="en-US" sz="800" dirty="0">
                          <a:effectLst/>
                        </a:rPr>
                      </a:br>
                      <a:r>
                        <a:rPr lang="en-US" sz="800" dirty="0">
                          <a:effectLst/>
                        </a:rPr>
                        <a:t>NP3-969-EX Load Resource Data</a:t>
                      </a:r>
                    </a:p>
                  </a:txBody>
                  <a:tcPr marL="95250" marR="95250" marT="66675" marB="66675"/>
                </a:tc>
                <a:tc>
                  <a:txBody>
                    <a:bodyPr/>
                    <a:lstStyle/>
                    <a:p>
                      <a:pPr algn="l" fontAlgn="t"/>
                      <a:r>
                        <a:rPr lang="en-US" sz="800" dirty="0">
                          <a:effectLst/>
                        </a:rPr>
                        <a:t>NP3-968-EX: Add new output column ‘</a:t>
                      </a:r>
                      <a:r>
                        <a:rPr lang="en-US" sz="800" dirty="0"/>
                        <a:t>Ancillary Service ECRS</a:t>
                      </a:r>
                      <a:r>
                        <a:rPr lang="en-US" sz="800" dirty="0">
                          <a:effectLst/>
                        </a:rPr>
                        <a:t>’</a:t>
                      </a:r>
                    </a:p>
                    <a:p>
                      <a:pPr algn="l" fontAlgn="t"/>
                      <a:r>
                        <a:rPr lang="en-US" sz="800" dirty="0">
                          <a:effectLst/>
                        </a:rPr>
                        <a:t>NP3-969-EX: Add new output column ‘</a:t>
                      </a:r>
                      <a:r>
                        <a:rPr lang="en-US" sz="800" dirty="0"/>
                        <a:t>AS Responsibility for ECRS</a:t>
                      </a:r>
                      <a:r>
                        <a:rPr lang="en-US" sz="800" dirty="0">
                          <a:effectLst/>
                        </a:rPr>
                        <a:t>’</a:t>
                      </a:r>
                    </a:p>
                    <a:p>
                      <a:pPr marL="0" marR="0" lvl="0" indent="0" algn="l" defTabSz="914400" rtl="0" eaLnBrk="1" fontAlgn="t" latinLnBrk="0" hangingPunct="1">
                        <a:lnSpc>
                          <a:spcPct val="100000"/>
                        </a:lnSpc>
                        <a:spcBef>
                          <a:spcPts val="0"/>
                        </a:spcBef>
                        <a:spcAft>
                          <a:spcPts val="0"/>
                        </a:spcAft>
                        <a:buClrTx/>
                        <a:buSzTx/>
                        <a:buFontTx/>
                        <a:buNone/>
                        <a:tabLst/>
                        <a:defRPr/>
                      </a:pPr>
                      <a:r>
                        <a:rPr lang="en-US" sz="800" dirty="0">
                          <a:effectLst/>
                        </a:rPr>
                        <a:t>NP3-967-EX: Add 2 new ECRS subtype columns: 'ECRSS' and 'ECRSM'</a:t>
                      </a:r>
                    </a:p>
                  </a:txBody>
                  <a:tcPr marL="95250" marR="95250" marT="66675" marB="66675"/>
                </a:tc>
                <a:extLst>
                  <a:ext uri="{0D108BD9-81ED-4DB2-BD59-A6C34878D82A}">
                    <a16:rowId xmlns:a16="http://schemas.microsoft.com/office/drawing/2014/main" val="732230223"/>
                  </a:ext>
                </a:extLst>
              </a:tr>
              <a:tr h="370840">
                <a:tc>
                  <a:txBody>
                    <a:bodyPr/>
                    <a:lstStyle/>
                    <a:p>
                      <a:pPr algn="l" fontAlgn="t"/>
                      <a:r>
                        <a:rPr lang="en-US" sz="800" dirty="0">
                          <a:effectLst/>
                        </a:rPr>
                        <a:t>NP3-991-EX 60-Day COP All Updates </a:t>
                      </a:r>
                    </a:p>
                  </a:txBody>
                  <a:tcPr marL="95250" marR="95250" marT="66675" marB="66675"/>
                </a:tc>
                <a:tc>
                  <a:txBody>
                    <a:bodyPr/>
                    <a:lstStyle/>
                    <a:p>
                      <a:pPr algn="l" fontAlgn="t"/>
                      <a:endParaRPr lang="en-US" sz="800" dirty="0">
                        <a:effectLst/>
                      </a:endParaRPr>
                    </a:p>
                  </a:txBody>
                  <a:tcPr marL="95250" marR="95250" marT="66675" marB="66675"/>
                </a:tc>
                <a:tc>
                  <a:txBody>
                    <a:bodyPr/>
                    <a:lstStyle/>
                    <a:p>
                      <a:pPr algn="l" fontAlgn="t"/>
                      <a:r>
                        <a:rPr lang="en-US" sz="800" dirty="0">
                          <a:effectLst/>
                        </a:rPr>
                        <a:t>Report: Add 1 new 'ECRS' AS Type column </a:t>
                      </a:r>
                    </a:p>
                  </a:txBody>
                  <a:tcPr marL="95250" marR="95250" marT="66675" marB="66675"/>
                </a:tc>
                <a:extLst>
                  <a:ext uri="{0D108BD9-81ED-4DB2-BD59-A6C34878D82A}">
                    <a16:rowId xmlns:a16="http://schemas.microsoft.com/office/drawing/2014/main" val="1797827318"/>
                  </a:ext>
                </a:extLst>
              </a:tr>
              <a:tr h="370840">
                <a:tc>
                  <a:txBody>
                    <a:bodyPr/>
                    <a:lstStyle/>
                    <a:p>
                      <a:pPr algn="l" fontAlgn="t"/>
                      <a:r>
                        <a:rPr lang="en-US" sz="800" dirty="0">
                          <a:effectLst/>
                        </a:rPr>
                        <a:t>NP1-301-EX 60-Day COP Adjustment Period Snapshot </a:t>
                      </a:r>
                    </a:p>
                  </a:txBody>
                  <a:tcPr marL="95250" marR="95250" marT="66675" marB="66675"/>
                </a:tc>
                <a:tc>
                  <a:txBody>
                    <a:bodyPr/>
                    <a:lstStyle/>
                    <a:p>
                      <a:pPr algn="l" fontAlgn="t"/>
                      <a:br>
                        <a:rPr lang="en-US" sz="800" dirty="0">
                          <a:effectLst/>
                        </a:rPr>
                      </a:br>
                      <a:endParaRPr lang="en-US" sz="800" dirty="0">
                        <a:effectLst/>
                      </a:endParaRPr>
                    </a:p>
                  </a:txBody>
                  <a:tcPr marL="95250" marR="95250" marT="66675" marB="66675"/>
                </a:tc>
                <a:tc>
                  <a:txBody>
                    <a:bodyPr/>
                    <a:lstStyle/>
                    <a:p>
                      <a:pPr algn="l" fontAlgn="t"/>
                      <a:r>
                        <a:rPr lang="en-US" sz="800" dirty="0">
                          <a:effectLst/>
                        </a:rPr>
                        <a:t>Report: Add 1 new 'ECRS' AS Type column </a:t>
                      </a:r>
                    </a:p>
                  </a:txBody>
                  <a:tcPr marL="95250" marR="95250" marT="66675" marB="66675"/>
                </a:tc>
                <a:extLst>
                  <a:ext uri="{0D108BD9-81ED-4DB2-BD59-A6C34878D82A}">
                    <a16:rowId xmlns:a16="http://schemas.microsoft.com/office/drawing/2014/main" val="2896864448"/>
                  </a:ext>
                </a:extLst>
              </a:tr>
            </a:tbl>
          </a:graphicData>
        </a:graphic>
      </p:graphicFrame>
      <p:sp>
        <p:nvSpPr>
          <p:cNvPr id="4" name="Slide Number Placeholder 3">
            <a:extLst>
              <a:ext uri="{FF2B5EF4-FFF2-40B4-BE49-F238E27FC236}">
                <a16:creationId xmlns:a16="http://schemas.microsoft.com/office/drawing/2014/main" id="{1F4E73B3-65DB-43E4-B2D4-93E9F57A0A73}"/>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11002296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86400-C2C1-4B50-AC54-AAABE59B04EF}"/>
              </a:ext>
            </a:extLst>
          </p:cNvPr>
          <p:cNvSpPr>
            <a:spLocks noGrp="1"/>
          </p:cNvSpPr>
          <p:nvPr>
            <p:ph type="title"/>
          </p:nvPr>
        </p:nvSpPr>
        <p:spPr>
          <a:xfrm>
            <a:off x="381000" y="243682"/>
            <a:ext cx="8458200" cy="694285"/>
          </a:xfrm>
        </p:spPr>
        <p:txBody>
          <a:bodyPr/>
          <a:lstStyle/>
          <a:p>
            <a:r>
              <a:rPr lang="en-US" dirty="0"/>
              <a:t>6. Supplemental Posting Information</a:t>
            </a:r>
          </a:p>
        </p:txBody>
      </p:sp>
      <p:sp>
        <p:nvSpPr>
          <p:cNvPr id="3" name="Content Placeholder 2">
            <a:extLst>
              <a:ext uri="{FF2B5EF4-FFF2-40B4-BE49-F238E27FC236}">
                <a16:creationId xmlns:a16="http://schemas.microsoft.com/office/drawing/2014/main" id="{DA4DA70C-DCA5-4F2C-AAC3-EBEAEC1A7371}"/>
              </a:ext>
            </a:extLst>
          </p:cNvPr>
          <p:cNvSpPr>
            <a:spLocks noGrp="1"/>
          </p:cNvSpPr>
          <p:nvPr>
            <p:ph idx="1"/>
          </p:nvPr>
        </p:nvSpPr>
        <p:spPr>
          <a:xfrm>
            <a:off x="381000" y="1244866"/>
            <a:ext cx="8534400" cy="4393934"/>
          </a:xfrm>
        </p:spPr>
        <p:txBody>
          <a:bodyPr/>
          <a:lstStyle/>
          <a:p>
            <a:pPr marL="0" indent="0">
              <a:buNone/>
            </a:pPr>
            <a:r>
              <a:rPr lang="en-US" sz="1600" dirty="0">
                <a:effectLst/>
                <a:latin typeface="Segoe UI" panose="020B0502040204020203" pitchFamily="34" charset="0"/>
                <a:ea typeface="Calibri" panose="020F0502020204030204" pitchFamily="34" charset="0"/>
              </a:rPr>
              <a:t>CDR Draft ECRS XSD is available on the Services/Market Data Transparency/XSD page of ERCOT.com</a:t>
            </a:r>
          </a:p>
          <a:p>
            <a:pPr marL="0" indent="0">
              <a:buNone/>
            </a:pPr>
            <a:endParaRPr lang="en-US" sz="1400" dirty="0">
              <a:latin typeface="Segoe UI" panose="020B0502040204020203" pitchFamily="34" charset="0"/>
              <a:ea typeface="Calibri" panose="020F0502020204030204" pitchFamily="34" charset="0"/>
            </a:endParaRPr>
          </a:p>
          <a:p>
            <a:pPr marL="0" indent="0">
              <a:buNone/>
            </a:pPr>
            <a:r>
              <a:rPr lang="en-US" sz="1000" b="0" i="0" u="sng" dirty="0">
                <a:solidFill>
                  <a:srgbClr val="00408F"/>
                </a:solidFill>
                <a:effectLst/>
                <a:latin typeface="Roboto" panose="02000000000000000000" pitchFamily="2" charset="0"/>
                <a:hlinkClick r:id="rId2" tooltip="Current Day Reports XSD 2023 R3 ECRS DRAFT"/>
              </a:rPr>
              <a:t>Current Day Reports XSD 2023 R3 ECRS DRAFT</a:t>
            </a:r>
            <a:endParaRPr lang="en-US" sz="1000" b="0" i="0" u="sng" dirty="0">
              <a:solidFill>
                <a:srgbClr val="00408F"/>
              </a:solidFill>
              <a:effectLst/>
              <a:latin typeface="Roboto" panose="02000000000000000000" pitchFamily="2" charset="0"/>
            </a:endParaRPr>
          </a:p>
          <a:p>
            <a:pPr marL="0" indent="0">
              <a:buNone/>
            </a:pPr>
            <a:endParaRPr lang="en-US" sz="1000" u="sng" dirty="0">
              <a:solidFill>
                <a:srgbClr val="00408F"/>
              </a:solidFill>
              <a:latin typeface="Roboto" panose="02000000000000000000" pitchFamily="2" charset="0"/>
              <a:ea typeface="Calibri" panose="020F0502020204030204" pitchFamily="34" charset="0"/>
            </a:endParaRPr>
          </a:p>
          <a:p>
            <a:pPr marL="0" indent="0">
              <a:buNone/>
            </a:pPr>
            <a:endParaRPr lang="en-US" sz="1000" u="sng" dirty="0">
              <a:solidFill>
                <a:srgbClr val="00408F"/>
              </a:solidFill>
              <a:effectLst/>
              <a:latin typeface="Roboto" panose="02000000000000000000" pitchFamily="2" charset="0"/>
              <a:ea typeface="Calibri" panose="020F0502020204030204" pitchFamily="34" charset="0"/>
            </a:endParaRPr>
          </a:p>
          <a:p>
            <a:pPr marL="0" indent="0">
              <a:buNone/>
            </a:pPr>
            <a:r>
              <a:rPr lang="en-US" sz="1600" dirty="0">
                <a:effectLst/>
                <a:latin typeface="Segoe UI" panose="020B0502040204020203" pitchFamily="34" charset="0"/>
                <a:ea typeface="Calibri" panose="020F0502020204030204" pitchFamily="34" charset="0"/>
              </a:rPr>
              <a:t>Draft Disclosure Report Column Definitions Guide will be posted to Services/Market Data Transparency/User Guide page of ERCOT.com by end of week</a:t>
            </a:r>
          </a:p>
          <a:p>
            <a:pPr marL="0" indent="0">
              <a:buNone/>
            </a:pPr>
            <a:endParaRPr lang="en-US" sz="1600" dirty="0">
              <a:latin typeface="Segoe UI" panose="020B0502040204020203" pitchFamily="34" charset="0"/>
              <a:ea typeface="Calibri" panose="020F0502020204030204" pitchFamily="34" charset="0"/>
            </a:endParaRPr>
          </a:p>
          <a:p>
            <a:pPr marL="0" indent="0">
              <a:buNone/>
            </a:pPr>
            <a:r>
              <a:rPr lang="en-US" sz="1600" dirty="0">
                <a:effectLst/>
                <a:latin typeface="Segoe UI" panose="020B0502040204020203" pitchFamily="34" charset="0"/>
                <a:ea typeface="Calibri" panose="020F0502020204030204" pitchFamily="34" charset="0"/>
              </a:rPr>
              <a:t>Please note that there are NO structural changes to any of the shadow settlement extracts therefore no DDL, XSD updates will be made and no mock reports will be made available for this reporting suite. All new ECRS data will flow through into existing extract tables and columns.</a:t>
            </a:r>
            <a:endParaRPr lang="en-US" sz="2800" dirty="0">
              <a:effectLst/>
              <a:latin typeface="Segoe UI" panose="020B0502040204020203"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9AAEA98A-1B29-49E8-89B8-57367E88FAAC}"/>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
        <p:nvSpPr>
          <p:cNvPr id="5" name="Content Placeholder 2">
            <a:extLst>
              <a:ext uri="{FF2B5EF4-FFF2-40B4-BE49-F238E27FC236}">
                <a16:creationId xmlns:a16="http://schemas.microsoft.com/office/drawing/2014/main" id="{15F28FFE-9121-43C6-AF3B-00E081879CFA}"/>
              </a:ext>
            </a:extLst>
          </p:cNvPr>
          <p:cNvSpPr txBox="1">
            <a:spLocks/>
          </p:cNvSpPr>
          <p:nvPr/>
        </p:nvSpPr>
        <p:spPr>
          <a:xfrm>
            <a:off x="457200" y="3636472"/>
            <a:ext cx="8534400" cy="243596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32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27853242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7. Qualification- Matt</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152400" y="990600"/>
            <a:ext cx="8534400" cy="5410200"/>
          </a:xfrm>
        </p:spPr>
        <p:txBody>
          <a:bodyPr/>
          <a:lstStyle/>
          <a:p>
            <a:pPr lvl="1"/>
            <a:r>
              <a:rPr lang="en-US" sz="2000" dirty="0">
                <a:solidFill>
                  <a:schemeClr val="tx2"/>
                </a:solidFill>
              </a:rPr>
              <a:t>At TAC ERCOT Shared: </a:t>
            </a:r>
          </a:p>
          <a:p>
            <a:pPr lvl="2"/>
            <a:r>
              <a:rPr lang="en-US" sz="1600" dirty="0">
                <a:solidFill>
                  <a:schemeClr val="tx2"/>
                </a:solidFill>
              </a:rPr>
              <a:t>April 3 workshop will review details of Qualification expectations and timeline</a:t>
            </a:r>
          </a:p>
          <a:p>
            <a:pPr lvl="2"/>
            <a:r>
              <a:rPr lang="en-US" sz="1600" dirty="0">
                <a:solidFill>
                  <a:schemeClr val="tx2"/>
                </a:solidFill>
              </a:rPr>
              <a:t>ERCOT will request QSE declaration of Resources that plan to qualify for ECRS (by April 14, 2023).</a:t>
            </a:r>
          </a:p>
          <a:p>
            <a:pPr lvl="2"/>
            <a:r>
              <a:rPr lang="en-US" sz="1600" dirty="0">
                <a:solidFill>
                  <a:schemeClr val="tx2"/>
                </a:solidFill>
              </a:rPr>
              <a:t>Qualification approach from ERCOT may include:</a:t>
            </a:r>
          </a:p>
          <a:p>
            <a:pPr lvl="4"/>
            <a:r>
              <a:rPr lang="en-US" sz="1200" dirty="0">
                <a:solidFill>
                  <a:srgbClr val="FF0000"/>
                </a:solidFill>
              </a:rPr>
              <a:t>Leveraging existing qualification into provisional qualification for transitional purposes.</a:t>
            </a:r>
          </a:p>
          <a:p>
            <a:pPr lvl="4"/>
            <a:r>
              <a:rPr lang="en-US" sz="1200" dirty="0">
                <a:solidFill>
                  <a:srgbClr val="FF0000"/>
                </a:solidFill>
              </a:rPr>
              <a:t>Considering open-loop telemetry tests to qualify a Resource.</a:t>
            </a:r>
          </a:p>
          <a:p>
            <a:pPr lvl="4"/>
            <a:r>
              <a:rPr lang="en-US" sz="1200" dirty="0">
                <a:solidFill>
                  <a:srgbClr val="FF0000"/>
                </a:solidFill>
              </a:rPr>
              <a:t>Considering if sample of Resources successfully qualify, allow provisional qualification for remainder of fleet with similar capabilities or other AS qualification.</a:t>
            </a:r>
          </a:p>
          <a:p>
            <a:pPr lvl="2"/>
            <a:endParaRPr lang="en-US" sz="1600" dirty="0">
              <a:solidFill>
                <a:schemeClr val="tx2"/>
              </a:solidFill>
            </a:endParaRPr>
          </a:p>
          <a:p>
            <a:pPr lvl="1"/>
            <a:r>
              <a:rPr lang="en-US" sz="2000" dirty="0" err="1">
                <a:solidFill>
                  <a:schemeClr val="tx2"/>
                </a:solidFill>
              </a:rPr>
              <a:t>Abhi</a:t>
            </a:r>
            <a:r>
              <a:rPr lang="en-US" sz="2000" dirty="0">
                <a:solidFill>
                  <a:schemeClr val="tx2"/>
                </a:solidFill>
              </a:rPr>
              <a:t>- Describe qualification path for Gen, ESR, QS</a:t>
            </a:r>
          </a:p>
          <a:p>
            <a:pPr lvl="1"/>
            <a:endParaRPr lang="en-US" sz="2000" dirty="0">
              <a:solidFill>
                <a:schemeClr val="tx2"/>
              </a:solidFill>
            </a:endParaRPr>
          </a:p>
          <a:p>
            <a:pPr lvl="1"/>
            <a:r>
              <a:rPr lang="en-US" sz="2000" dirty="0">
                <a:solidFill>
                  <a:schemeClr val="tx2"/>
                </a:solidFill>
              </a:rPr>
              <a:t>Steve- Describe qualification path for CLR/NCLR</a:t>
            </a:r>
          </a:p>
          <a:p>
            <a:pPr lvl="1"/>
            <a:endParaRPr lang="en-US" sz="2000" dirty="0">
              <a:solidFill>
                <a:schemeClr val="tx2"/>
              </a:solidFill>
            </a:endParaRP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27</a:t>
            </a:fld>
            <a:endParaRPr lang="en-US"/>
          </a:p>
        </p:txBody>
      </p:sp>
    </p:spTree>
    <p:extLst>
      <p:ext uri="{BB962C8B-B14F-4D97-AF65-F5344CB8AC3E}">
        <p14:creationId xmlns:p14="http://schemas.microsoft.com/office/powerpoint/2010/main" val="40977899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4AF20-5D4D-DC1A-1C16-32015490B079}"/>
              </a:ext>
            </a:extLst>
          </p:cNvPr>
          <p:cNvSpPr>
            <a:spLocks noGrp="1"/>
          </p:cNvSpPr>
          <p:nvPr>
            <p:ph type="title"/>
          </p:nvPr>
        </p:nvSpPr>
        <p:spPr/>
        <p:txBody>
          <a:bodyPr/>
          <a:lstStyle/>
          <a:p>
            <a:r>
              <a:rPr lang="en-US" sz="2800" dirty="0"/>
              <a:t>7. ECRS Provisional Qualification- </a:t>
            </a:r>
            <a:r>
              <a:rPr lang="en-US" sz="2800" dirty="0" err="1"/>
              <a:t>Abhi</a:t>
            </a:r>
            <a:endParaRPr lang="en-US" sz="2800" dirty="0"/>
          </a:p>
        </p:txBody>
      </p:sp>
      <p:sp>
        <p:nvSpPr>
          <p:cNvPr id="3" name="Content Placeholder 2">
            <a:extLst>
              <a:ext uri="{FF2B5EF4-FFF2-40B4-BE49-F238E27FC236}">
                <a16:creationId xmlns:a16="http://schemas.microsoft.com/office/drawing/2014/main" id="{7A8154E1-70FF-8599-D061-27B7F49CAB94}"/>
              </a:ext>
            </a:extLst>
          </p:cNvPr>
          <p:cNvSpPr>
            <a:spLocks noGrp="1"/>
          </p:cNvSpPr>
          <p:nvPr>
            <p:ph idx="1"/>
          </p:nvPr>
        </p:nvSpPr>
        <p:spPr>
          <a:xfrm>
            <a:off x="304800" y="855406"/>
            <a:ext cx="8534400" cy="5414765"/>
          </a:xfrm>
        </p:spPr>
        <p:txBody>
          <a:bodyPr/>
          <a:lstStyle/>
          <a:p>
            <a:r>
              <a:rPr lang="en-US" dirty="0"/>
              <a:t>ERCOT will accept request to qualify the QSE(s) and the Resource(s) seeking to provide ECRS prior to the ECRS project go-live. The QSE/Resource that receive qualification through this process will be able to offer, get awarded and carry ECRS in Real Time upon implementation</a:t>
            </a:r>
          </a:p>
          <a:p>
            <a:r>
              <a:rPr lang="en-US" dirty="0"/>
              <a:t>If a Resource is granted provisional qualification, then pursuant ERCOT Nodal Protocol Section 8.1.1.1 (3) the qualification will end 90 days after ECRS project go-live .</a:t>
            </a:r>
          </a:p>
          <a:p>
            <a:r>
              <a:rPr lang="en-US" dirty="0"/>
              <a:t>If provisional qualification is granted, before the end of provisional period, the QSE is to provide ERCOT the Operating Day(s) in which the Resource had ECRS responsibility assigned and deployed during the first 60 days of the provisional period so that ERCOT may analyze the performance and grant Full qualification status. </a:t>
            </a:r>
          </a:p>
          <a:p>
            <a:r>
              <a:rPr lang="en-US" dirty="0"/>
              <a:t>If after 60 days, the Resource has not been assigned ECRS responsibility or it can’t be analyzed by ERCOT for performance, the QSE must schedule an Ancillary Service Qualification test with ERCOT</a:t>
            </a:r>
          </a:p>
          <a:p>
            <a:r>
              <a:rPr lang="en-US" dirty="0"/>
              <a:t>Provisional qualification may be revoked by ERCOT at any time for any non-compliance.</a:t>
            </a:r>
          </a:p>
        </p:txBody>
      </p:sp>
      <p:sp>
        <p:nvSpPr>
          <p:cNvPr id="4" name="Slide Number Placeholder 3">
            <a:extLst>
              <a:ext uri="{FF2B5EF4-FFF2-40B4-BE49-F238E27FC236}">
                <a16:creationId xmlns:a16="http://schemas.microsoft.com/office/drawing/2014/main" id="{5FD5A479-CBD0-7893-62C5-3AA2F4EDD4DF}"/>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28</a:t>
            </a:fld>
            <a:endParaRPr kumimoji="0" lang="en-US" sz="900"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0901594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32116-1F05-3834-78FA-F6E5142DCD9D}"/>
              </a:ext>
            </a:extLst>
          </p:cNvPr>
          <p:cNvSpPr>
            <a:spLocks noGrp="1"/>
          </p:cNvSpPr>
          <p:nvPr>
            <p:ph type="title"/>
          </p:nvPr>
        </p:nvSpPr>
        <p:spPr/>
        <p:txBody>
          <a:bodyPr/>
          <a:lstStyle/>
          <a:p>
            <a:r>
              <a:rPr lang="en-US" sz="2000" dirty="0"/>
              <a:t>7. Provisional Qualification Criteria for Generation Resources seeking ECRS qualification (including, QSGR’s, Sync Cond &amp; ESR’s)</a:t>
            </a:r>
          </a:p>
        </p:txBody>
      </p:sp>
      <p:sp>
        <p:nvSpPr>
          <p:cNvPr id="3" name="Content Placeholder 2">
            <a:extLst>
              <a:ext uri="{FF2B5EF4-FFF2-40B4-BE49-F238E27FC236}">
                <a16:creationId xmlns:a16="http://schemas.microsoft.com/office/drawing/2014/main" id="{5D59CC9D-6486-43B7-FD8B-E340B167B687}"/>
              </a:ext>
            </a:extLst>
          </p:cNvPr>
          <p:cNvSpPr>
            <a:spLocks noGrp="1"/>
          </p:cNvSpPr>
          <p:nvPr>
            <p:ph idx="1"/>
          </p:nvPr>
        </p:nvSpPr>
        <p:spPr>
          <a:xfrm>
            <a:off x="304800" y="999012"/>
            <a:ext cx="8534400" cy="5166657"/>
          </a:xfrm>
        </p:spPr>
        <p:txBody>
          <a:bodyPr/>
          <a:lstStyle/>
          <a:p>
            <a:r>
              <a:rPr lang="en-US" sz="1600" dirty="0"/>
              <a:t>QSE shall submit ECRS provisional qualification declaration form to ERCOT with list of resources seeking provisional ECRS qualification. </a:t>
            </a:r>
          </a:p>
          <a:p>
            <a:endParaRPr lang="en-US" sz="1600" dirty="0"/>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effectLst/>
                <a:uLnTx/>
                <a:uFillTx/>
                <a:latin typeface="Arial"/>
                <a:ea typeface="+mn-ea"/>
                <a:cs typeface="+mn-cs"/>
              </a:rPr>
              <a:t>ERCOT will select a sample set of Resources from the QSE’s submittal to conduct a coordinated ECRS telemetry test. This test will verify the QSE’s ability to receive the ECRS deployment signal from ERCOT and update the tested Resource’s ECRS Ancillary Service Schedule within 15 seconds. </a:t>
            </a:r>
          </a:p>
          <a:p>
            <a:pPr marL="557213" marR="0" lvl="1" indent="-214313"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effectLst/>
                <a:uLnTx/>
                <a:uFillTx/>
                <a:latin typeface="Arial"/>
                <a:ea typeface="+mn-ea"/>
                <a:cs typeface="+mn-cs"/>
              </a:rPr>
              <a:t>Resources from Sub-QSE(s), that use same GMS dispatching systems and controls as that of parent QSE, may be grouped with the Resources from parent QSE for requesting ECRS qualification.</a:t>
            </a:r>
          </a:p>
          <a:p>
            <a:pPr marL="342900" marR="0" lvl="1" indent="0" algn="l" defTabSz="685800" rtl="0" eaLnBrk="1" fontAlgn="auto" latinLnBrk="0" hangingPunct="1">
              <a:lnSpc>
                <a:spcPct val="100000"/>
              </a:lnSpc>
              <a:spcBef>
                <a:spcPct val="20000"/>
              </a:spcBef>
              <a:spcAft>
                <a:spcPts val="0"/>
              </a:spcAft>
              <a:buClrTx/>
              <a:buSzTx/>
              <a:buNone/>
              <a:tabLst/>
              <a:defRPr/>
            </a:pPr>
            <a:endParaRPr kumimoji="0" lang="en-US" sz="1600" b="0" i="0" u="none" strike="noStrike" kern="1200" cap="none" spc="0" normalizeH="0" baseline="0" noProof="0" dirty="0">
              <a:ln>
                <a:noFill/>
              </a:ln>
              <a:effectLst/>
              <a:uLnTx/>
              <a:uFillTx/>
              <a:latin typeface="Arial"/>
              <a:ea typeface="+mn-ea"/>
              <a:cs typeface="+mn-cs"/>
            </a:endParaRPr>
          </a:p>
          <a:p>
            <a:r>
              <a:rPr lang="en-US" sz="1600" dirty="0"/>
              <a:t>Upon successful completion of the test, ERCOT will grant provisional qualification for all the Resources listed in the declaration form.</a:t>
            </a:r>
          </a:p>
          <a:p>
            <a:pPr marL="0" indent="0">
              <a:buNone/>
            </a:pPr>
            <a:endParaRPr lang="en-US" sz="1600" dirty="0"/>
          </a:p>
          <a:p>
            <a:r>
              <a:rPr lang="en-US" sz="1600" dirty="0"/>
              <a:t>As a part of this process ERCOT will establish the maximum MWs each Resource that is granted ECRS qualification will be able to provide. This limit will be established using the capacity, the Resource can ramp to or interrupt in 10-minutes,  demonstrated maximum 2-hour sustained capability (where applicable).</a:t>
            </a:r>
          </a:p>
          <a:p>
            <a:endParaRPr lang="en-US" dirty="0"/>
          </a:p>
        </p:txBody>
      </p:sp>
      <p:sp>
        <p:nvSpPr>
          <p:cNvPr id="4" name="Slide Number Placeholder 3">
            <a:extLst>
              <a:ext uri="{FF2B5EF4-FFF2-40B4-BE49-F238E27FC236}">
                <a16:creationId xmlns:a16="http://schemas.microsoft.com/office/drawing/2014/main" id="{9E50F7A0-CF78-0EE0-D6B1-95335323C85C}"/>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29</a:t>
            </a:fld>
            <a:endParaRPr kumimoji="0" lang="en-US" sz="900"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3973153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1. Market Readiness Progression for ECRS</a:t>
            </a:r>
            <a:br>
              <a:rPr lang="en-US" sz="2400" dirty="0"/>
            </a:br>
            <a:r>
              <a:rPr lang="en-US" sz="2400" dirty="0"/>
              <a:t>    </a:t>
            </a:r>
            <a:r>
              <a:rPr lang="en-US" sz="2400" dirty="0">
                <a:solidFill>
                  <a:srgbClr val="C00000"/>
                </a:solidFill>
              </a:rPr>
              <a:t>Matt Mereness</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152400" y="990600"/>
            <a:ext cx="8534400" cy="4800600"/>
          </a:xfrm>
        </p:spPr>
        <p:txBody>
          <a:bodyPr/>
          <a:lstStyle/>
          <a:p>
            <a:pPr lvl="1"/>
            <a:r>
              <a:rPr lang="en-US" sz="2000" dirty="0">
                <a:solidFill>
                  <a:schemeClr val="tx2"/>
                </a:solidFill>
              </a:rPr>
              <a:t>ECRS Interface changes reviewed at Sept 29, 2022 TWG meeting</a:t>
            </a:r>
          </a:p>
          <a:p>
            <a:pPr lvl="1"/>
            <a:endParaRPr lang="en-US" sz="1600" dirty="0">
              <a:solidFill>
                <a:schemeClr val="tx2"/>
              </a:solidFill>
              <a:latin typeface="Arial" panose="020B0604020202020204" pitchFamily="34" charset="0"/>
              <a:ea typeface="Calibri" panose="020F0502020204030204" pitchFamily="34" charset="0"/>
            </a:endParaRPr>
          </a:p>
          <a:p>
            <a:pPr lvl="1"/>
            <a:r>
              <a:rPr lang="en-US" sz="2000" dirty="0">
                <a:solidFill>
                  <a:schemeClr val="tx2"/>
                </a:solidFill>
                <a:latin typeface="Arial" panose="020B0604020202020204" pitchFamily="34" charset="0"/>
                <a:ea typeface="Calibri" panose="020F0502020204030204" pitchFamily="34" charset="0"/>
              </a:rPr>
              <a:t>February-March 2023</a:t>
            </a:r>
          </a:p>
          <a:p>
            <a:pPr lvl="2"/>
            <a:r>
              <a:rPr lang="en-US" sz="1600" dirty="0">
                <a:solidFill>
                  <a:schemeClr val="tx2"/>
                </a:solidFill>
                <a:latin typeface="Arial" panose="020B0604020202020204" pitchFamily="34" charset="0"/>
                <a:ea typeface="Calibri" panose="020F0502020204030204" pitchFamily="34" charset="0"/>
              </a:rPr>
              <a:t>Regular TAC and TWG updates for awareness of implementation </a:t>
            </a:r>
          </a:p>
          <a:p>
            <a:pPr lvl="1"/>
            <a:endParaRPr lang="en-US" sz="1600" dirty="0">
              <a:solidFill>
                <a:schemeClr val="tx2"/>
              </a:solidFill>
            </a:endParaRPr>
          </a:p>
          <a:p>
            <a:pPr lvl="1"/>
            <a:r>
              <a:rPr lang="en-US" sz="2000" dirty="0">
                <a:solidFill>
                  <a:schemeClr val="tx2"/>
                </a:solidFill>
              </a:rPr>
              <a:t>Progression to ECRS go-live:</a:t>
            </a:r>
          </a:p>
          <a:p>
            <a:pPr lvl="2"/>
            <a:r>
              <a:rPr lang="en-US" sz="1600" dirty="0">
                <a:solidFill>
                  <a:schemeClr val="tx2"/>
                </a:solidFill>
                <a:effectLst/>
                <a:latin typeface="Arial" panose="020B0604020202020204" pitchFamily="34" charset="0"/>
                <a:ea typeface="Calibri" panose="020F0502020204030204" pitchFamily="34" charset="0"/>
              </a:rPr>
              <a:t>Monday April 3, 2023: </a:t>
            </a:r>
          </a:p>
          <a:p>
            <a:pPr lvl="3"/>
            <a:r>
              <a:rPr lang="en-US" sz="1200" dirty="0">
                <a:solidFill>
                  <a:schemeClr val="tx2"/>
                </a:solidFill>
                <a:effectLst/>
                <a:latin typeface="Arial" panose="020B0604020202020204" pitchFamily="34" charset="0"/>
                <a:ea typeface="Calibri" panose="020F0502020204030204" pitchFamily="34" charset="0"/>
              </a:rPr>
              <a:t>Market Readiness and Qualification Workshop (</a:t>
            </a:r>
            <a:r>
              <a:rPr lang="en-US" sz="1200" dirty="0">
                <a:solidFill>
                  <a:schemeClr val="tx2"/>
                </a:solidFill>
                <a:effectLst/>
                <a:latin typeface="Arial" panose="020B0604020202020204" pitchFamily="34" charset="0"/>
                <a:ea typeface="Calibri" panose="020F0502020204030204" pitchFamily="34" charset="0"/>
                <a:hlinkClick r:id="rId2"/>
              </a:rPr>
              <a:t>Monday April </a:t>
            </a:r>
            <a:r>
              <a:rPr lang="en-US" sz="1200" dirty="0">
                <a:solidFill>
                  <a:schemeClr val="tx2"/>
                </a:solidFill>
                <a:latin typeface="Arial" panose="020B0604020202020204" pitchFamily="34" charset="0"/>
                <a:ea typeface="Calibri" panose="020F0502020204030204" pitchFamily="34" charset="0"/>
                <a:hlinkClick r:id="rId2"/>
              </a:rPr>
              <a:t>3</a:t>
            </a:r>
            <a:r>
              <a:rPr lang="en-US" sz="1200" dirty="0">
                <a:solidFill>
                  <a:schemeClr val="tx2"/>
                </a:solidFill>
                <a:effectLst/>
                <a:latin typeface="Arial" panose="020B0604020202020204" pitchFamily="34" charset="0"/>
                <a:ea typeface="Calibri" panose="020F0502020204030204" pitchFamily="34" charset="0"/>
                <a:hlinkClick r:id="rId2"/>
              </a:rPr>
              <a:t>, 2023, 2-4pm</a:t>
            </a:r>
            <a:r>
              <a:rPr lang="en-US" sz="1200" dirty="0">
                <a:solidFill>
                  <a:schemeClr val="tx2"/>
                </a:solidFill>
                <a:effectLst/>
                <a:latin typeface="Arial" panose="020B0604020202020204" pitchFamily="34" charset="0"/>
                <a:ea typeface="Calibri" panose="020F0502020204030204" pitchFamily="34" charset="0"/>
              </a:rPr>
              <a:t>)</a:t>
            </a:r>
          </a:p>
          <a:p>
            <a:pPr lvl="3"/>
            <a:r>
              <a:rPr lang="en-US" sz="1200" dirty="0">
                <a:solidFill>
                  <a:schemeClr val="tx2"/>
                </a:solidFill>
                <a:latin typeface="Arial" panose="020B0604020202020204" pitchFamily="34" charset="0"/>
                <a:ea typeface="Calibri" panose="020F0502020204030204" pitchFamily="34" charset="0"/>
              </a:rPr>
              <a:t>Market Notice was sent on 3/14/2023</a:t>
            </a:r>
          </a:p>
          <a:p>
            <a:pPr lvl="2"/>
            <a:r>
              <a:rPr lang="en-US" sz="1600" dirty="0">
                <a:solidFill>
                  <a:schemeClr val="tx2"/>
                </a:solidFill>
                <a:effectLst/>
                <a:latin typeface="Arial" panose="020B0604020202020204" pitchFamily="34" charset="0"/>
                <a:ea typeface="Calibri" panose="020F0502020204030204" pitchFamily="34" charset="0"/>
              </a:rPr>
              <a:t>Friday April 14, 2023:</a:t>
            </a:r>
          </a:p>
          <a:p>
            <a:pPr lvl="3"/>
            <a:r>
              <a:rPr lang="en-US" sz="1200" dirty="0">
                <a:solidFill>
                  <a:schemeClr val="tx2"/>
                </a:solidFill>
                <a:effectLst/>
                <a:latin typeface="Arial" panose="020B0604020202020204" pitchFamily="34" charset="0"/>
                <a:ea typeface="Calibri" panose="020F0502020204030204" pitchFamily="34" charset="0"/>
              </a:rPr>
              <a:t>Initial Deadline for QSE Declaration of Resources to participate in ECRS April 14</a:t>
            </a:r>
          </a:p>
          <a:p>
            <a:pPr lvl="2"/>
            <a:r>
              <a:rPr lang="en-US" sz="1600" dirty="0">
                <a:solidFill>
                  <a:schemeClr val="tx2"/>
                </a:solidFill>
                <a:effectLst/>
                <a:latin typeface="Arial" panose="020B0604020202020204" pitchFamily="34" charset="0"/>
                <a:ea typeface="Calibri" panose="020F0502020204030204" pitchFamily="34" charset="0"/>
              </a:rPr>
              <a:t>Thursday, April 20, 2023</a:t>
            </a:r>
          </a:p>
          <a:p>
            <a:pPr lvl="3"/>
            <a:r>
              <a:rPr lang="en-US" sz="1200" dirty="0">
                <a:solidFill>
                  <a:schemeClr val="tx2"/>
                </a:solidFill>
                <a:effectLst/>
                <a:latin typeface="Arial" panose="020B0604020202020204" pitchFamily="34" charset="0"/>
                <a:ea typeface="Calibri" panose="020F0502020204030204" pitchFamily="34" charset="0"/>
              </a:rPr>
              <a:t>ECRS in MOTE 4/20/2023</a:t>
            </a:r>
          </a:p>
          <a:p>
            <a:pPr lvl="2"/>
            <a:r>
              <a:rPr lang="en-US" sz="1600" dirty="0">
                <a:solidFill>
                  <a:schemeClr val="tx2"/>
                </a:solidFill>
                <a:effectLst/>
                <a:latin typeface="Arial" panose="020B0604020202020204" pitchFamily="34" charset="0"/>
                <a:ea typeface="Calibri" panose="020F0502020204030204" pitchFamily="34" charset="0"/>
              </a:rPr>
              <a:t>TBD</a:t>
            </a:r>
          </a:p>
          <a:p>
            <a:pPr lvl="3"/>
            <a:r>
              <a:rPr lang="en-US" sz="1200" dirty="0">
                <a:solidFill>
                  <a:schemeClr val="tx2"/>
                </a:solidFill>
                <a:effectLst/>
                <a:latin typeface="Arial" panose="020B0604020202020204" pitchFamily="34" charset="0"/>
                <a:ea typeface="Calibri" panose="020F0502020204030204" pitchFamily="34" charset="0"/>
              </a:rPr>
              <a:t>Begin Weekly Market Readiness WebEx meetings (</a:t>
            </a:r>
            <a:r>
              <a:rPr lang="en-US" sz="1200" dirty="0" err="1">
                <a:solidFill>
                  <a:schemeClr val="tx2"/>
                </a:solidFill>
                <a:effectLst/>
                <a:latin typeface="Arial" panose="020B0604020202020204" pitchFamily="34" charset="0"/>
                <a:ea typeface="Calibri" panose="020F0502020204030204" pitchFamily="34" charset="0"/>
              </a:rPr>
              <a:t>tbd</a:t>
            </a:r>
            <a:r>
              <a:rPr lang="en-US" sz="1200" dirty="0">
                <a:solidFill>
                  <a:schemeClr val="tx2"/>
                </a:solidFill>
                <a:effectLst/>
                <a:latin typeface="Arial" panose="020B0604020202020204" pitchFamily="34" charset="0"/>
                <a:ea typeface="Calibri" panose="020F0502020204030204" pitchFamily="34" charset="0"/>
              </a:rPr>
              <a:t>)</a:t>
            </a:r>
          </a:p>
          <a:p>
            <a:pPr lvl="3"/>
            <a:r>
              <a:rPr lang="en-US" sz="1200" dirty="0">
                <a:solidFill>
                  <a:schemeClr val="tx2"/>
                </a:solidFill>
                <a:latin typeface="Arial" panose="020B0604020202020204" pitchFamily="34" charset="0"/>
                <a:ea typeface="Calibri" panose="020F0502020204030204" pitchFamily="34" charset="0"/>
              </a:rPr>
              <a:t>Scorecards for QSE testing and qualification progress (</a:t>
            </a:r>
            <a:r>
              <a:rPr lang="en-US" sz="1200" dirty="0" err="1">
                <a:solidFill>
                  <a:schemeClr val="tx2"/>
                </a:solidFill>
                <a:latin typeface="Arial" panose="020B0604020202020204" pitchFamily="34" charset="0"/>
                <a:ea typeface="Calibri" panose="020F0502020204030204" pitchFamily="34" charset="0"/>
              </a:rPr>
              <a:t>tbd</a:t>
            </a:r>
            <a:r>
              <a:rPr lang="en-US" sz="1200" dirty="0">
                <a:solidFill>
                  <a:schemeClr val="tx2"/>
                </a:solidFill>
                <a:latin typeface="Arial" panose="020B0604020202020204" pitchFamily="34" charset="0"/>
                <a:ea typeface="Calibri" panose="020F0502020204030204" pitchFamily="34" charset="0"/>
              </a:rPr>
              <a:t>)</a:t>
            </a:r>
          </a:p>
          <a:p>
            <a:pPr lvl="2"/>
            <a:r>
              <a:rPr lang="en-US" sz="1600" dirty="0">
                <a:solidFill>
                  <a:srgbClr val="C00000"/>
                </a:solidFill>
                <a:effectLst/>
                <a:latin typeface="Arial" panose="020B0604020202020204" pitchFamily="34" charset="0"/>
                <a:ea typeface="Calibri" panose="020F0502020204030204" pitchFamily="34" charset="0"/>
              </a:rPr>
              <a:t>June 6-8, 2023 Go-Live </a:t>
            </a:r>
            <a:r>
              <a:rPr lang="en-US" sz="1600" dirty="0">
                <a:solidFill>
                  <a:schemeClr val="tx1">
                    <a:lumMod val="65000"/>
                    <a:lumOff val="35000"/>
                  </a:schemeClr>
                </a:solidFill>
                <a:effectLst/>
                <a:latin typeface="Arial" panose="020B0604020202020204" pitchFamily="34" charset="0"/>
                <a:ea typeface="Calibri" panose="020F0502020204030204" pitchFamily="34" charset="0"/>
              </a:rPr>
              <a:t>(first ECRS OD planned </a:t>
            </a:r>
            <a:r>
              <a:rPr lang="en-US" sz="1600" dirty="0">
                <a:solidFill>
                  <a:schemeClr val="tx1">
                    <a:lumMod val="65000"/>
                    <a:lumOff val="35000"/>
                  </a:schemeClr>
                </a:solidFill>
                <a:latin typeface="Arial" panose="020B0604020202020204" pitchFamily="34" charset="0"/>
                <a:ea typeface="Calibri" panose="020F0502020204030204" pitchFamily="34" charset="0"/>
              </a:rPr>
              <a:t>for </a:t>
            </a:r>
            <a:r>
              <a:rPr lang="en-US" sz="1600" dirty="0">
                <a:solidFill>
                  <a:schemeClr val="tx1">
                    <a:lumMod val="65000"/>
                    <a:lumOff val="35000"/>
                  </a:schemeClr>
                </a:solidFill>
                <a:effectLst/>
                <a:latin typeface="Arial" panose="020B0604020202020204" pitchFamily="34" charset="0"/>
                <a:ea typeface="Calibri" panose="020F0502020204030204" pitchFamily="34" charset="0"/>
              </a:rPr>
              <a:t>June 10, 2023)</a:t>
            </a:r>
          </a:p>
          <a:p>
            <a:pPr lvl="1"/>
            <a:endParaRPr lang="en-US" sz="1800" dirty="0">
              <a:solidFill>
                <a:schemeClr val="tx1">
                  <a:lumMod val="65000"/>
                  <a:lumOff val="35000"/>
                </a:schemeClr>
              </a:solidFill>
              <a:latin typeface="Arial" panose="020B060402020202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1975453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D5BCD-53CA-0353-ECE4-0855DA9B42AD}"/>
              </a:ext>
            </a:extLst>
          </p:cNvPr>
          <p:cNvSpPr>
            <a:spLocks noGrp="1"/>
          </p:cNvSpPr>
          <p:nvPr>
            <p:ph type="title"/>
          </p:nvPr>
        </p:nvSpPr>
        <p:spPr/>
        <p:txBody>
          <a:bodyPr/>
          <a:lstStyle/>
          <a:p>
            <a:r>
              <a:rPr lang="en-US" sz="2400" dirty="0"/>
              <a:t>7. NCLR Qualification- </a:t>
            </a:r>
            <a:r>
              <a:rPr lang="en-US" sz="2400" dirty="0">
                <a:solidFill>
                  <a:srgbClr val="C00000"/>
                </a:solidFill>
              </a:rPr>
              <a:t>Steve Krein</a:t>
            </a:r>
          </a:p>
        </p:txBody>
      </p:sp>
      <p:sp>
        <p:nvSpPr>
          <p:cNvPr id="3" name="Content Placeholder 2">
            <a:extLst>
              <a:ext uri="{FF2B5EF4-FFF2-40B4-BE49-F238E27FC236}">
                <a16:creationId xmlns:a16="http://schemas.microsoft.com/office/drawing/2014/main" id="{4C8083AD-415F-749C-7E91-8DDFA450A84D}"/>
              </a:ext>
            </a:extLst>
          </p:cNvPr>
          <p:cNvSpPr>
            <a:spLocks noGrp="1"/>
          </p:cNvSpPr>
          <p:nvPr>
            <p:ph idx="1"/>
          </p:nvPr>
        </p:nvSpPr>
        <p:spPr>
          <a:xfrm>
            <a:off x="330631" y="826806"/>
            <a:ext cx="8534400" cy="5345394"/>
          </a:xfrm>
        </p:spPr>
        <p:txBody>
          <a:bodyPr/>
          <a:lstStyle/>
          <a:p>
            <a:pPr>
              <a:spcBef>
                <a:spcPts val="1200"/>
              </a:spcBef>
            </a:pPr>
            <a:r>
              <a:rPr lang="en-US" sz="1800" dirty="0">
                <a:solidFill>
                  <a:schemeClr val="tx2"/>
                </a:solidFill>
              </a:rPr>
              <a:t>RE/QSE can request provisional qualification to be effective on Go-Live date based on current AS qualifications for RRS</a:t>
            </a:r>
          </a:p>
          <a:p>
            <a:pPr>
              <a:spcBef>
                <a:spcPts val="1200"/>
              </a:spcBef>
            </a:pPr>
            <a:r>
              <a:rPr lang="en-US" sz="1800" dirty="0">
                <a:solidFill>
                  <a:schemeClr val="tx2"/>
                </a:solidFill>
              </a:rPr>
              <a:t>‘Requested Qualification MW’ value for NCLR’s need to be less than the historical maximum Load Resource Net Power Consumption value over the previous 12 months.  That value will be a limit on offers for ECRS until there is historical data to support an increase.</a:t>
            </a:r>
          </a:p>
          <a:p>
            <a:pPr>
              <a:spcBef>
                <a:spcPts val="1200"/>
              </a:spcBef>
            </a:pPr>
            <a:r>
              <a:rPr lang="en-US" sz="1800" dirty="0">
                <a:solidFill>
                  <a:schemeClr val="tx2"/>
                </a:solidFill>
              </a:rPr>
              <a:t>Plan to test each QSE and at least one NCLR to make sure NCLR and QSE EMS respond correctly – to be done over 4 week period of time (after go-live)</a:t>
            </a:r>
          </a:p>
          <a:p>
            <a:pPr>
              <a:spcBef>
                <a:spcPts val="1200"/>
              </a:spcBef>
            </a:pPr>
            <a:r>
              <a:rPr lang="en-US" sz="1800" dirty="0">
                <a:solidFill>
                  <a:schemeClr val="tx2"/>
                </a:solidFill>
              </a:rPr>
              <a:t>If initial testing and regular dispatch performance is satisfactory, remaining resources will be changed to show as fully qualified</a:t>
            </a:r>
          </a:p>
          <a:p>
            <a:pPr>
              <a:spcBef>
                <a:spcPts val="1200"/>
              </a:spcBef>
            </a:pPr>
            <a:r>
              <a:rPr lang="en-US" sz="1800" dirty="0">
                <a:solidFill>
                  <a:schemeClr val="tx2"/>
                </a:solidFill>
              </a:rPr>
              <a:t>QSEs and NCLRs will be evaluated on a monthly basis going forward and qualifications can be revoked based on poor market or deployment performance</a:t>
            </a:r>
          </a:p>
          <a:p>
            <a:pPr>
              <a:spcBef>
                <a:spcPts val="1200"/>
              </a:spcBef>
            </a:pPr>
            <a:r>
              <a:rPr lang="en-US" sz="1800" dirty="0">
                <a:solidFill>
                  <a:schemeClr val="tx2"/>
                </a:solidFill>
              </a:rPr>
              <a:t>Post Go-Live the new AS Qualification Procedure will have a new section for ECRS similar to RRS and there will be a new Provisional AS Qualification for similar to the ones for Non-Spin and RRS</a:t>
            </a:r>
            <a:endParaRPr lang="en-US" sz="2800" dirty="0">
              <a:solidFill>
                <a:schemeClr val="tx2"/>
              </a:solidFill>
            </a:endParaRPr>
          </a:p>
          <a:p>
            <a:endParaRPr lang="en-US" dirty="0"/>
          </a:p>
        </p:txBody>
      </p:sp>
      <p:sp>
        <p:nvSpPr>
          <p:cNvPr id="4" name="Slide Number Placeholder 3">
            <a:extLst>
              <a:ext uri="{FF2B5EF4-FFF2-40B4-BE49-F238E27FC236}">
                <a16:creationId xmlns:a16="http://schemas.microsoft.com/office/drawing/2014/main" id="{7F3AFB64-0578-9A90-CDDB-B56AD54F6BCA}"/>
              </a:ext>
            </a:extLst>
          </p:cNvPr>
          <p:cNvSpPr>
            <a:spLocks noGrp="1"/>
          </p:cNvSpPr>
          <p:nvPr>
            <p:ph type="sldNum" sz="quarter" idx="4"/>
          </p:nvPr>
        </p:nvSpPr>
        <p:spPr/>
        <p:txBody>
          <a:bodyPr/>
          <a:lstStyle/>
          <a:p>
            <a:fld id="{1D93BD3E-1E9A-4970-A6F7-E7AC52762E0C}" type="slidenum">
              <a:rPr lang="en-US" smtClean="0"/>
              <a:pPr/>
              <a:t>30</a:t>
            </a:fld>
            <a:endParaRPr lang="en-US"/>
          </a:p>
        </p:txBody>
      </p:sp>
    </p:spTree>
    <p:extLst>
      <p:ext uri="{BB962C8B-B14F-4D97-AF65-F5344CB8AC3E}">
        <p14:creationId xmlns:p14="http://schemas.microsoft.com/office/powerpoint/2010/main" val="36193755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D926D-EBCF-25CE-6B2E-65DE66892510}"/>
              </a:ext>
            </a:extLst>
          </p:cNvPr>
          <p:cNvSpPr>
            <a:spLocks noGrp="1"/>
          </p:cNvSpPr>
          <p:nvPr>
            <p:ph type="title"/>
          </p:nvPr>
        </p:nvSpPr>
        <p:spPr/>
        <p:txBody>
          <a:bodyPr/>
          <a:lstStyle/>
          <a:p>
            <a:r>
              <a:rPr lang="en-US" sz="2400" dirty="0"/>
              <a:t>7. CLR Qualification</a:t>
            </a:r>
          </a:p>
        </p:txBody>
      </p:sp>
      <p:sp>
        <p:nvSpPr>
          <p:cNvPr id="3" name="Content Placeholder 2">
            <a:extLst>
              <a:ext uri="{FF2B5EF4-FFF2-40B4-BE49-F238E27FC236}">
                <a16:creationId xmlns:a16="http://schemas.microsoft.com/office/drawing/2014/main" id="{15CDA132-4DA8-773A-76AF-A2A1B2A1531F}"/>
              </a:ext>
            </a:extLst>
          </p:cNvPr>
          <p:cNvSpPr>
            <a:spLocks noGrp="1"/>
          </p:cNvSpPr>
          <p:nvPr>
            <p:ph idx="1"/>
          </p:nvPr>
        </p:nvSpPr>
        <p:spPr>
          <a:xfrm>
            <a:off x="249264" y="990600"/>
            <a:ext cx="8534400" cy="5105400"/>
          </a:xfrm>
        </p:spPr>
        <p:txBody>
          <a:bodyPr/>
          <a:lstStyle/>
          <a:p>
            <a:pPr>
              <a:spcBef>
                <a:spcPts val="1200"/>
              </a:spcBef>
            </a:pPr>
            <a:r>
              <a:rPr lang="en-US" sz="1800" dirty="0">
                <a:solidFill>
                  <a:schemeClr val="tx2"/>
                </a:solidFill>
              </a:rPr>
              <a:t>RE/QSE can request provisional qualification to be effective on Go-Live date based on current AS qualifications for RRS </a:t>
            </a:r>
          </a:p>
          <a:p>
            <a:pPr>
              <a:spcBef>
                <a:spcPts val="1200"/>
              </a:spcBef>
            </a:pPr>
            <a:r>
              <a:rPr lang="en-US" sz="1800" dirty="0">
                <a:solidFill>
                  <a:schemeClr val="tx2"/>
                </a:solidFill>
              </a:rPr>
              <a:t>‘Requested Qualification MW’ value for CLR’s need to be less than the historical maximum Load Resource Net Power Consumption value over the previous 12 months.  That value will be a limit on offers for ECRS until there is historical data to support an increase.</a:t>
            </a:r>
          </a:p>
          <a:p>
            <a:pPr>
              <a:spcBef>
                <a:spcPts val="1200"/>
              </a:spcBef>
            </a:pPr>
            <a:r>
              <a:rPr lang="en-US" sz="1800" dirty="0">
                <a:solidFill>
                  <a:schemeClr val="tx2"/>
                </a:solidFill>
              </a:rPr>
              <a:t>Plan to test each QSE and at least one CLR to make sure CLR and QSE EMS respond correctly – this test will be a telemetry test to verify Schedule changes when deployed and may be done over a 4 week period of time (after go-live)</a:t>
            </a:r>
          </a:p>
          <a:p>
            <a:pPr>
              <a:spcBef>
                <a:spcPts val="1200"/>
              </a:spcBef>
            </a:pPr>
            <a:r>
              <a:rPr lang="en-US" sz="1800" dirty="0">
                <a:solidFill>
                  <a:schemeClr val="tx2"/>
                </a:solidFill>
              </a:rPr>
              <a:t>If initial testing and regular dispatch performance is satisfactory remaining resources will be change to show as fully qualified</a:t>
            </a:r>
          </a:p>
          <a:p>
            <a:pPr>
              <a:spcBef>
                <a:spcPts val="1200"/>
              </a:spcBef>
            </a:pPr>
            <a:r>
              <a:rPr lang="en-US" sz="1800" dirty="0">
                <a:solidFill>
                  <a:schemeClr val="tx2"/>
                </a:solidFill>
              </a:rPr>
              <a:t>QSEs and CLRs will be evaluated on a monthly basis going forward and qualifications can be revoked based on poor market or deployment performance</a:t>
            </a:r>
          </a:p>
        </p:txBody>
      </p:sp>
      <p:sp>
        <p:nvSpPr>
          <p:cNvPr id="4" name="Slide Number Placeholder 3">
            <a:extLst>
              <a:ext uri="{FF2B5EF4-FFF2-40B4-BE49-F238E27FC236}">
                <a16:creationId xmlns:a16="http://schemas.microsoft.com/office/drawing/2014/main" id="{D2B03FEB-29DC-9B81-968F-76E6E105F08D}"/>
              </a:ext>
            </a:extLst>
          </p:cNvPr>
          <p:cNvSpPr>
            <a:spLocks noGrp="1"/>
          </p:cNvSpPr>
          <p:nvPr>
            <p:ph type="sldNum" sz="quarter" idx="4"/>
          </p:nvPr>
        </p:nvSpPr>
        <p:spPr/>
        <p:txBody>
          <a:bodyPr/>
          <a:lstStyle/>
          <a:p>
            <a:fld id="{1D93BD3E-1E9A-4970-A6F7-E7AC52762E0C}" type="slidenum">
              <a:rPr lang="en-US" smtClean="0"/>
              <a:pPr/>
              <a:t>31</a:t>
            </a:fld>
            <a:endParaRPr lang="en-US"/>
          </a:p>
        </p:txBody>
      </p:sp>
    </p:spTree>
    <p:extLst>
      <p:ext uri="{BB962C8B-B14F-4D97-AF65-F5344CB8AC3E}">
        <p14:creationId xmlns:p14="http://schemas.microsoft.com/office/powerpoint/2010/main" val="3279417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8. Required Testing and Scorecard- Matt</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152400" y="838200"/>
            <a:ext cx="8686800" cy="5257800"/>
          </a:xfrm>
        </p:spPr>
        <p:txBody>
          <a:bodyPr/>
          <a:lstStyle/>
          <a:p>
            <a:pPr marL="457200" lvl="1" indent="0">
              <a:buNone/>
            </a:pPr>
            <a:r>
              <a:rPr lang="en-US" sz="2000" i="1" dirty="0">
                <a:solidFill>
                  <a:schemeClr val="tx2"/>
                </a:solidFill>
              </a:rPr>
              <a:t>In order to ensure successful cutover, testing of QSEs will scored and communicated on a weekly basis leading up to go-live.</a:t>
            </a:r>
          </a:p>
          <a:p>
            <a:pPr lvl="1"/>
            <a:r>
              <a:rPr lang="en-US" sz="2000" dirty="0">
                <a:solidFill>
                  <a:schemeClr val="tx2"/>
                </a:solidFill>
              </a:rPr>
              <a:t>Any QSE that meets the following criteria will be part of an external scorecard to TAC for MOTE testing:</a:t>
            </a:r>
          </a:p>
          <a:p>
            <a:pPr lvl="2"/>
            <a:r>
              <a:rPr lang="en-US" sz="1600" u="sng" dirty="0">
                <a:solidFill>
                  <a:srgbClr val="C00000"/>
                </a:solidFill>
              </a:rPr>
              <a:t>QSEs with historical AS Offers</a:t>
            </a:r>
            <a:r>
              <a:rPr lang="en-US" sz="1600" u="sng" dirty="0">
                <a:solidFill>
                  <a:schemeClr val="tx2"/>
                </a:solidFill>
              </a:rPr>
              <a:t> </a:t>
            </a:r>
            <a:r>
              <a:rPr lang="en-US" sz="1600" dirty="0">
                <a:solidFill>
                  <a:schemeClr val="tx2"/>
                </a:solidFill>
              </a:rPr>
              <a:t>will submit at least one AS Offer into MOTE</a:t>
            </a:r>
          </a:p>
          <a:p>
            <a:pPr lvl="2"/>
            <a:r>
              <a:rPr lang="en-US" sz="1600" u="sng" dirty="0">
                <a:solidFill>
                  <a:srgbClr val="C00000"/>
                </a:solidFill>
              </a:rPr>
              <a:t>QSE with historical AS Self-Arrangements</a:t>
            </a:r>
            <a:r>
              <a:rPr lang="en-US" sz="1600" dirty="0">
                <a:solidFill>
                  <a:schemeClr val="tx2"/>
                </a:solidFill>
              </a:rPr>
              <a:t> will submit one AS Self-Arrangement including ECRS into MOTE</a:t>
            </a:r>
          </a:p>
          <a:p>
            <a:pPr lvl="2"/>
            <a:r>
              <a:rPr lang="en-US" sz="1600" u="sng" dirty="0">
                <a:solidFill>
                  <a:srgbClr val="C00000"/>
                </a:solidFill>
              </a:rPr>
              <a:t>QSEs that submit COP for Resource</a:t>
            </a:r>
            <a:r>
              <a:rPr lang="en-US" sz="1600" dirty="0">
                <a:solidFill>
                  <a:schemeClr val="tx2"/>
                </a:solidFill>
              </a:rPr>
              <a:t> will submit at least one COP into MOTE</a:t>
            </a:r>
          </a:p>
          <a:p>
            <a:pPr lvl="2"/>
            <a:r>
              <a:rPr lang="en-US" sz="1600" dirty="0">
                <a:solidFill>
                  <a:schemeClr val="tx2"/>
                </a:solidFill>
              </a:rPr>
              <a:t>If QSE/</a:t>
            </a:r>
            <a:r>
              <a:rPr lang="en-US" sz="1600" dirty="0" err="1">
                <a:solidFill>
                  <a:schemeClr val="tx2"/>
                </a:solidFill>
              </a:rPr>
              <a:t>subQSE</a:t>
            </a:r>
            <a:r>
              <a:rPr lang="en-US" sz="1600" dirty="0">
                <a:solidFill>
                  <a:schemeClr val="tx2"/>
                </a:solidFill>
              </a:rPr>
              <a:t> share system, one transaction satisfies </a:t>
            </a:r>
            <a:r>
              <a:rPr lang="en-US" sz="1600" dirty="0" err="1">
                <a:solidFill>
                  <a:schemeClr val="tx2"/>
                </a:solidFill>
              </a:rPr>
              <a:t>reqt</a:t>
            </a:r>
            <a:r>
              <a:rPr lang="en-US" sz="1600" dirty="0">
                <a:solidFill>
                  <a:schemeClr val="tx2"/>
                </a:solidFill>
              </a:rPr>
              <a:t> for all QSE/</a:t>
            </a:r>
            <a:r>
              <a:rPr lang="en-US" sz="1600" dirty="0" err="1">
                <a:solidFill>
                  <a:schemeClr val="tx2"/>
                </a:solidFill>
              </a:rPr>
              <a:t>subQSEs</a:t>
            </a:r>
            <a:endParaRPr lang="en-US" sz="1600" dirty="0">
              <a:solidFill>
                <a:schemeClr val="tx2"/>
              </a:solidFill>
            </a:endParaRPr>
          </a:p>
          <a:p>
            <a:pPr lvl="2"/>
            <a:r>
              <a:rPr lang="en-US" sz="1600" dirty="0">
                <a:solidFill>
                  <a:schemeClr val="tx2"/>
                </a:solidFill>
              </a:rPr>
              <a:t>Tracked in QSE worksheet by name</a:t>
            </a:r>
          </a:p>
          <a:p>
            <a:pPr lvl="1"/>
            <a:r>
              <a:rPr lang="en-US" sz="2000" dirty="0">
                <a:solidFill>
                  <a:schemeClr val="tx2"/>
                </a:solidFill>
              </a:rPr>
              <a:t>QSEs seeking ECRS Qualification:</a:t>
            </a:r>
          </a:p>
          <a:p>
            <a:pPr lvl="2"/>
            <a:r>
              <a:rPr lang="en-US" sz="1600" dirty="0">
                <a:solidFill>
                  <a:schemeClr val="tx2"/>
                </a:solidFill>
              </a:rPr>
              <a:t>ECRS Resources that requested qualification will be internally tracked by ERCOT by type through process (</a:t>
            </a:r>
            <a:r>
              <a:rPr lang="en-US" sz="1400" dirty="0">
                <a:solidFill>
                  <a:schemeClr val="tx2"/>
                </a:solidFill>
              </a:rPr>
              <a:t>varies by technology- ICCP, qual testing, </a:t>
            </a:r>
            <a:r>
              <a:rPr lang="en-US" sz="1400" dirty="0" err="1">
                <a:solidFill>
                  <a:schemeClr val="tx2"/>
                </a:solidFill>
              </a:rPr>
              <a:t>etc</a:t>
            </a:r>
            <a:r>
              <a:rPr lang="en-US" sz="1400" dirty="0">
                <a:solidFill>
                  <a:schemeClr val="tx2"/>
                </a:solidFill>
              </a:rPr>
              <a:t>)</a:t>
            </a:r>
          </a:p>
          <a:p>
            <a:pPr lvl="3"/>
            <a:r>
              <a:rPr lang="en-US" sz="1200" dirty="0">
                <a:solidFill>
                  <a:srgbClr val="C00000"/>
                </a:solidFill>
              </a:rPr>
              <a:t>Submit AS Offer with ECRS</a:t>
            </a:r>
            <a:r>
              <a:rPr lang="en-US" sz="1200" dirty="0">
                <a:solidFill>
                  <a:schemeClr val="tx2"/>
                </a:solidFill>
              </a:rPr>
              <a:t> into MOTE for at least one Resource</a:t>
            </a:r>
          </a:p>
          <a:p>
            <a:pPr lvl="3"/>
            <a:r>
              <a:rPr lang="en-US" sz="1200" dirty="0">
                <a:solidFill>
                  <a:srgbClr val="C00000"/>
                </a:solidFill>
              </a:rPr>
              <a:t>Submit COP with ECRS</a:t>
            </a:r>
            <a:r>
              <a:rPr lang="en-US" sz="1200" dirty="0">
                <a:solidFill>
                  <a:schemeClr val="tx2"/>
                </a:solidFill>
              </a:rPr>
              <a:t> into MOTE for at least one Resource</a:t>
            </a:r>
          </a:p>
          <a:p>
            <a:pPr lvl="2"/>
            <a:r>
              <a:rPr lang="en-US" sz="1600" dirty="0">
                <a:solidFill>
                  <a:srgbClr val="C00000"/>
                </a:solidFill>
              </a:rPr>
              <a:t>External Scorecard will track the aggregate status of ECRS qualification and MW qualified until maximum of AS Plan for ECRS is met.</a:t>
            </a:r>
          </a:p>
          <a:p>
            <a:pPr lvl="1"/>
            <a:r>
              <a:rPr lang="en-US" sz="2000" dirty="0">
                <a:solidFill>
                  <a:schemeClr val="tx2"/>
                </a:solidFill>
              </a:rPr>
              <a:t>Detailed Market Notice in next 2 weeks</a:t>
            </a:r>
          </a:p>
          <a:p>
            <a:pPr lvl="2"/>
            <a:endParaRPr lang="en-US" sz="1600" dirty="0">
              <a:solidFill>
                <a:schemeClr val="tx2"/>
              </a:solidFill>
            </a:endParaRPr>
          </a:p>
          <a:p>
            <a:pPr lvl="2"/>
            <a:endParaRPr lang="en-US" sz="1600" dirty="0">
              <a:solidFill>
                <a:schemeClr val="tx2"/>
              </a:solidFill>
            </a:endParaRPr>
          </a:p>
          <a:p>
            <a:pPr lvl="2"/>
            <a:endParaRPr lang="en-US" sz="1600" dirty="0">
              <a:solidFill>
                <a:schemeClr val="tx2"/>
              </a:solidFill>
            </a:endParaRP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32</a:t>
            </a:fld>
            <a:endParaRPr lang="en-US"/>
          </a:p>
        </p:txBody>
      </p:sp>
    </p:spTree>
    <p:extLst>
      <p:ext uri="{BB962C8B-B14F-4D97-AF65-F5344CB8AC3E}">
        <p14:creationId xmlns:p14="http://schemas.microsoft.com/office/powerpoint/2010/main" val="7470115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9. Next Steps- Matt</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152400" y="762000"/>
            <a:ext cx="8534400" cy="457200"/>
          </a:xfrm>
        </p:spPr>
        <p:txBody>
          <a:bodyPr/>
          <a:lstStyle/>
          <a:p>
            <a:pPr lvl="1"/>
            <a:r>
              <a:rPr lang="en-US" sz="2000" dirty="0">
                <a:solidFill>
                  <a:schemeClr val="tx2"/>
                </a:solidFill>
              </a:rPr>
              <a:t>DRAFT</a:t>
            </a:r>
            <a:endParaRPr lang="en-US" sz="1600" dirty="0">
              <a:solidFill>
                <a:schemeClr val="tx2"/>
              </a:solidFill>
            </a:endParaRP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33</a:t>
            </a:fld>
            <a:endParaRPr lang="en-US"/>
          </a:p>
        </p:txBody>
      </p:sp>
      <p:pic>
        <p:nvPicPr>
          <p:cNvPr id="10" name="Picture 9">
            <a:extLst>
              <a:ext uri="{FF2B5EF4-FFF2-40B4-BE49-F238E27FC236}">
                <a16:creationId xmlns:a16="http://schemas.microsoft.com/office/drawing/2014/main" id="{EE71589B-B1D4-5335-5029-0502BF953CF1}"/>
              </a:ext>
            </a:extLst>
          </p:cNvPr>
          <p:cNvPicPr>
            <a:picLocks noChangeAspect="1"/>
          </p:cNvPicPr>
          <p:nvPr/>
        </p:nvPicPr>
        <p:blipFill>
          <a:blip r:embed="rId2"/>
          <a:stretch>
            <a:fillRect/>
          </a:stretch>
        </p:blipFill>
        <p:spPr>
          <a:xfrm>
            <a:off x="2133600" y="800100"/>
            <a:ext cx="5607440" cy="5623717"/>
          </a:xfrm>
          <a:prstGeom prst="rect">
            <a:avLst/>
          </a:prstGeom>
        </p:spPr>
      </p:pic>
    </p:spTree>
    <p:extLst>
      <p:ext uri="{BB962C8B-B14F-4D97-AF65-F5344CB8AC3E}">
        <p14:creationId xmlns:p14="http://schemas.microsoft.com/office/powerpoint/2010/main" val="16953204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9. Next Steps- Matt</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152400" y="762000"/>
            <a:ext cx="8534400" cy="5410200"/>
          </a:xfrm>
        </p:spPr>
        <p:txBody>
          <a:bodyPr/>
          <a:lstStyle/>
          <a:p>
            <a:pPr lvl="2"/>
            <a:endParaRPr lang="en-US" sz="1400" u="sng" dirty="0">
              <a:solidFill>
                <a:schemeClr val="tx2"/>
              </a:solidFill>
            </a:endParaRPr>
          </a:p>
          <a:p>
            <a:pPr lvl="1"/>
            <a:r>
              <a:rPr lang="en-US" sz="2000" dirty="0">
                <a:solidFill>
                  <a:schemeClr val="tx2"/>
                </a:solidFill>
              </a:rPr>
              <a:t>Next 3 weeks:</a:t>
            </a:r>
          </a:p>
          <a:p>
            <a:pPr lvl="2"/>
            <a:r>
              <a:rPr lang="en-US" sz="1600" dirty="0">
                <a:solidFill>
                  <a:srgbClr val="C00000"/>
                </a:solidFill>
              </a:rPr>
              <a:t>Later today- ERCOT Market Notice requesting QSE Qualification intent</a:t>
            </a:r>
          </a:p>
          <a:p>
            <a:pPr lvl="2"/>
            <a:r>
              <a:rPr lang="en-US" sz="1600" dirty="0">
                <a:solidFill>
                  <a:srgbClr val="C00000"/>
                </a:solidFill>
              </a:rPr>
              <a:t>April 14, 2023- QSE response deadline to request qualification testing in order to complete for June go-live</a:t>
            </a:r>
          </a:p>
          <a:p>
            <a:pPr lvl="3"/>
            <a:r>
              <a:rPr lang="en-US" sz="1200" dirty="0">
                <a:solidFill>
                  <a:srgbClr val="C00000"/>
                </a:solidFill>
              </a:rPr>
              <a:t>Note that ICCP requests take 3 weeks to model so request as soon as possible</a:t>
            </a:r>
          </a:p>
          <a:p>
            <a:pPr lvl="2"/>
            <a:r>
              <a:rPr lang="en-US" sz="1600" dirty="0">
                <a:solidFill>
                  <a:srgbClr val="C00000"/>
                </a:solidFill>
              </a:rPr>
              <a:t>April 14, 2023 (or earlier) Market Notice of Scorecard details &amp; MOTE connection</a:t>
            </a:r>
          </a:p>
          <a:p>
            <a:pPr lvl="2"/>
            <a:r>
              <a:rPr lang="en-US" sz="1600" dirty="0">
                <a:solidFill>
                  <a:srgbClr val="C00000"/>
                </a:solidFill>
              </a:rPr>
              <a:t>April 20, 2023 MOTE open for QSE testing</a:t>
            </a:r>
          </a:p>
          <a:p>
            <a:pPr lvl="2"/>
            <a:r>
              <a:rPr lang="en-US" sz="1600" dirty="0">
                <a:solidFill>
                  <a:srgbClr val="C00000"/>
                </a:solidFill>
              </a:rPr>
              <a:t>Weekly WebEx meetings to begin the week of April 24. 2023</a:t>
            </a:r>
          </a:p>
          <a:p>
            <a:pPr lvl="3"/>
            <a:r>
              <a:rPr lang="en-US" sz="1200" dirty="0">
                <a:solidFill>
                  <a:srgbClr val="C00000"/>
                </a:solidFill>
              </a:rPr>
              <a:t>Weekly discussion of Ops and Technical issues, scorecards, cutover plan, </a:t>
            </a:r>
            <a:r>
              <a:rPr lang="en-US" sz="1200" dirty="0" err="1">
                <a:solidFill>
                  <a:srgbClr val="C00000"/>
                </a:solidFill>
              </a:rPr>
              <a:t>etc</a:t>
            </a:r>
            <a:endParaRPr lang="en-US" sz="1200" dirty="0">
              <a:solidFill>
                <a:srgbClr val="C00000"/>
              </a:solidFill>
            </a:endParaRPr>
          </a:p>
          <a:p>
            <a:pPr lvl="2"/>
            <a:r>
              <a:rPr lang="en-US" sz="1600" dirty="0">
                <a:solidFill>
                  <a:srgbClr val="C00000"/>
                </a:solidFill>
              </a:rPr>
              <a:t>Go-Live system implementation 6/8/2023 with first </a:t>
            </a:r>
            <a:r>
              <a:rPr lang="en-US" sz="1600" dirty="0" err="1">
                <a:solidFill>
                  <a:srgbClr val="C00000"/>
                </a:solidFill>
              </a:rPr>
              <a:t>OpDay</a:t>
            </a:r>
            <a:r>
              <a:rPr lang="en-US" sz="1600" dirty="0">
                <a:solidFill>
                  <a:srgbClr val="C00000"/>
                </a:solidFill>
              </a:rPr>
              <a:t> 6/10/2023</a:t>
            </a:r>
          </a:p>
          <a:p>
            <a:pPr lvl="2"/>
            <a:endParaRPr lang="en-US" sz="1200" dirty="0">
              <a:solidFill>
                <a:srgbClr val="C00000"/>
              </a:solidFill>
            </a:endParaRPr>
          </a:p>
          <a:p>
            <a:pPr lvl="1"/>
            <a:r>
              <a:rPr lang="en-US" sz="2000" dirty="0">
                <a:solidFill>
                  <a:schemeClr val="tx2"/>
                </a:solidFill>
              </a:rPr>
              <a:t>Contact </a:t>
            </a:r>
          </a:p>
          <a:p>
            <a:pPr lvl="2"/>
            <a:r>
              <a:rPr lang="en-US" sz="1600" dirty="0">
                <a:solidFill>
                  <a:schemeClr val="tx2"/>
                </a:solidFill>
              </a:rPr>
              <a:t>Matt Mereness (</a:t>
            </a:r>
            <a:r>
              <a:rPr lang="en-US" sz="1600" dirty="0">
                <a:solidFill>
                  <a:schemeClr val="tx2"/>
                </a:solidFill>
                <a:hlinkClick r:id="rId2"/>
              </a:rPr>
              <a:t>matt.mereness@ercot.com</a:t>
            </a:r>
            <a:r>
              <a:rPr lang="en-US" sz="1600" dirty="0">
                <a:solidFill>
                  <a:schemeClr val="tx2"/>
                </a:solidFill>
              </a:rPr>
              <a:t>)</a:t>
            </a:r>
          </a:p>
          <a:p>
            <a:pPr lvl="2"/>
            <a:endParaRPr lang="en-US" sz="1600" dirty="0">
              <a:solidFill>
                <a:schemeClr val="tx2"/>
              </a:solidFill>
            </a:endParaRPr>
          </a:p>
          <a:p>
            <a:pPr lvl="2"/>
            <a:endParaRPr lang="en-US" sz="1600" dirty="0">
              <a:solidFill>
                <a:schemeClr val="tx2"/>
              </a:solidFill>
            </a:endParaRP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34</a:t>
            </a:fld>
            <a:endParaRPr lang="en-US"/>
          </a:p>
        </p:txBody>
      </p:sp>
    </p:spTree>
    <p:extLst>
      <p:ext uri="{BB962C8B-B14F-4D97-AF65-F5344CB8AC3E}">
        <p14:creationId xmlns:p14="http://schemas.microsoft.com/office/powerpoint/2010/main" val="26137640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36E72D-B935-C5E2-38AB-D06DF002A86E}"/>
              </a:ext>
            </a:extLst>
          </p:cNvPr>
          <p:cNvSpPr>
            <a:spLocks noGrp="1"/>
          </p:cNvSpPr>
          <p:nvPr>
            <p:ph idx="1"/>
          </p:nvPr>
        </p:nvSpPr>
        <p:spPr/>
        <p:txBody>
          <a:bodyPr/>
          <a:lstStyle/>
          <a:p>
            <a:r>
              <a:rPr lang="en-US" dirty="0"/>
              <a:t>APPENDIX</a:t>
            </a:r>
          </a:p>
        </p:txBody>
      </p:sp>
      <p:sp>
        <p:nvSpPr>
          <p:cNvPr id="4" name="Slide Number Placeholder 3">
            <a:extLst>
              <a:ext uri="{FF2B5EF4-FFF2-40B4-BE49-F238E27FC236}">
                <a16:creationId xmlns:a16="http://schemas.microsoft.com/office/drawing/2014/main" id="{7C3C025B-C7FB-BB66-81B7-1AB2ABD7982D}"/>
              </a:ext>
            </a:extLst>
          </p:cNvPr>
          <p:cNvSpPr>
            <a:spLocks noGrp="1"/>
          </p:cNvSpPr>
          <p:nvPr>
            <p:ph type="sldNum" sz="quarter" idx="4"/>
          </p:nvPr>
        </p:nvSpPr>
        <p:spPr/>
        <p:txBody>
          <a:bodyPr/>
          <a:lstStyle/>
          <a:p>
            <a:fld id="{1D93BD3E-1E9A-4970-A6F7-E7AC52762E0C}" type="slidenum">
              <a:rPr lang="en-US" smtClean="0"/>
              <a:pPr/>
              <a:t>35</a:t>
            </a:fld>
            <a:endParaRPr lang="en-US"/>
          </a:p>
        </p:txBody>
      </p:sp>
    </p:spTree>
    <p:extLst>
      <p:ext uri="{BB962C8B-B14F-4D97-AF65-F5344CB8AC3E}">
        <p14:creationId xmlns:p14="http://schemas.microsoft.com/office/powerpoint/2010/main" val="35378250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1FD00-BCFD-4424-A7A9-B4E97AEEB7DF}"/>
              </a:ext>
            </a:extLst>
          </p:cNvPr>
          <p:cNvSpPr>
            <a:spLocks noGrp="1"/>
          </p:cNvSpPr>
          <p:nvPr>
            <p:ph type="title"/>
          </p:nvPr>
        </p:nvSpPr>
        <p:spPr/>
        <p:txBody>
          <a:bodyPr/>
          <a:lstStyle/>
          <a:p>
            <a:r>
              <a:rPr lang="en-US" sz="2400" dirty="0"/>
              <a:t>ECRS deployment based on Frequency deviation</a:t>
            </a:r>
          </a:p>
        </p:txBody>
      </p:sp>
      <p:sp>
        <p:nvSpPr>
          <p:cNvPr id="3" name="Content Placeholder 2">
            <a:extLst>
              <a:ext uri="{FF2B5EF4-FFF2-40B4-BE49-F238E27FC236}">
                <a16:creationId xmlns:a16="http://schemas.microsoft.com/office/drawing/2014/main" id="{B66B8F56-8FD9-48CE-8D23-D59F4E16F370}"/>
              </a:ext>
            </a:extLst>
          </p:cNvPr>
          <p:cNvSpPr>
            <a:spLocks noGrp="1"/>
          </p:cNvSpPr>
          <p:nvPr>
            <p:ph idx="1"/>
          </p:nvPr>
        </p:nvSpPr>
        <p:spPr>
          <a:xfrm>
            <a:off x="304800" y="838200"/>
            <a:ext cx="8534400" cy="5081833"/>
          </a:xfrm>
        </p:spPr>
        <p:txBody>
          <a:bodyPr/>
          <a:lstStyle/>
          <a:p>
            <a:pPr marL="214313" lvl="1" indent="-214313">
              <a:buFont typeface="Arial" panose="020B0604020202020204" pitchFamily="34" charset="0"/>
              <a:buChar char="•"/>
              <a:tabLst>
                <a:tab pos="687388" algn="l"/>
              </a:tabLst>
            </a:pPr>
            <a:r>
              <a:rPr lang="en-US" sz="1400" dirty="0">
                <a:solidFill>
                  <a:schemeClr val="tx2"/>
                </a:solidFill>
              </a:rPr>
              <a:t>Following large unit trips or other large frequency deviation, ECRS-Gen will be deployed to replenish the deployed RRS or Regulation Up (Reg-Up). Specifically, EMS’s LFC will,</a:t>
            </a:r>
          </a:p>
          <a:p>
            <a:pPr marL="614363" lvl="2" indent="-214313">
              <a:tabLst>
                <a:tab pos="687388" algn="l"/>
              </a:tabLst>
            </a:pPr>
            <a:r>
              <a:rPr lang="en-US" sz="1400" dirty="0">
                <a:solidFill>
                  <a:schemeClr val="tx2"/>
                </a:solidFill>
              </a:rPr>
              <a:t>Release all or partial capacity of ECRS-Gen to respond to a frequency deviation when the power requirement to restore frequency to normal exceeds available Reg-Up.</a:t>
            </a:r>
          </a:p>
          <a:p>
            <a:pPr marL="514350" lvl="2">
              <a:tabLst>
                <a:tab pos="687388" algn="l"/>
              </a:tabLst>
            </a:pPr>
            <a:endParaRPr lang="en-US" sz="1600" dirty="0">
              <a:solidFill>
                <a:schemeClr val="tx2"/>
              </a:solidFill>
            </a:endParaRPr>
          </a:p>
          <a:p>
            <a:pPr marL="514350" lvl="2">
              <a:tabLst>
                <a:tab pos="687388" algn="l"/>
              </a:tabLst>
            </a:pPr>
            <a:endParaRPr lang="en-US" dirty="0"/>
          </a:p>
          <a:p>
            <a:pPr marL="514350" lvl="2">
              <a:tabLst>
                <a:tab pos="687388" algn="l"/>
              </a:tabLst>
            </a:pPr>
            <a:endParaRPr lang="en-US" dirty="0"/>
          </a:p>
          <a:p>
            <a:pPr marL="514350" lvl="2">
              <a:tabLst>
                <a:tab pos="687388" algn="l"/>
              </a:tabLst>
            </a:pPr>
            <a:endParaRPr lang="en-US" dirty="0"/>
          </a:p>
          <a:p>
            <a:pPr marL="514350" lvl="2">
              <a:tabLst>
                <a:tab pos="687388" algn="l"/>
              </a:tabLst>
            </a:pPr>
            <a:endParaRPr lang="en-US" sz="1600" dirty="0">
              <a:solidFill>
                <a:schemeClr val="tx2"/>
              </a:solidFill>
            </a:endParaRPr>
          </a:p>
          <a:p>
            <a:pPr marL="514350" lvl="2">
              <a:tabLst>
                <a:tab pos="687388" algn="l"/>
              </a:tabLst>
            </a:pPr>
            <a:endParaRPr lang="en-US" sz="1600" dirty="0">
              <a:solidFill>
                <a:schemeClr val="tx2"/>
              </a:solidFill>
            </a:endParaRPr>
          </a:p>
          <a:p>
            <a:pPr marL="514350" lvl="2">
              <a:tabLst>
                <a:tab pos="687388" algn="l"/>
              </a:tabLst>
            </a:pPr>
            <a:endParaRPr lang="en-US" sz="1600" dirty="0">
              <a:solidFill>
                <a:schemeClr val="tx2"/>
              </a:solidFill>
            </a:endParaRPr>
          </a:p>
          <a:p>
            <a:pPr marL="514350" lvl="2">
              <a:tabLst>
                <a:tab pos="687388" algn="l"/>
              </a:tabLst>
            </a:pPr>
            <a:endParaRPr lang="en-US" sz="1600" dirty="0">
              <a:solidFill>
                <a:schemeClr val="tx2"/>
              </a:solidFill>
            </a:endParaRPr>
          </a:p>
          <a:p>
            <a:pPr marL="514350" lvl="2">
              <a:tabLst>
                <a:tab pos="687388" algn="l"/>
              </a:tabLst>
            </a:pPr>
            <a:endParaRPr lang="en-US" sz="1600" dirty="0">
              <a:solidFill>
                <a:schemeClr val="tx2"/>
              </a:solidFill>
            </a:endParaRPr>
          </a:p>
          <a:p>
            <a:pPr marL="514350" lvl="2">
              <a:tabLst>
                <a:tab pos="687388" algn="l"/>
              </a:tabLst>
            </a:pPr>
            <a:endParaRPr lang="en-US" sz="1600" dirty="0">
              <a:solidFill>
                <a:schemeClr val="tx2"/>
              </a:solidFill>
            </a:endParaRPr>
          </a:p>
          <a:p>
            <a:pPr marL="514350" lvl="2">
              <a:tabLst>
                <a:tab pos="687388" algn="l"/>
              </a:tabLst>
            </a:pPr>
            <a:r>
              <a:rPr lang="en-US" sz="1400" dirty="0">
                <a:solidFill>
                  <a:schemeClr val="tx2"/>
                </a:solidFill>
              </a:rPr>
              <a:t>Recall the deployed ECRS-Gen when the frequency is restored above 59.98 Hz</a:t>
            </a:r>
            <a:endParaRPr lang="en-US" dirty="0"/>
          </a:p>
        </p:txBody>
      </p:sp>
      <p:sp>
        <p:nvSpPr>
          <p:cNvPr id="4" name="Slide Number Placeholder 3">
            <a:extLst>
              <a:ext uri="{FF2B5EF4-FFF2-40B4-BE49-F238E27FC236}">
                <a16:creationId xmlns:a16="http://schemas.microsoft.com/office/drawing/2014/main" id="{1E85F3EB-5E28-4524-B49B-3D2FC3638D9B}"/>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36</a:t>
            </a:fld>
            <a:endParaRPr kumimoji="0" lang="en-US" sz="900" b="0" i="0" u="none" strike="noStrike" kern="1200" cap="none" spc="0" normalizeH="0" baseline="0" noProof="0" dirty="0">
              <a:ln>
                <a:noFill/>
              </a:ln>
              <a:solidFill>
                <a:srgbClr val="FFFFFF"/>
              </a:solidFill>
              <a:effectLst/>
              <a:uLnTx/>
              <a:uFillTx/>
              <a:latin typeface="Arial"/>
              <a:ea typeface="+mn-ea"/>
              <a:cs typeface="+mn-cs"/>
            </a:endParaRPr>
          </a:p>
        </p:txBody>
      </p:sp>
      <p:sp>
        <p:nvSpPr>
          <p:cNvPr id="16" name="Rectangle 15">
            <a:extLst>
              <a:ext uri="{FF2B5EF4-FFF2-40B4-BE49-F238E27FC236}">
                <a16:creationId xmlns:a16="http://schemas.microsoft.com/office/drawing/2014/main" id="{4FB51823-AD19-4FFF-9CBD-BB348274660C}"/>
              </a:ext>
            </a:extLst>
          </p:cNvPr>
          <p:cNvSpPr/>
          <p:nvPr/>
        </p:nvSpPr>
        <p:spPr>
          <a:xfrm>
            <a:off x="3415578" y="2478452"/>
            <a:ext cx="862641" cy="211888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17" name="Rectangle 16">
            <a:extLst>
              <a:ext uri="{FF2B5EF4-FFF2-40B4-BE49-F238E27FC236}">
                <a16:creationId xmlns:a16="http://schemas.microsoft.com/office/drawing/2014/main" id="{7CC962D3-8F68-422D-999E-DB1CB0040949}"/>
              </a:ext>
            </a:extLst>
          </p:cNvPr>
          <p:cNvSpPr/>
          <p:nvPr/>
        </p:nvSpPr>
        <p:spPr>
          <a:xfrm>
            <a:off x="3415577" y="2478453"/>
            <a:ext cx="862641" cy="2118886"/>
          </a:xfrm>
          <a:prstGeom prst="rect">
            <a:avLst/>
          </a:prstGeom>
          <a:pattFill prst="pct5">
            <a:fgClr>
              <a:srgbClr val="FFC00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19" name="TextBox 18">
            <a:extLst>
              <a:ext uri="{FF2B5EF4-FFF2-40B4-BE49-F238E27FC236}">
                <a16:creationId xmlns:a16="http://schemas.microsoft.com/office/drawing/2014/main" id="{6207A193-0003-4004-92BE-9A5045897AC2}"/>
              </a:ext>
            </a:extLst>
          </p:cNvPr>
          <p:cNvSpPr txBox="1"/>
          <p:nvPr/>
        </p:nvSpPr>
        <p:spPr>
          <a:xfrm>
            <a:off x="4278218" y="3221102"/>
            <a:ext cx="1225599" cy="33855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5B6770"/>
                </a:solidFill>
                <a:effectLst/>
                <a:uLnTx/>
                <a:uFillTx/>
                <a:latin typeface="Arial"/>
                <a:ea typeface="+mn-ea"/>
                <a:cs typeface="+mn-cs"/>
              </a:rPr>
              <a:t>ECRS</a:t>
            </a:r>
          </a:p>
        </p:txBody>
      </p:sp>
      <p:sp>
        <p:nvSpPr>
          <p:cNvPr id="20" name="TextBox 19">
            <a:extLst>
              <a:ext uri="{FF2B5EF4-FFF2-40B4-BE49-F238E27FC236}">
                <a16:creationId xmlns:a16="http://schemas.microsoft.com/office/drawing/2014/main" id="{1408C266-FD49-4F04-8117-BE6FB42FB52D}"/>
              </a:ext>
            </a:extLst>
          </p:cNvPr>
          <p:cNvSpPr txBox="1"/>
          <p:nvPr/>
        </p:nvSpPr>
        <p:spPr>
          <a:xfrm>
            <a:off x="711771" y="3097993"/>
            <a:ext cx="180253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5B6770"/>
                </a:solidFill>
                <a:effectLst/>
                <a:uLnTx/>
                <a:uFillTx/>
                <a:latin typeface="Arial"/>
                <a:ea typeface="+mn-ea"/>
                <a:cs typeface="+mn-cs"/>
              </a:rPr>
              <a:t>Frequency Deviation × Frequency Bias</a:t>
            </a:r>
          </a:p>
        </p:txBody>
      </p:sp>
      <p:sp>
        <p:nvSpPr>
          <p:cNvPr id="21" name="TextBox 20">
            <a:extLst>
              <a:ext uri="{FF2B5EF4-FFF2-40B4-BE49-F238E27FC236}">
                <a16:creationId xmlns:a16="http://schemas.microsoft.com/office/drawing/2014/main" id="{DADE5F87-CFF4-46DB-91FB-E4279FE316A7}"/>
              </a:ext>
            </a:extLst>
          </p:cNvPr>
          <p:cNvSpPr txBox="1"/>
          <p:nvPr/>
        </p:nvSpPr>
        <p:spPr>
          <a:xfrm>
            <a:off x="5827003" y="3104838"/>
            <a:ext cx="1982105" cy="61555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5B6770"/>
                </a:solidFill>
                <a:effectLst/>
                <a:uLnTx/>
                <a:uFillTx/>
                <a:latin typeface="Arial"/>
                <a:ea typeface="+mn-ea"/>
                <a:cs typeface="+mn-cs"/>
              </a:rPr>
              <a:t>Requested</a:t>
            </a:r>
            <a:r>
              <a:rPr kumimoji="0" lang="en-US" sz="1800" b="0" i="0" u="none" strike="noStrike" kern="1200" cap="none" spc="0" normalizeH="0" baseline="0" noProof="0" dirty="0">
                <a:ln>
                  <a:noFill/>
                </a:ln>
                <a:solidFill>
                  <a:prstClr val="black"/>
                </a:solidFill>
                <a:effectLst/>
                <a:uLnTx/>
                <a:uFillTx/>
                <a:latin typeface="Arial"/>
                <a:ea typeface="+mn-ea"/>
                <a:cs typeface="+mn-cs"/>
              </a:rPr>
              <a:t> </a:t>
            </a:r>
            <a:r>
              <a:rPr kumimoji="0" lang="en-US" sz="1600" b="0" i="0" u="none" strike="noStrike" kern="1200" cap="none" spc="0" normalizeH="0" baseline="0" noProof="0" dirty="0">
                <a:ln>
                  <a:noFill/>
                </a:ln>
                <a:solidFill>
                  <a:srgbClr val="5B6770"/>
                </a:solidFill>
                <a:effectLst/>
                <a:uLnTx/>
                <a:uFillTx/>
                <a:latin typeface="Arial"/>
                <a:ea typeface="+mn-ea"/>
                <a:cs typeface="+mn-cs"/>
              </a:rPr>
              <a:t>MW Deployment</a:t>
            </a:r>
          </a:p>
        </p:txBody>
      </p:sp>
      <p:sp>
        <p:nvSpPr>
          <p:cNvPr id="22" name="Arrow: Right 21">
            <a:extLst>
              <a:ext uri="{FF2B5EF4-FFF2-40B4-BE49-F238E27FC236}">
                <a16:creationId xmlns:a16="http://schemas.microsoft.com/office/drawing/2014/main" id="{A36B14B2-3E25-4A16-8BE5-E2B48C98E147}"/>
              </a:ext>
            </a:extLst>
          </p:cNvPr>
          <p:cNvSpPr/>
          <p:nvPr/>
        </p:nvSpPr>
        <p:spPr>
          <a:xfrm>
            <a:off x="2748471" y="3371459"/>
            <a:ext cx="348916" cy="2880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23" name="Arrow: Right 22">
            <a:extLst>
              <a:ext uri="{FF2B5EF4-FFF2-40B4-BE49-F238E27FC236}">
                <a16:creationId xmlns:a16="http://schemas.microsoft.com/office/drawing/2014/main" id="{C9319115-0643-4AB3-9111-DFBC3243C732}"/>
              </a:ext>
            </a:extLst>
          </p:cNvPr>
          <p:cNvSpPr/>
          <p:nvPr/>
        </p:nvSpPr>
        <p:spPr>
          <a:xfrm>
            <a:off x="5308308" y="3227411"/>
            <a:ext cx="348916" cy="2880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16048391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313CDE-48FF-4CD3-92C4-B4582C0D73D3}"/>
              </a:ext>
            </a:extLst>
          </p:cNvPr>
          <p:cNvSpPr>
            <a:spLocks noGrp="1"/>
          </p:cNvSpPr>
          <p:nvPr>
            <p:ph idx="1"/>
          </p:nvPr>
        </p:nvSpPr>
        <p:spPr>
          <a:xfrm>
            <a:off x="304800" y="838200"/>
            <a:ext cx="8534400" cy="5081833"/>
          </a:xfrm>
        </p:spPr>
        <p:txBody>
          <a:bodyPr/>
          <a:lstStyle/>
          <a:p>
            <a:r>
              <a:rPr lang="en-US" sz="1400" dirty="0">
                <a:solidFill>
                  <a:schemeClr val="tx2"/>
                </a:solidFill>
              </a:rPr>
              <a:t>ECRS may also be deployed to respond to a large, sustained, rapidly increasing net-load up ramp event. </a:t>
            </a:r>
          </a:p>
          <a:p>
            <a:pPr lvl="1"/>
            <a:endParaRPr lang="en-US" sz="1600" dirty="0"/>
          </a:p>
          <a:p>
            <a:endParaRPr lang="en-US" sz="1600" dirty="0"/>
          </a:p>
        </p:txBody>
      </p:sp>
      <p:sp>
        <p:nvSpPr>
          <p:cNvPr id="2" name="Title 1">
            <a:extLst>
              <a:ext uri="{FF2B5EF4-FFF2-40B4-BE49-F238E27FC236}">
                <a16:creationId xmlns:a16="http://schemas.microsoft.com/office/drawing/2014/main" id="{BC636E7C-690A-4667-B471-137DF8C37092}"/>
              </a:ext>
            </a:extLst>
          </p:cNvPr>
          <p:cNvSpPr>
            <a:spLocks noGrp="1"/>
          </p:cNvSpPr>
          <p:nvPr>
            <p:ph type="title"/>
          </p:nvPr>
        </p:nvSpPr>
        <p:spPr/>
        <p:txBody>
          <a:bodyPr/>
          <a:lstStyle/>
          <a:p>
            <a:r>
              <a:rPr lang="en-US" sz="2400" dirty="0"/>
              <a:t>ECRS deployment based on Net Load ramps</a:t>
            </a:r>
          </a:p>
        </p:txBody>
      </p:sp>
      <p:sp>
        <p:nvSpPr>
          <p:cNvPr id="4" name="Slide Number Placeholder 3">
            <a:extLst>
              <a:ext uri="{FF2B5EF4-FFF2-40B4-BE49-F238E27FC236}">
                <a16:creationId xmlns:a16="http://schemas.microsoft.com/office/drawing/2014/main" id="{56D30AF4-2218-4847-B127-11E60FB91ED1}"/>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dirty="0">
              <a:ln>
                <a:noFill/>
              </a:ln>
              <a:solidFill>
                <a:prstClr val="black">
                  <a:tint val="75000"/>
                </a:prstClr>
              </a:solidFill>
              <a:effectLst/>
              <a:uLnTx/>
              <a:uFillTx/>
              <a:latin typeface="Arial" panose="020B0604020202020204"/>
              <a:ea typeface="+mn-ea"/>
              <a:cs typeface="+mn-cs"/>
            </a:endParaRPr>
          </a:p>
        </p:txBody>
      </p:sp>
      <p:sp>
        <p:nvSpPr>
          <p:cNvPr id="6" name="Content Placeholder 2">
            <a:extLst>
              <a:ext uri="{FF2B5EF4-FFF2-40B4-BE49-F238E27FC236}">
                <a16:creationId xmlns:a16="http://schemas.microsoft.com/office/drawing/2014/main" id="{A558D885-97D4-4060-BE03-C512063A2F05}"/>
              </a:ext>
            </a:extLst>
          </p:cNvPr>
          <p:cNvSpPr txBox="1">
            <a:spLocks/>
          </p:cNvSpPr>
          <p:nvPr/>
        </p:nvSpPr>
        <p:spPr>
          <a:xfrm>
            <a:off x="142568" y="3767613"/>
            <a:ext cx="8534400" cy="2366141"/>
          </a:xfrm>
          <a:prstGeom prst="rect">
            <a:avLst/>
          </a:prstGeom>
        </p:spPr>
        <p:txBody>
          <a:bodyPr/>
          <a:lstStyle>
            <a:lvl1pPr marL="257175" indent="-257175"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400" kern="1200" baseline="0">
                <a:solidFill>
                  <a:schemeClr val="tx2"/>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5B6770"/>
                </a:solidFill>
                <a:effectLst/>
                <a:uLnTx/>
                <a:uFillTx/>
                <a:latin typeface="Arial" panose="020B0604020202020204"/>
                <a:ea typeface="+mn-ea"/>
                <a:cs typeface="+mn-cs"/>
              </a:rPr>
              <a:t>The following two triggers to decide when ECRS-gen deployment may be needed</a:t>
            </a:r>
          </a:p>
          <a:p>
            <a:pPr marL="685800" marR="0" lvl="1" indent="-342900" algn="l" defTabSz="685800" rtl="0" eaLnBrk="1" fontAlgn="auto" latinLnBrk="0" hangingPunct="1">
              <a:lnSpc>
                <a:spcPct val="100000"/>
              </a:lnSpc>
              <a:spcBef>
                <a:spcPct val="20000"/>
              </a:spcBef>
              <a:spcAft>
                <a:spcPts val="0"/>
              </a:spcAft>
              <a:buClrTx/>
              <a:buSzTx/>
              <a:buFont typeface="+mj-lt"/>
              <a:buAutoNum type="arabicPeriod"/>
              <a:tabLst/>
              <a:defRPr/>
            </a:pPr>
            <a:r>
              <a:rPr kumimoji="0" lang="en-US" sz="1400" b="0" i="0" u="none" strike="noStrike" kern="1200" cap="none" spc="0" normalizeH="0" baseline="0" noProof="0" dirty="0">
                <a:ln>
                  <a:noFill/>
                </a:ln>
                <a:solidFill>
                  <a:srgbClr val="5B6770"/>
                </a:solidFill>
                <a:effectLst/>
                <a:uLnTx/>
                <a:uFillTx/>
                <a:latin typeface="Arial" panose="020B0604020202020204"/>
                <a:ea typeface="+mn-ea"/>
                <a:cs typeface="+mn-cs"/>
              </a:rPr>
              <a:t>Trigger 1 : (PRC – 3200 MW) – (projected 10min Net Load ramp) + Remaining QSGR capacity &lt; 300 MW</a:t>
            </a:r>
          </a:p>
          <a:p>
            <a:pPr marL="857250" marR="0" lvl="2" indent="-171450"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5B6770"/>
                </a:solidFill>
                <a:effectLst/>
                <a:uLnTx/>
                <a:uFillTx/>
                <a:latin typeface="Arial" panose="020B0604020202020204"/>
                <a:ea typeface="+mn-ea"/>
                <a:cs typeface="+mn-cs"/>
              </a:rPr>
              <a:t>Designed to trigger ECRS deployment before Non-Spin (@PRC = 3200 MW). </a:t>
            </a:r>
          </a:p>
          <a:p>
            <a:pPr marL="857250" marR="0" lvl="2" indent="-171450"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5B6770"/>
                </a:solidFill>
                <a:effectLst/>
                <a:uLnTx/>
                <a:uFillTx/>
                <a:latin typeface="Arial" panose="020B0604020202020204"/>
                <a:ea typeface="+mn-ea"/>
                <a:cs typeface="+mn-cs"/>
              </a:rPr>
              <a:t>ECRS may be deployed either when PRC is low, or when the projected 10min Net Load ramp may cause PRC to drop below 3,200 MW</a:t>
            </a:r>
          </a:p>
          <a:p>
            <a:pPr marL="857250" marR="0" lvl="2" indent="-171450"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5B6770"/>
                </a:solidFill>
                <a:effectLst/>
                <a:uLnTx/>
                <a:uFillTx/>
                <a:latin typeface="Arial" panose="020B0604020202020204"/>
                <a:ea typeface="+mn-ea"/>
                <a:cs typeface="+mn-cs"/>
              </a:rPr>
              <a:t>Remaining QSGR capacity helps account for the capacity that is not frequency responsive and is able to respond within 10min (i.e., QSGRs in OFFQS not carrying A/S plus QSGRs in OFF).</a:t>
            </a:r>
          </a:p>
          <a:p>
            <a:pPr marL="685800" marR="0" lvl="1" indent="-342900" algn="l" defTabSz="685800" rtl="0" eaLnBrk="1" fontAlgn="auto" latinLnBrk="0" hangingPunct="1">
              <a:lnSpc>
                <a:spcPct val="100000"/>
              </a:lnSpc>
              <a:spcBef>
                <a:spcPct val="20000"/>
              </a:spcBef>
              <a:spcAft>
                <a:spcPts val="0"/>
              </a:spcAft>
              <a:buClrTx/>
              <a:buSzTx/>
              <a:buFont typeface="+mj-lt"/>
              <a:buAutoNum type="arabicPeriod" startAt="2"/>
              <a:tabLst/>
              <a:defRPr/>
            </a:pPr>
            <a:r>
              <a:rPr kumimoji="0" lang="en-US" sz="1400" b="0" i="0" u="none" strike="noStrike" kern="1200" cap="none" spc="0" normalizeH="0" baseline="0" noProof="0" dirty="0">
                <a:ln>
                  <a:noFill/>
                </a:ln>
                <a:solidFill>
                  <a:srgbClr val="5B6770"/>
                </a:solidFill>
                <a:effectLst/>
                <a:uLnTx/>
                <a:uFillTx/>
                <a:latin typeface="Arial" panose="020B0604020202020204"/>
                <a:ea typeface="+mn-ea"/>
                <a:cs typeface="+mn-cs"/>
              </a:rPr>
              <a:t>Trigger 2: (10min ramp capacity) – (projected 10min Net Load ramp) &lt; 0 MW</a:t>
            </a:r>
          </a:p>
          <a:p>
            <a:pPr marL="857250" marR="0" lvl="2" indent="-171450"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5B6770"/>
                </a:solidFill>
                <a:effectLst/>
                <a:uLnTx/>
                <a:uFillTx/>
                <a:latin typeface="Arial" panose="020B0604020202020204"/>
                <a:ea typeface="+mn-ea"/>
                <a:cs typeface="+mn-cs"/>
              </a:rPr>
              <a:t>ECRS may be deployed when there is lack of 10min ramping capacity.</a:t>
            </a:r>
            <a:endParaRPr kumimoji="0" lang="en-US" sz="1400" b="0" i="0" u="none" strike="noStrike" kern="1200" cap="none" spc="0" normalizeH="0" baseline="0" noProof="0" dirty="0">
              <a:ln>
                <a:noFill/>
              </a:ln>
              <a:solidFill>
                <a:srgbClr val="5B6770"/>
              </a:solidFill>
              <a:effectLst/>
              <a:uLnTx/>
              <a:uFillTx/>
              <a:latin typeface="Arial" panose="020B0604020202020204"/>
              <a:ea typeface="+mn-ea"/>
              <a:cs typeface="+mn-cs"/>
            </a:endParaRPr>
          </a:p>
          <a:p>
            <a:pPr marL="557213" marR="0" lvl="1" indent="-214313"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5B6770"/>
              </a:solidFill>
              <a:effectLst/>
              <a:uLnTx/>
              <a:uFillTx/>
              <a:latin typeface="Arial" panose="020B0604020202020204"/>
              <a:ea typeface="+mn-ea"/>
              <a:cs typeface="+mn-cs"/>
            </a:endParaRPr>
          </a:p>
        </p:txBody>
      </p:sp>
      <p:cxnSp>
        <p:nvCxnSpPr>
          <p:cNvPr id="9" name="Straight Connector 8">
            <a:extLst>
              <a:ext uri="{FF2B5EF4-FFF2-40B4-BE49-F238E27FC236}">
                <a16:creationId xmlns:a16="http://schemas.microsoft.com/office/drawing/2014/main" id="{6C9009DF-D730-481F-B0DB-9756B7D1DCC6}"/>
              </a:ext>
            </a:extLst>
          </p:cNvPr>
          <p:cNvCxnSpPr>
            <a:cxnSpLocks/>
          </p:cNvCxnSpPr>
          <p:nvPr/>
        </p:nvCxnSpPr>
        <p:spPr>
          <a:xfrm>
            <a:off x="2184935" y="3254578"/>
            <a:ext cx="492652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7ABEE7C-635D-4437-8E6C-45D9C72A49CD}"/>
              </a:ext>
            </a:extLst>
          </p:cNvPr>
          <p:cNvCxnSpPr>
            <a:cxnSpLocks/>
          </p:cNvCxnSpPr>
          <p:nvPr/>
        </p:nvCxnSpPr>
        <p:spPr>
          <a:xfrm flipV="1">
            <a:off x="2184935" y="1434164"/>
            <a:ext cx="4926529" cy="1820414"/>
          </a:xfrm>
          <a:prstGeom prst="line">
            <a:avLst/>
          </a:prstGeom>
          <a:ln>
            <a:solidFill>
              <a:srgbClr val="FFC000"/>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4E175CC-49FC-4763-ADEC-966EACEBE216}"/>
              </a:ext>
            </a:extLst>
          </p:cNvPr>
          <p:cNvCxnSpPr>
            <a:cxnSpLocks/>
          </p:cNvCxnSpPr>
          <p:nvPr/>
        </p:nvCxnSpPr>
        <p:spPr>
          <a:xfrm flipV="1">
            <a:off x="2117557" y="1833906"/>
            <a:ext cx="1318661" cy="1420673"/>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19" name="Freeform: Shape 18">
            <a:extLst>
              <a:ext uri="{FF2B5EF4-FFF2-40B4-BE49-F238E27FC236}">
                <a16:creationId xmlns:a16="http://schemas.microsoft.com/office/drawing/2014/main" id="{F6BBA6DC-C405-4AE1-A6CF-8EBF7C9BB303}"/>
              </a:ext>
            </a:extLst>
          </p:cNvPr>
          <p:cNvSpPr/>
          <p:nvPr/>
        </p:nvSpPr>
        <p:spPr>
          <a:xfrm>
            <a:off x="1020277" y="1462339"/>
            <a:ext cx="6054290" cy="1764064"/>
          </a:xfrm>
          <a:custGeom>
            <a:avLst/>
            <a:gdLst>
              <a:gd name="connsiteX0" fmla="*/ 0 w 6054290"/>
              <a:gd name="connsiteY0" fmla="*/ 1703672 h 1820414"/>
              <a:gd name="connsiteX1" fmla="*/ 1453415 w 6054290"/>
              <a:gd name="connsiteY1" fmla="*/ 1694047 h 1820414"/>
              <a:gd name="connsiteX2" fmla="*/ 2233061 w 6054290"/>
              <a:gd name="connsiteY2" fmla="*/ 413887 h 1820414"/>
              <a:gd name="connsiteX3" fmla="*/ 3734602 w 6054290"/>
              <a:gd name="connsiteY3" fmla="*/ 606392 h 1820414"/>
              <a:gd name="connsiteX4" fmla="*/ 5072514 w 6054290"/>
              <a:gd name="connsiteY4" fmla="*/ 105878 h 1820414"/>
              <a:gd name="connsiteX5" fmla="*/ 6054290 w 6054290"/>
              <a:gd name="connsiteY5" fmla="*/ 0 h 1820414"/>
              <a:gd name="connsiteX0" fmla="*/ 0 w 6054290"/>
              <a:gd name="connsiteY0" fmla="*/ 1703672 h 1764064"/>
              <a:gd name="connsiteX1" fmla="*/ 1453415 w 6054290"/>
              <a:gd name="connsiteY1" fmla="*/ 1694047 h 1764064"/>
              <a:gd name="connsiteX2" fmla="*/ 2407233 w 6054290"/>
              <a:gd name="connsiteY2" fmla="*/ 1302162 h 1764064"/>
              <a:gd name="connsiteX3" fmla="*/ 3734602 w 6054290"/>
              <a:gd name="connsiteY3" fmla="*/ 606392 h 1764064"/>
              <a:gd name="connsiteX4" fmla="*/ 5072514 w 6054290"/>
              <a:gd name="connsiteY4" fmla="*/ 105878 h 1764064"/>
              <a:gd name="connsiteX5" fmla="*/ 6054290 w 6054290"/>
              <a:gd name="connsiteY5" fmla="*/ 0 h 1764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54290" h="1764064">
                <a:moveTo>
                  <a:pt x="0" y="1703672"/>
                </a:moveTo>
                <a:cubicBezTo>
                  <a:pt x="540619" y="1806341"/>
                  <a:pt x="1052210" y="1760965"/>
                  <a:pt x="1453415" y="1694047"/>
                </a:cubicBezTo>
                <a:cubicBezTo>
                  <a:pt x="1854620" y="1627129"/>
                  <a:pt x="2027035" y="1483438"/>
                  <a:pt x="2407233" y="1302162"/>
                </a:cubicBezTo>
                <a:cubicBezTo>
                  <a:pt x="2787431" y="1120886"/>
                  <a:pt x="3290389" y="805773"/>
                  <a:pt x="3734602" y="606392"/>
                </a:cubicBezTo>
                <a:cubicBezTo>
                  <a:pt x="4178816" y="407011"/>
                  <a:pt x="4685899" y="206943"/>
                  <a:pt x="5072514" y="105878"/>
                </a:cubicBezTo>
                <a:cubicBezTo>
                  <a:pt x="5459129" y="4813"/>
                  <a:pt x="5756709" y="2406"/>
                  <a:pt x="6054290" y="0"/>
                </a:cubicBezTo>
              </a:path>
            </a:pathLst>
          </a:cu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grpSp>
        <p:nvGrpSpPr>
          <p:cNvPr id="22" name="Group 21">
            <a:extLst>
              <a:ext uri="{FF2B5EF4-FFF2-40B4-BE49-F238E27FC236}">
                <a16:creationId xmlns:a16="http://schemas.microsoft.com/office/drawing/2014/main" id="{7BE8ABF1-841C-73DA-D326-4A4FFCA4EA0B}"/>
              </a:ext>
            </a:extLst>
          </p:cNvPr>
          <p:cNvGrpSpPr/>
          <p:nvPr/>
        </p:nvGrpSpPr>
        <p:grpSpPr>
          <a:xfrm>
            <a:off x="1020277" y="1206137"/>
            <a:ext cx="7818922" cy="2541676"/>
            <a:chOff x="1020278" y="1286672"/>
            <a:chExt cx="7818922" cy="2541676"/>
          </a:xfrm>
        </p:grpSpPr>
        <p:cxnSp>
          <p:nvCxnSpPr>
            <p:cNvPr id="12" name="Straight Connector 11">
              <a:extLst>
                <a:ext uri="{FF2B5EF4-FFF2-40B4-BE49-F238E27FC236}">
                  <a16:creationId xmlns:a16="http://schemas.microsoft.com/office/drawing/2014/main" id="{1669ACB3-D978-4A40-A786-83EBCBCD0795}"/>
                </a:ext>
              </a:extLst>
            </p:cNvPr>
            <p:cNvCxnSpPr>
              <a:cxnSpLocks/>
            </p:cNvCxnSpPr>
            <p:nvPr/>
          </p:nvCxnSpPr>
          <p:spPr>
            <a:xfrm>
              <a:off x="7074568" y="1340318"/>
              <a:ext cx="0" cy="2453275"/>
            </a:xfrm>
            <a:prstGeom prst="line">
              <a:avLst/>
            </a:prstGeom>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11F78CA9-51B7-C549-CFE3-7D796A49C0A6}"/>
                </a:ext>
              </a:extLst>
            </p:cNvPr>
            <p:cNvGrpSpPr/>
            <p:nvPr/>
          </p:nvGrpSpPr>
          <p:grpSpPr>
            <a:xfrm>
              <a:off x="1020278" y="1286672"/>
              <a:ext cx="7818922" cy="2541676"/>
              <a:chOff x="1020278" y="1286672"/>
              <a:chExt cx="7818922" cy="2541676"/>
            </a:xfrm>
          </p:grpSpPr>
          <p:sp>
            <p:nvSpPr>
              <p:cNvPr id="7" name="Freeform: Shape 6">
                <a:extLst>
                  <a:ext uri="{FF2B5EF4-FFF2-40B4-BE49-F238E27FC236}">
                    <a16:creationId xmlns:a16="http://schemas.microsoft.com/office/drawing/2014/main" id="{F0394C5E-EC7B-4F4B-A925-D353AE3F2F00}"/>
                  </a:ext>
                </a:extLst>
              </p:cNvPr>
              <p:cNvSpPr/>
              <p:nvPr/>
            </p:nvSpPr>
            <p:spPr>
              <a:xfrm>
                <a:off x="1020278" y="1410755"/>
                <a:ext cx="6054290" cy="1820414"/>
              </a:xfrm>
              <a:custGeom>
                <a:avLst/>
                <a:gdLst>
                  <a:gd name="connsiteX0" fmla="*/ 0 w 6054290"/>
                  <a:gd name="connsiteY0" fmla="*/ 1703672 h 1820414"/>
                  <a:gd name="connsiteX1" fmla="*/ 1453415 w 6054290"/>
                  <a:gd name="connsiteY1" fmla="*/ 1694047 h 1820414"/>
                  <a:gd name="connsiteX2" fmla="*/ 2233061 w 6054290"/>
                  <a:gd name="connsiteY2" fmla="*/ 413887 h 1820414"/>
                  <a:gd name="connsiteX3" fmla="*/ 3734602 w 6054290"/>
                  <a:gd name="connsiteY3" fmla="*/ 606392 h 1820414"/>
                  <a:gd name="connsiteX4" fmla="*/ 5072514 w 6054290"/>
                  <a:gd name="connsiteY4" fmla="*/ 105878 h 1820414"/>
                  <a:gd name="connsiteX5" fmla="*/ 6054290 w 6054290"/>
                  <a:gd name="connsiteY5" fmla="*/ 0 h 1820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54290" h="1820414">
                    <a:moveTo>
                      <a:pt x="0" y="1703672"/>
                    </a:moveTo>
                    <a:cubicBezTo>
                      <a:pt x="540619" y="1806341"/>
                      <a:pt x="1081238" y="1909011"/>
                      <a:pt x="1453415" y="1694047"/>
                    </a:cubicBezTo>
                    <a:cubicBezTo>
                      <a:pt x="1825592" y="1479083"/>
                      <a:pt x="1852863" y="595163"/>
                      <a:pt x="2233061" y="413887"/>
                    </a:cubicBezTo>
                    <a:cubicBezTo>
                      <a:pt x="2613259" y="232611"/>
                      <a:pt x="3261360" y="657727"/>
                      <a:pt x="3734602" y="606392"/>
                    </a:cubicBezTo>
                    <a:cubicBezTo>
                      <a:pt x="4207844" y="555057"/>
                      <a:pt x="4685899" y="206943"/>
                      <a:pt x="5072514" y="105878"/>
                    </a:cubicBezTo>
                    <a:cubicBezTo>
                      <a:pt x="5459129" y="4813"/>
                      <a:pt x="5756709" y="2406"/>
                      <a:pt x="6054290"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cxnSp>
            <p:nvCxnSpPr>
              <p:cNvPr id="8" name="Straight Connector 7">
                <a:extLst>
                  <a:ext uri="{FF2B5EF4-FFF2-40B4-BE49-F238E27FC236}">
                    <a16:creationId xmlns:a16="http://schemas.microsoft.com/office/drawing/2014/main" id="{1677EAF9-2224-45E4-A32F-B593686EC937}"/>
                  </a:ext>
                </a:extLst>
              </p:cNvPr>
              <p:cNvCxnSpPr/>
              <p:nvPr/>
            </p:nvCxnSpPr>
            <p:spPr>
              <a:xfrm>
                <a:off x="2117557" y="1704911"/>
                <a:ext cx="0" cy="2088682"/>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0ED5FED5-88F4-45F2-8B51-893FA1F79249}"/>
                  </a:ext>
                </a:extLst>
              </p:cNvPr>
              <p:cNvSpPr txBox="1"/>
              <p:nvPr/>
            </p:nvSpPr>
            <p:spPr>
              <a:xfrm>
                <a:off x="4205441" y="3459016"/>
                <a:ext cx="1502341"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rPr>
                  <a:t>30 minutes </a:t>
                </a:r>
              </a:p>
            </p:txBody>
          </p:sp>
          <p:cxnSp>
            <p:nvCxnSpPr>
              <p:cNvPr id="14" name="Straight Connector 13">
                <a:extLst>
                  <a:ext uri="{FF2B5EF4-FFF2-40B4-BE49-F238E27FC236}">
                    <a16:creationId xmlns:a16="http://schemas.microsoft.com/office/drawing/2014/main" id="{9E5652DA-CAE2-47CE-988D-32C302A1409E}"/>
                  </a:ext>
                </a:extLst>
              </p:cNvPr>
              <p:cNvCxnSpPr>
                <a:cxnSpLocks/>
              </p:cNvCxnSpPr>
              <p:nvPr/>
            </p:nvCxnSpPr>
            <p:spPr>
              <a:xfrm>
                <a:off x="3436219" y="1597429"/>
                <a:ext cx="0" cy="2175897"/>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EFA4E45B-5589-495A-B040-551E04723AF6}"/>
                  </a:ext>
                </a:extLst>
              </p:cNvPr>
              <p:cNvSpPr txBox="1"/>
              <p:nvPr/>
            </p:nvSpPr>
            <p:spPr>
              <a:xfrm>
                <a:off x="2184935" y="3400852"/>
                <a:ext cx="1502341"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rPr>
                  <a:t>10 minutes </a:t>
                </a:r>
              </a:p>
            </p:txBody>
          </p:sp>
          <p:sp>
            <p:nvSpPr>
              <p:cNvPr id="16" name="Left Brace 15">
                <a:extLst>
                  <a:ext uri="{FF2B5EF4-FFF2-40B4-BE49-F238E27FC236}">
                    <a16:creationId xmlns:a16="http://schemas.microsoft.com/office/drawing/2014/main" id="{D221E0FC-B30E-4494-BDC5-29E4E424A5BE}"/>
                  </a:ext>
                </a:extLst>
              </p:cNvPr>
              <p:cNvSpPr/>
              <p:nvPr/>
            </p:nvSpPr>
            <p:spPr>
              <a:xfrm rot="10800000">
                <a:off x="7232834" y="2147124"/>
                <a:ext cx="45719" cy="107175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17" name="TextBox 16">
                <a:extLst>
                  <a:ext uri="{FF2B5EF4-FFF2-40B4-BE49-F238E27FC236}">
                    <a16:creationId xmlns:a16="http://schemas.microsoft.com/office/drawing/2014/main" id="{56CEFFF8-F3E1-42FA-80E1-F03439483B13}"/>
                  </a:ext>
                </a:extLst>
              </p:cNvPr>
              <p:cNvSpPr txBox="1"/>
              <p:nvPr/>
            </p:nvSpPr>
            <p:spPr>
              <a:xfrm>
                <a:off x="7318193" y="1286672"/>
                <a:ext cx="1299408" cy="369332"/>
              </a:xfrm>
              <a:prstGeom prst="rect">
                <a:avLst/>
              </a:prstGeom>
              <a:noFill/>
              <a:ln>
                <a:solidFill>
                  <a:schemeClr val="accent1">
                    <a:shade val="5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C000"/>
                    </a:solidFill>
                    <a:effectLst/>
                    <a:uLnTx/>
                    <a:uFillTx/>
                    <a:latin typeface="Arial" panose="020B0604020202020204"/>
                    <a:ea typeface="+mn-ea"/>
                    <a:cs typeface="+mn-cs"/>
                  </a:rPr>
                  <a:t>Scenario 1</a:t>
                </a:r>
              </a:p>
            </p:txBody>
          </p:sp>
          <p:sp>
            <p:nvSpPr>
              <p:cNvPr id="18" name="TextBox 17">
                <a:extLst>
                  <a:ext uri="{FF2B5EF4-FFF2-40B4-BE49-F238E27FC236}">
                    <a16:creationId xmlns:a16="http://schemas.microsoft.com/office/drawing/2014/main" id="{74B435FF-E314-44C3-A0EB-31336555A1A8}"/>
                  </a:ext>
                </a:extLst>
              </p:cNvPr>
              <p:cNvSpPr txBox="1"/>
              <p:nvPr/>
            </p:nvSpPr>
            <p:spPr>
              <a:xfrm>
                <a:off x="3540708" y="1368933"/>
                <a:ext cx="1299408" cy="369332"/>
              </a:xfrm>
              <a:prstGeom prst="rect">
                <a:avLst/>
              </a:prstGeom>
              <a:noFill/>
              <a:ln>
                <a:solidFill>
                  <a:schemeClr val="accent1">
                    <a:shade val="5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ACC8"/>
                    </a:solidFill>
                    <a:effectLst/>
                    <a:uLnTx/>
                    <a:uFillTx/>
                    <a:latin typeface="Arial" panose="020B0604020202020204"/>
                    <a:ea typeface="+mn-ea"/>
                    <a:cs typeface="+mn-cs"/>
                  </a:rPr>
                  <a:t>Scenario 2</a:t>
                </a:r>
              </a:p>
            </p:txBody>
          </p:sp>
          <p:sp>
            <p:nvSpPr>
              <p:cNvPr id="20" name="Left Brace 19">
                <a:extLst>
                  <a:ext uri="{FF2B5EF4-FFF2-40B4-BE49-F238E27FC236}">
                    <a16:creationId xmlns:a16="http://schemas.microsoft.com/office/drawing/2014/main" id="{941883C1-96B3-4997-A638-30419A18D68C}"/>
                  </a:ext>
                </a:extLst>
              </p:cNvPr>
              <p:cNvSpPr/>
              <p:nvPr/>
            </p:nvSpPr>
            <p:spPr>
              <a:xfrm rot="10800000">
                <a:off x="7215952" y="1410755"/>
                <a:ext cx="83124" cy="72673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21" name="TextBox 20">
                <a:extLst>
                  <a:ext uri="{FF2B5EF4-FFF2-40B4-BE49-F238E27FC236}">
                    <a16:creationId xmlns:a16="http://schemas.microsoft.com/office/drawing/2014/main" id="{D5D36362-0DB8-431A-ABE3-A603B8C68469}"/>
                  </a:ext>
                </a:extLst>
              </p:cNvPr>
              <p:cNvSpPr txBox="1"/>
              <p:nvPr/>
            </p:nvSpPr>
            <p:spPr>
              <a:xfrm>
                <a:off x="7336859" y="2338802"/>
                <a:ext cx="1502341" cy="5847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5B6770"/>
                    </a:solidFill>
                    <a:effectLst/>
                    <a:uLnTx/>
                    <a:uFillTx/>
                    <a:latin typeface="Arial" panose="020B0604020202020204"/>
                    <a:ea typeface="+mn-ea"/>
                    <a:cs typeface="+mn-cs"/>
                  </a:rPr>
                  <a:t>OFFLINE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5B6770"/>
                    </a:solidFill>
                    <a:effectLst/>
                    <a:uLnTx/>
                    <a:uFillTx/>
                    <a:latin typeface="Arial" panose="020B0604020202020204"/>
                    <a:ea typeface="+mn-ea"/>
                    <a:cs typeface="+mn-cs"/>
                  </a:rPr>
                  <a:t>Non-Spin</a:t>
                </a:r>
              </a:p>
            </p:txBody>
          </p:sp>
        </p:grpSp>
      </p:grpSp>
    </p:spTree>
    <p:extLst>
      <p:ext uri="{BB962C8B-B14F-4D97-AF65-F5344CB8AC3E}">
        <p14:creationId xmlns:p14="http://schemas.microsoft.com/office/powerpoint/2010/main" val="27024230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22695-9D0B-C4BB-D70B-95DAD39C26DA}"/>
              </a:ext>
            </a:extLst>
          </p:cNvPr>
          <p:cNvSpPr>
            <a:spLocks noGrp="1"/>
          </p:cNvSpPr>
          <p:nvPr>
            <p:ph type="title"/>
          </p:nvPr>
        </p:nvSpPr>
        <p:spPr/>
        <p:txBody>
          <a:bodyPr/>
          <a:lstStyle/>
          <a:p>
            <a:r>
              <a:rPr lang="en-US" sz="2000" dirty="0"/>
              <a:t>ECRS Qualification Test Expectations upon implementation</a:t>
            </a:r>
          </a:p>
        </p:txBody>
      </p:sp>
      <p:sp>
        <p:nvSpPr>
          <p:cNvPr id="3" name="Content Placeholder 2">
            <a:extLst>
              <a:ext uri="{FF2B5EF4-FFF2-40B4-BE49-F238E27FC236}">
                <a16:creationId xmlns:a16="http://schemas.microsoft.com/office/drawing/2014/main" id="{04462878-E9E5-549E-6A71-A5475CE94561}"/>
              </a:ext>
            </a:extLst>
          </p:cNvPr>
          <p:cNvSpPr>
            <a:spLocks noGrp="1"/>
          </p:cNvSpPr>
          <p:nvPr>
            <p:ph idx="1"/>
          </p:nvPr>
        </p:nvSpPr>
        <p:spPr/>
        <p:txBody>
          <a:bodyPr/>
          <a:lstStyle/>
          <a:p>
            <a:pPr marL="0" marR="0" indent="0">
              <a:spcBef>
                <a:spcPts val="0"/>
              </a:spcBef>
              <a:spcAft>
                <a:spcPts val="0"/>
              </a:spcAft>
              <a:buNone/>
            </a:pPr>
            <a:r>
              <a:rPr lang="en-US" sz="1400" b="1" u="sng"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rPr>
              <a:t>All </a:t>
            </a:r>
            <a:r>
              <a:rPr lang="en-US" sz="1400" b="1" u="sng" dirty="0">
                <a:solidFill>
                  <a:srgbClr val="5B6770"/>
                </a:solidFill>
                <a:latin typeface="Arial" panose="020B0604020202020204" pitchFamily="34" charset="0"/>
                <a:ea typeface="Times New Roman" panose="02020603050405020304" pitchFamily="18" charset="0"/>
                <a:cs typeface="Times New Roman" panose="02020603050405020304" pitchFamily="18" charset="0"/>
              </a:rPr>
              <a:t>SCED Dispatchable </a:t>
            </a:r>
            <a:r>
              <a:rPr lang="en-US" sz="1400" b="1" u="sng"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rPr>
              <a:t>Resources (Including QSGR’s and Excluding NCLR’s):</a:t>
            </a:r>
            <a:endParaRPr lang="en-US" sz="14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rPr>
              <a:t>Any QSE providing ECRS shall provide communications equipment to receive ERCOT telemetered control deployments for ECRS. ERCOT will conduct a coordinated telemetry test to demonstrate that the QSE can respond to ECRS deployment instruction by updating the ECRS Ancillary Service Schedule telemetry for the qualifying resource </a:t>
            </a:r>
          </a:p>
          <a:p>
            <a:pPr marL="585788" lvl="1" indent="-285750">
              <a:lnSpc>
                <a:spcPct val="107000"/>
              </a:lnSpc>
              <a:spcBef>
                <a:spcPts val="0"/>
              </a:spcBef>
              <a:spcAft>
                <a:spcPts val="800"/>
              </a:spcAft>
              <a:buFont typeface="Courier New" panose="02070309020205020404" pitchFamily="49" charset="0"/>
              <a:buChar char="o"/>
            </a:pPr>
            <a:r>
              <a:rPr lang="en-US" sz="1400" dirty="0">
                <a:solidFill>
                  <a:srgbClr val="5B6770"/>
                </a:solidFill>
                <a:effectLst/>
                <a:latin typeface="Arial" panose="020B0604020202020204" pitchFamily="34" charset="0"/>
                <a:ea typeface="Arial" panose="020B0604020202020204" pitchFamily="34" charset="0"/>
                <a:cs typeface="Times New Roman" panose="02020603050405020304" pitchFamily="18" charset="0"/>
              </a:rPr>
              <a:t>ERCOT testing coordinator will contact QSE during testing window to setup initial telemetry and discuss the following expectations before beginning test.</a:t>
            </a:r>
          </a:p>
          <a:p>
            <a:pPr marL="642938" lvl="1" indent="-342900">
              <a:lnSpc>
                <a:spcPct val="107000"/>
              </a:lnSpc>
              <a:spcBef>
                <a:spcPts val="0"/>
              </a:spcBef>
              <a:spcAft>
                <a:spcPts val="800"/>
              </a:spcAft>
              <a:buFont typeface="Courier New" panose="02070309020205020404" pitchFamily="49" charset="0"/>
              <a:buChar char="o"/>
            </a:pPr>
            <a:r>
              <a:rPr lang="en-US" sz="1400" dirty="0">
                <a:solidFill>
                  <a:srgbClr val="5B6770"/>
                </a:solidFill>
                <a:effectLst/>
                <a:latin typeface="Arial" panose="020B0604020202020204" pitchFamily="34" charset="0"/>
                <a:ea typeface="Arial" panose="020B0604020202020204" pitchFamily="34" charset="0"/>
                <a:cs typeface="Times New Roman" panose="02020603050405020304" pitchFamily="18" charset="0"/>
              </a:rPr>
              <a:t>QSE sets RST to ONTEST (8)</a:t>
            </a:r>
          </a:p>
          <a:p>
            <a:pPr marL="642938" lvl="1" indent="-342900">
              <a:lnSpc>
                <a:spcPct val="107000"/>
              </a:lnSpc>
              <a:spcBef>
                <a:spcPts val="0"/>
              </a:spcBef>
              <a:spcAft>
                <a:spcPts val="800"/>
              </a:spcAft>
              <a:buFont typeface="Courier New" panose="02070309020205020404" pitchFamily="49" charset="0"/>
              <a:buChar char="o"/>
            </a:pPr>
            <a:r>
              <a:rPr lang="en-US" sz="1400" dirty="0">
                <a:solidFill>
                  <a:srgbClr val="5B6770"/>
                </a:solidFill>
                <a:effectLst/>
                <a:latin typeface="Arial" panose="020B0604020202020204" pitchFamily="34" charset="0"/>
                <a:ea typeface="Arial" panose="020B0604020202020204" pitchFamily="34" charset="0"/>
                <a:cs typeface="Times New Roman" panose="02020603050405020304" pitchFamily="18" charset="0"/>
              </a:rPr>
              <a:t>QSE sets ECRS Responsibility to qualification amount (must be less than or equal to 10 * Emergency Ramp Rate)</a:t>
            </a:r>
          </a:p>
          <a:p>
            <a:pPr marL="642938" lvl="1" indent="-342900">
              <a:lnSpc>
                <a:spcPct val="107000"/>
              </a:lnSpc>
              <a:spcBef>
                <a:spcPts val="0"/>
              </a:spcBef>
              <a:spcAft>
                <a:spcPts val="800"/>
              </a:spcAft>
              <a:buFont typeface="Courier New" panose="02070309020205020404" pitchFamily="49" charset="0"/>
              <a:buChar char="o"/>
            </a:pPr>
            <a:r>
              <a:rPr lang="en-US" sz="1400" dirty="0">
                <a:solidFill>
                  <a:srgbClr val="5B6770"/>
                </a:solidFill>
                <a:effectLst/>
                <a:latin typeface="Arial" panose="020B0604020202020204" pitchFamily="34" charset="0"/>
                <a:ea typeface="Arial" panose="020B0604020202020204" pitchFamily="34" charset="0"/>
                <a:cs typeface="Times New Roman" panose="02020603050405020304" pitchFamily="18" charset="0"/>
              </a:rPr>
              <a:t>QSE sets ECRS Schedule (ECSC) to qualification amount (must be less than or equal to 10* Emergency Ramp Rate)</a:t>
            </a:r>
          </a:p>
          <a:p>
            <a:pPr marL="642938" lvl="1" indent="-342900">
              <a:lnSpc>
                <a:spcPct val="107000"/>
              </a:lnSpc>
              <a:spcBef>
                <a:spcPts val="0"/>
              </a:spcBef>
              <a:spcAft>
                <a:spcPts val="800"/>
              </a:spcAft>
              <a:buFont typeface="Courier New" panose="02070309020205020404" pitchFamily="49" charset="0"/>
              <a:buChar char="o"/>
            </a:pPr>
            <a:r>
              <a:rPr lang="en-US" sz="1400" dirty="0">
                <a:solidFill>
                  <a:srgbClr val="5B6770"/>
                </a:solidFill>
                <a:effectLst/>
                <a:latin typeface="Arial" panose="020B0604020202020204" pitchFamily="34" charset="0"/>
                <a:ea typeface="Arial" panose="020B0604020202020204" pitchFamily="34" charset="0"/>
                <a:cs typeface="Times New Roman" panose="02020603050405020304" pitchFamily="18" charset="0"/>
              </a:rPr>
              <a:t>Discuss test guidelines and expectations</a:t>
            </a:r>
          </a:p>
          <a:p>
            <a:pPr marL="642938" lvl="1" indent="-342900">
              <a:lnSpc>
                <a:spcPct val="107000"/>
              </a:lnSpc>
              <a:spcBef>
                <a:spcPts val="0"/>
              </a:spcBef>
              <a:spcAft>
                <a:spcPts val="800"/>
              </a:spcAft>
              <a:buFont typeface="Courier New" panose="02070309020205020404" pitchFamily="49" charset="0"/>
              <a:buChar char="o"/>
            </a:pPr>
            <a:r>
              <a:rPr lang="en-US" sz="1400" dirty="0">
                <a:solidFill>
                  <a:srgbClr val="5B6770"/>
                </a:solidFill>
                <a:effectLst/>
                <a:latin typeface="Arial" panose="020B0604020202020204" pitchFamily="34" charset="0"/>
                <a:ea typeface="Arial" panose="020B0604020202020204" pitchFamily="34" charset="0"/>
                <a:cs typeface="Times New Roman" panose="02020603050405020304" pitchFamily="18" charset="0"/>
              </a:rPr>
              <a:t>ERCOT will send ECRS deployment signal to QSE</a:t>
            </a:r>
          </a:p>
          <a:p>
            <a:pPr marL="642938" lvl="1" indent="-342900">
              <a:lnSpc>
                <a:spcPct val="107000"/>
              </a:lnSpc>
              <a:spcBef>
                <a:spcPts val="0"/>
              </a:spcBef>
              <a:spcAft>
                <a:spcPts val="800"/>
              </a:spcAft>
              <a:buFont typeface="Courier New" panose="02070309020205020404" pitchFamily="49" charset="0"/>
              <a:buChar char="o"/>
            </a:pPr>
            <a:r>
              <a:rPr lang="en-US" sz="1400" dirty="0">
                <a:solidFill>
                  <a:srgbClr val="5B6770"/>
                </a:solidFill>
                <a:effectLst/>
                <a:latin typeface="Arial" panose="020B0604020202020204" pitchFamily="34" charset="0"/>
                <a:ea typeface="Arial" panose="020B0604020202020204" pitchFamily="34" charset="0"/>
                <a:cs typeface="Times New Roman" panose="02020603050405020304" pitchFamily="18" charset="0"/>
              </a:rPr>
              <a:t>Resource starts the test</a:t>
            </a:r>
          </a:p>
          <a:p>
            <a:pPr marL="642938" lvl="1" indent="-342900">
              <a:lnSpc>
                <a:spcPct val="107000"/>
              </a:lnSpc>
              <a:spcBef>
                <a:spcPts val="0"/>
              </a:spcBef>
              <a:spcAft>
                <a:spcPts val="800"/>
              </a:spcAft>
              <a:buFont typeface="Courier New" panose="02070309020205020404" pitchFamily="49" charset="0"/>
              <a:buChar char="o"/>
            </a:pPr>
            <a:r>
              <a:rPr lang="en-US" sz="1400" dirty="0">
                <a:solidFill>
                  <a:srgbClr val="5B6770"/>
                </a:solidFill>
                <a:effectLst/>
                <a:latin typeface="Arial" panose="020B0604020202020204" pitchFamily="34" charset="0"/>
                <a:ea typeface="Arial" panose="020B0604020202020204" pitchFamily="34" charset="0"/>
                <a:cs typeface="Times New Roman" panose="02020603050405020304" pitchFamily="18" charset="0"/>
              </a:rPr>
              <a:t>ECSC must change to reflect deployment within 15 seconds</a:t>
            </a:r>
          </a:p>
          <a:p>
            <a:endParaRPr lang="en-US" dirty="0"/>
          </a:p>
        </p:txBody>
      </p:sp>
      <p:sp>
        <p:nvSpPr>
          <p:cNvPr id="4" name="Slide Number Placeholder 3">
            <a:extLst>
              <a:ext uri="{FF2B5EF4-FFF2-40B4-BE49-F238E27FC236}">
                <a16:creationId xmlns:a16="http://schemas.microsoft.com/office/drawing/2014/main" id="{558EE574-1A75-2013-59E5-BA4A23327DBF}"/>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38</a:t>
            </a:fld>
            <a:endParaRPr kumimoji="0" lang="en-US" sz="900"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18374902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87B54-3319-D6B0-7C97-1BE9FF5B819B}"/>
              </a:ext>
            </a:extLst>
          </p:cNvPr>
          <p:cNvSpPr>
            <a:spLocks noGrp="1"/>
          </p:cNvSpPr>
          <p:nvPr>
            <p:ph type="title"/>
          </p:nvPr>
        </p:nvSpPr>
        <p:spPr/>
        <p:txBody>
          <a:bodyPr/>
          <a:lstStyle/>
          <a:p>
            <a:r>
              <a:rPr kumimoji="0" lang="en-US" sz="2000" b="1" i="0" u="none" strike="noStrike" kern="1200" cap="none" spc="0" normalizeH="0" baseline="0" noProof="0" dirty="0">
                <a:ln>
                  <a:noFill/>
                </a:ln>
                <a:solidFill>
                  <a:srgbClr val="00ACC8"/>
                </a:solidFill>
                <a:effectLst/>
                <a:uLnTx/>
                <a:uFillTx/>
                <a:latin typeface="Arial"/>
                <a:ea typeface="+mj-ea"/>
                <a:cs typeface="+mj-cs"/>
              </a:rPr>
              <a:t>ECRS Qualification Test Expectations upon implementation</a:t>
            </a:r>
            <a:endParaRPr lang="en-US" dirty="0"/>
          </a:p>
        </p:txBody>
      </p:sp>
      <p:sp>
        <p:nvSpPr>
          <p:cNvPr id="3" name="Content Placeholder 2">
            <a:extLst>
              <a:ext uri="{FF2B5EF4-FFF2-40B4-BE49-F238E27FC236}">
                <a16:creationId xmlns:a16="http://schemas.microsoft.com/office/drawing/2014/main" id="{00C2BCBF-04BE-DC38-FA13-C5009BE0324C}"/>
              </a:ext>
            </a:extLst>
          </p:cNvPr>
          <p:cNvSpPr>
            <a:spLocks noGrp="1"/>
          </p:cNvSpPr>
          <p:nvPr>
            <p:ph idx="1"/>
          </p:nvPr>
        </p:nvSpPr>
        <p:spPr/>
        <p:txBody>
          <a:bodyPr/>
          <a:lstStyle/>
          <a:p>
            <a:pPr marL="0" indent="0">
              <a:buNone/>
            </a:pPr>
            <a:r>
              <a:rPr lang="en-US" u="sng" dirty="0"/>
              <a:t>Additional Qualification Requirements for QSGR’s:</a:t>
            </a:r>
          </a:p>
          <a:p>
            <a:r>
              <a:rPr lang="en-US" sz="1600" dirty="0"/>
              <a:t>Generation Resources desiring qualification to provide ECRS when Off-Line must meet the QSGR qualification criteria outlined under section 8.1.1.2, General Capacity Testing Requirements. ERCOT shall measure the test Resource’s response as described under Section 8.1.1.2, General Capacity </a:t>
            </a:r>
          </a:p>
          <a:p>
            <a:pPr marL="885825" lvl="2" indent="-285750">
              <a:buFont typeface="Courier New" panose="02070309020205020404" pitchFamily="49" charset="0"/>
              <a:buChar char="o"/>
            </a:pPr>
            <a:r>
              <a:rPr lang="en-US" sz="1400" dirty="0"/>
              <a:t>For purposes of qualifying Quick Start Generation Resources (QSGRs), ERCOT shall issue a unit specific VDI for the MW amount that the QSE is requesting to qualify its QSGR to provide. The QSE shall telemeter an ONTEST Resource Status. The QSGR will only be qualified to provide an amount not to exceed the observed output at the end of a ten-minute test period.</a:t>
            </a:r>
          </a:p>
          <a:p>
            <a:pPr marL="0" indent="0">
              <a:buNone/>
            </a:pPr>
            <a:endParaRPr lang="en-US" dirty="0"/>
          </a:p>
          <a:p>
            <a:pPr marL="0" indent="0">
              <a:buNone/>
            </a:pPr>
            <a:r>
              <a:rPr lang="en-US" u="sng" dirty="0"/>
              <a:t>Additional Qualification Requirements for ESR’s:</a:t>
            </a:r>
          </a:p>
          <a:p>
            <a:r>
              <a:rPr lang="en-US" sz="16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rPr>
              <a:t>The QSE shall provide ERCOT, the start and end time stamps for when the ESR-GR provided a sustained output to deliver the SoC required to meet the ECRS qualification amount.</a:t>
            </a:r>
            <a:endParaRPr lang="en-US" sz="1600" dirty="0">
              <a:solidFill>
                <a:srgbClr val="5B6770"/>
              </a:solidFill>
              <a:effectLst/>
              <a:latin typeface="Arial" panose="020B0604020202020204" pitchFamily="34" charset="0"/>
              <a:ea typeface="Arial" panose="020B0604020202020204" pitchFamily="34" charset="0"/>
              <a:cs typeface="Times New Roman" panose="02020603050405020304" pitchFamily="18" charset="0"/>
            </a:endParaRPr>
          </a:p>
          <a:p>
            <a:r>
              <a:rPr lang="en-US" sz="16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rPr>
              <a:t>ERCOT may use the existing hourly capability or Non-Spin capability test results on record to establish the preliminary ECRS qualified MW’s.</a:t>
            </a:r>
            <a:endParaRPr lang="en-US" sz="1600" dirty="0">
              <a:solidFill>
                <a:srgbClr val="5B6770"/>
              </a:solidFill>
              <a:effectLst/>
              <a:latin typeface="Arial" panose="020B0604020202020204" pitchFamily="34" charset="0"/>
              <a:ea typeface="Arial" panose="020B0604020202020204" pitchFamily="34" charset="0"/>
              <a:cs typeface="Times New Roman" panose="02020603050405020304" pitchFamily="18" charset="0"/>
            </a:endParaRPr>
          </a:p>
          <a:p>
            <a:endParaRPr lang="en-US" u="sng" dirty="0"/>
          </a:p>
        </p:txBody>
      </p:sp>
      <p:sp>
        <p:nvSpPr>
          <p:cNvPr id="4" name="Slide Number Placeholder 3">
            <a:extLst>
              <a:ext uri="{FF2B5EF4-FFF2-40B4-BE49-F238E27FC236}">
                <a16:creationId xmlns:a16="http://schemas.microsoft.com/office/drawing/2014/main" id="{7ECAF074-02AD-E346-9FB3-D8BB1F934BD6}"/>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39</a:t>
            </a:fld>
            <a:endParaRPr kumimoji="0" lang="en-US" sz="900"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400209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1. Market Readiness for ECRS</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152400" y="914400"/>
            <a:ext cx="8686800" cy="5334000"/>
          </a:xfrm>
        </p:spPr>
        <p:txBody>
          <a:bodyPr/>
          <a:lstStyle/>
          <a:p>
            <a:pPr lvl="1"/>
            <a:r>
              <a:rPr lang="en-US" sz="2000" dirty="0">
                <a:solidFill>
                  <a:schemeClr val="tx2"/>
                </a:solidFill>
              </a:rPr>
              <a:t>Key References:</a:t>
            </a:r>
          </a:p>
          <a:p>
            <a:pPr lvl="2"/>
            <a:r>
              <a:rPr lang="en-US" sz="1600" dirty="0">
                <a:solidFill>
                  <a:schemeClr val="tx2"/>
                </a:solidFill>
              </a:rPr>
              <a:t>ECRS Interface changes: </a:t>
            </a:r>
            <a:r>
              <a:rPr lang="en-US" sz="1200" i="1" u="sng" dirty="0">
                <a:solidFill>
                  <a:schemeClr val="tx2"/>
                </a:solidFill>
                <a:hlinkClick r:id="rId2"/>
              </a:rPr>
              <a:t>https://www.ercot.com/calendar/09292022-TWG-Meeting-by-Webex</a:t>
            </a:r>
            <a:endParaRPr lang="en-US" sz="1200" i="1" u="sng" dirty="0">
              <a:solidFill>
                <a:schemeClr val="tx2"/>
              </a:solidFill>
            </a:endParaRPr>
          </a:p>
          <a:p>
            <a:pPr lvl="2"/>
            <a:r>
              <a:rPr lang="en-US" sz="1600" dirty="0">
                <a:solidFill>
                  <a:schemeClr val="tx2"/>
                </a:solidFill>
              </a:rPr>
              <a:t>ECRS Operations and Business explanation</a:t>
            </a:r>
          </a:p>
          <a:p>
            <a:pPr lvl="3"/>
            <a:r>
              <a:rPr lang="en-US" sz="1200" i="1" dirty="0">
                <a:solidFill>
                  <a:schemeClr val="tx2"/>
                </a:solidFill>
              </a:rPr>
              <a:t>April 3, 2023 Workshop will be latest revisions- </a:t>
            </a:r>
            <a:r>
              <a:rPr lang="en-US" sz="1200" i="1" dirty="0">
                <a:solidFill>
                  <a:schemeClr val="tx2"/>
                </a:solidFill>
                <a:hlinkClick r:id="rId3"/>
              </a:rPr>
              <a:t>link to this meeting</a:t>
            </a:r>
            <a:endParaRPr lang="en-US" sz="1200" i="1" dirty="0">
              <a:solidFill>
                <a:schemeClr val="tx2"/>
              </a:solidFill>
            </a:endParaRPr>
          </a:p>
          <a:p>
            <a:pPr lvl="2"/>
            <a:r>
              <a:rPr lang="en-US" sz="1400" dirty="0">
                <a:solidFill>
                  <a:schemeClr val="tx2"/>
                </a:solidFill>
              </a:rPr>
              <a:t>Sample XML Questions</a:t>
            </a:r>
          </a:p>
          <a:p>
            <a:pPr lvl="3"/>
            <a:r>
              <a:rPr lang="en-US" sz="1000" u="sng" dirty="0">
                <a:solidFill>
                  <a:schemeClr val="tx2"/>
                </a:solidFill>
              </a:rPr>
              <a:t>XML Sample ECRS Deployment</a:t>
            </a:r>
          </a:p>
          <a:p>
            <a:pPr lvl="3"/>
            <a:r>
              <a:rPr lang="en-US" sz="1200" dirty="0">
                <a:latin typeface="Calibri" panose="020F0502020204030204" pitchFamily="34" charset="0"/>
                <a:ea typeface="Calibri" panose="020F0502020204030204" pitchFamily="34" charset="0"/>
              </a:rPr>
              <a:t>03/29/2023 09.03.09 AM             QTEST   CM-ASM-NOTF AS_TYPE: ECRS, RES_NAME: LD_TEST, DEPLOY_MW: 5.0, BEGIN_TIME: 2023-03-29 09:03:09, END_TIME: 2023-03-29 10:00:00, DURATION: 56.85 mins, ID: 365;</a:t>
            </a:r>
          </a:p>
          <a:p>
            <a:pPr lvl="3"/>
            <a:r>
              <a:rPr lang="en-US" sz="1000" u="sng" dirty="0">
                <a:solidFill>
                  <a:schemeClr val="tx2"/>
                </a:solidFill>
              </a:rPr>
              <a:t>XML Sample ECRS DAM Award (</a:t>
            </a:r>
            <a:r>
              <a:rPr lang="en-US" sz="1000" dirty="0">
                <a:solidFill>
                  <a:schemeClr val="tx2"/>
                </a:solidFill>
              </a:rPr>
              <a:t>to be provided in next 2 weeks</a:t>
            </a:r>
            <a:r>
              <a:rPr lang="en-US" sz="1000" u="sng" dirty="0">
                <a:solidFill>
                  <a:schemeClr val="tx2"/>
                </a:solidFill>
              </a:rPr>
              <a:t>)</a:t>
            </a:r>
          </a:p>
          <a:p>
            <a:pPr lvl="3"/>
            <a:endParaRPr lang="en-US" sz="1100" dirty="0">
              <a:solidFill>
                <a:schemeClr val="tx2"/>
              </a:solidFill>
            </a:endParaRPr>
          </a:p>
          <a:p>
            <a:pPr lvl="1"/>
            <a:r>
              <a:rPr lang="en-US" sz="2000" dirty="0">
                <a:solidFill>
                  <a:schemeClr val="tx2"/>
                </a:solidFill>
              </a:rPr>
              <a:t>Qualification principles being discussed to enable a robust ECRS fleet “qualified and ready” for ECRS participation on first </a:t>
            </a:r>
            <a:r>
              <a:rPr lang="en-US" sz="2000" dirty="0" err="1">
                <a:solidFill>
                  <a:schemeClr val="tx2"/>
                </a:solidFill>
              </a:rPr>
              <a:t>OpDay</a:t>
            </a:r>
            <a:r>
              <a:rPr lang="en-US" sz="2000" dirty="0">
                <a:solidFill>
                  <a:schemeClr val="tx2"/>
                </a:solidFill>
              </a:rPr>
              <a:t>.  </a:t>
            </a:r>
          </a:p>
          <a:p>
            <a:pPr marL="1257300" lvl="2" indent="-342900">
              <a:buFont typeface="+mj-lt"/>
              <a:buAutoNum type="arabicPeriod"/>
            </a:pPr>
            <a:r>
              <a:rPr lang="en-US" sz="1600" dirty="0">
                <a:solidFill>
                  <a:schemeClr val="tx2"/>
                </a:solidFill>
              </a:rPr>
              <a:t>April 3 workshop will review details of Qualification expectations and timeline</a:t>
            </a:r>
          </a:p>
          <a:p>
            <a:pPr marL="1257300" lvl="2" indent="-342900">
              <a:buFont typeface="+mj-lt"/>
              <a:buAutoNum type="arabicPeriod"/>
            </a:pPr>
            <a:r>
              <a:rPr lang="en-US" sz="1600" dirty="0">
                <a:solidFill>
                  <a:schemeClr val="tx2"/>
                </a:solidFill>
              </a:rPr>
              <a:t>ERCOT will request QSE declaration of Resources that plan to qualify for ECRS (by April 14, 2023).</a:t>
            </a:r>
          </a:p>
          <a:p>
            <a:pPr marL="1257300" lvl="2" indent="-342900">
              <a:buFont typeface="+mj-lt"/>
              <a:buAutoNum type="arabicPeriod"/>
            </a:pPr>
            <a:r>
              <a:rPr lang="en-US" sz="1600" dirty="0">
                <a:solidFill>
                  <a:schemeClr val="tx2"/>
                </a:solidFill>
              </a:rPr>
              <a:t>Qualification approach from ERCOT may include:</a:t>
            </a:r>
          </a:p>
          <a:p>
            <a:pPr lvl="3"/>
            <a:r>
              <a:rPr lang="en-US" sz="1400" dirty="0">
                <a:solidFill>
                  <a:schemeClr val="tx2"/>
                </a:solidFill>
              </a:rPr>
              <a:t>Leveraging existing qualification into provisional qualification for transitional purposes.</a:t>
            </a:r>
          </a:p>
          <a:p>
            <a:pPr lvl="3"/>
            <a:r>
              <a:rPr lang="en-US" sz="1400" dirty="0">
                <a:solidFill>
                  <a:schemeClr val="tx2"/>
                </a:solidFill>
              </a:rPr>
              <a:t>Considering open-loop telemetry tests to qualify a Resource.</a:t>
            </a:r>
          </a:p>
          <a:p>
            <a:pPr lvl="3"/>
            <a:r>
              <a:rPr lang="en-US" sz="1400" dirty="0">
                <a:solidFill>
                  <a:schemeClr val="tx2"/>
                </a:solidFill>
              </a:rPr>
              <a:t>Considering if sample of Resources successfully qualify, allow provisional qualification for remainder of fleet with similar capabilities or other AS qualification.</a:t>
            </a: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8264041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1E084-5E22-062D-7D9D-62FB7A80D08A}"/>
              </a:ext>
            </a:extLst>
          </p:cNvPr>
          <p:cNvSpPr>
            <a:spLocks noGrp="1"/>
          </p:cNvSpPr>
          <p:nvPr>
            <p:ph type="title"/>
          </p:nvPr>
        </p:nvSpPr>
        <p:spPr/>
        <p:txBody>
          <a:bodyPr/>
          <a:lstStyle/>
          <a:p>
            <a:r>
              <a:rPr kumimoji="0" lang="en-US" sz="2000" b="1" i="0" u="none" strike="noStrike" kern="1200" cap="none" spc="0" normalizeH="0" baseline="0" noProof="0" dirty="0">
                <a:ln>
                  <a:noFill/>
                </a:ln>
                <a:solidFill>
                  <a:srgbClr val="00ACC8"/>
                </a:solidFill>
                <a:effectLst/>
                <a:uLnTx/>
                <a:uFillTx/>
                <a:latin typeface="Arial"/>
                <a:ea typeface="+mj-ea"/>
                <a:cs typeface="+mj-cs"/>
              </a:rPr>
              <a:t>ECRS Qualification Test Expectations upon implementation</a:t>
            </a:r>
            <a:endParaRPr lang="en-US" dirty="0"/>
          </a:p>
        </p:txBody>
      </p:sp>
      <p:sp>
        <p:nvSpPr>
          <p:cNvPr id="3" name="Content Placeholder 2">
            <a:extLst>
              <a:ext uri="{FF2B5EF4-FFF2-40B4-BE49-F238E27FC236}">
                <a16:creationId xmlns:a16="http://schemas.microsoft.com/office/drawing/2014/main" id="{3E8EB4FF-AB88-78EE-1F99-7A36B226FC67}"/>
              </a:ext>
            </a:extLst>
          </p:cNvPr>
          <p:cNvSpPr>
            <a:spLocks noGrp="1"/>
          </p:cNvSpPr>
          <p:nvPr>
            <p:ph idx="1"/>
          </p:nvPr>
        </p:nvSpPr>
        <p:spPr/>
        <p:txBody>
          <a:bodyPr/>
          <a:lstStyle/>
          <a:p>
            <a:pPr marL="0" indent="0">
              <a:buNone/>
            </a:pPr>
            <a:r>
              <a:rPr lang="en-US" u="sng" dirty="0"/>
              <a:t>Additional Qualification Requirements for Generation Resources Operating in synchronous condenser fast response mode:</a:t>
            </a:r>
          </a:p>
          <a:p>
            <a:pPr marL="0" indent="0">
              <a:buNone/>
            </a:pPr>
            <a:endParaRPr lang="en-US" u="sng" dirty="0"/>
          </a:p>
          <a:p>
            <a:pPr marL="0" marR="0">
              <a:spcBef>
                <a:spcPts val="0"/>
              </a:spcBef>
              <a:spcAft>
                <a:spcPts val="0"/>
              </a:spcAft>
            </a:pPr>
            <a:r>
              <a:rPr lang="en-US" sz="16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rPr>
              <a:t>ERCOT shall use the proven 20s response capability from the most recent Seasonal capability submitted in the NDCRC application pursuant to Nodal Protocol Section 8.1.1.2 (6) General Capacity Testing Requirements. </a:t>
            </a:r>
          </a:p>
          <a:p>
            <a:pPr marL="0" marR="0" indent="0">
              <a:spcBef>
                <a:spcPts val="0"/>
              </a:spcBef>
              <a:spcAft>
                <a:spcPts val="0"/>
              </a:spcAft>
              <a:buNone/>
            </a:pPr>
            <a:endParaRPr lang="en-US" sz="18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en-US" u="sng" dirty="0"/>
              <a:t>Qualification Requirements for NCLR’s:</a:t>
            </a:r>
          </a:p>
          <a:p>
            <a:pPr>
              <a:spcBef>
                <a:spcPts val="0"/>
              </a:spcBef>
            </a:pPr>
            <a:r>
              <a:rPr lang="en-US" sz="16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rPr>
              <a:t>For Load Resources, excluding Controllable Load Resources, desiring qualification to provide ECRS, ERCOT shall deploy ECRS, indicating the MW amount. ERCOT shall measure the test Resource’s response as described under Section 8.1.1.4.4. </a:t>
            </a:r>
            <a:endParaRPr lang="en-US" sz="1600" dirty="0">
              <a:solidFill>
                <a:srgbClr val="000000"/>
              </a:solidFill>
              <a:effectLst/>
              <a:latin typeface="Times New Roman" panose="02020603050405020304" pitchFamily="18" charset="0"/>
              <a:ea typeface="Times New Roman" panose="02020603050405020304" pitchFamily="18" charset="0"/>
            </a:endParaRPr>
          </a:p>
          <a:p>
            <a:pPr>
              <a:spcBef>
                <a:spcPts val="0"/>
              </a:spcBef>
            </a:pPr>
            <a:r>
              <a:rPr lang="en-US" sz="16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rPr>
              <a:t>For QSEs with Load Resources, excluding Controllable Load Resources, ten minutes following deployment instruction the sum of the QSE’s Load Resource response shall not be less than 95% of the requested MW deployment, nor more than 150% of the lesser of the following: </a:t>
            </a:r>
            <a:endParaRPr lang="en-US" sz="1600" dirty="0">
              <a:solidFill>
                <a:srgbClr val="000000"/>
              </a:solidFill>
              <a:effectLst/>
              <a:latin typeface="Times New Roman" panose="02020603050405020304" pitchFamily="18" charset="0"/>
              <a:ea typeface="Times New Roman" panose="02020603050405020304" pitchFamily="18" charset="0"/>
            </a:endParaRPr>
          </a:p>
          <a:p>
            <a:pPr marL="1371600" marR="0">
              <a:spcBef>
                <a:spcPts val="0"/>
              </a:spcBef>
              <a:spcAft>
                <a:spcPts val="0"/>
              </a:spcAft>
            </a:pPr>
            <a:r>
              <a:rPr lang="en-US" sz="16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1600" dirty="0" err="1">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rPr>
              <a:t>i</a:t>
            </a:r>
            <a:r>
              <a:rPr lang="en-US" sz="16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rPr>
              <a:t>) The QSE’s awards for ECRS from non-Controllable Load Resources; or </a:t>
            </a:r>
            <a:endParaRPr lang="en-US" sz="1600" dirty="0">
              <a:solidFill>
                <a:srgbClr val="000000"/>
              </a:solidFill>
              <a:effectLst/>
              <a:latin typeface="Times New Roman" panose="02020603050405020304" pitchFamily="18" charset="0"/>
              <a:ea typeface="Times New Roman" panose="02020603050405020304" pitchFamily="18" charset="0"/>
            </a:endParaRPr>
          </a:p>
          <a:p>
            <a:pPr marL="1371600" marR="0">
              <a:spcBef>
                <a:spcPts val="0"/>
              </a:spcBef>
              <a:spcAft>
                <a:spcPts val="0"/>
              </a:spcAft>
            </a:pPr>
            <a:r>
              <a:rPr lang="en-US" sz="16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rPr>
              <a:t>(ii) The requested MW deployment. </a:t>
            </a:r>
            <a:endParaRPr lang="en-US" sz="1600" dirty="0">
              <a:solidFill>
                <a:srgbClr val="000000"/>
              </a:solidFill>
              <a:effectLst/>
              <a:latin typeface="Times New Roman" panose="02020603050405020304" pitchFamily="18" charset="0"/>
              <a:ea typeface="Times New Roman" panose="02020603050405020304" pitchFamily="18" charset="0"/>
            </a:endParaRPr>
          </a:p>
          <a:p>
            <a:r>
              <a:rPr lang="en-US" sz="16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rPr>
              <a:t>The QSE’s portfolio shall maintain this response until recalled.</a:t>
            </a:r>
            <a:endParaRPr lang="en-US" sz="1600" u="sng" dirty="0"/>
          </a:p>
        </p:txBody>
      </p:sp>
      <p:sp>
        <p:nvSpPr>
          <p:cNvPr id="4" name="Slide Number Placeholder 3">
            <a:extLst>
              <a:ext uri="{FF2B5EF4-FFF2-40B4-BE49-F238E27FC236}">
                <a16:creationId xmlns:a16="http://schemas.microsoft.com/office/drawing/2014/main" id="{33788CDF-D550-17AC-24C8-C1C9D6966CE4}"/>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40</a:t>
            </a:fld>
            <a:endParaRPr kumimoji="0" lang="en-US" sz="900"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3434265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2. High level explanation of ECRS</a:t>
            </a:r>
            <a:br>
              <a:rPr lang="en-US" sz="2400" dirty="0"/>
            </a:br>
            <a:r>
              <a:rPr lang="en-US" sz="2400" dirty="0"/>
              <a:t>    </a:t>
            </a:r>
            <a:r>
              <a:rPr lang="en-US" sz="2400" dirty="0">
                <a:solidFill>
                  <a:srgbClr val="C00000"/>
                </a:solidFill>
              </a:rPr>
              <a:t>Nitika Mago </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152400" y="1143000"/>
            <a:ext cx="8534400" cy="4800600"/>
          </a:xfrm>
        </p:spPr>
        <p:txBody>
          <a:bodyPr/>
          <a:lstStyle/>
          <a:p>
            <a:pPr lvl="1"/>
            <a:r>
              <a:rPr lang="en-US" sz="1600" dirty="0">
                <a:solidFill>
                  <a:schemeClr val="tx2"/>
                </a:solidFill>
              </a:rPr>
              <a:t>ECRS is a service that is provided using capacity that can be sustained at a specified level for two consecutive hours.  </a:t>
            </a:r>
          </a:p>
          <a:p>
            <a:pPr lvl="1"/>
            <a:endParaRPr lang="en-US" sz="1600" dirty="0">
              <a:solidFill>
                <a:schemeClr val="tx2"/>
              </a:solidFill>
            </a:endParaRPr>
          </a:p>
          <a:p>
            <a:pPr lvl="1"/>
            <a:r>
              <a:rPr lang="en-US" sz="1600" dirty="0">
                <a:solidFill>
                  <a:schemeClr val="tx2"/>
                </a:solidFill>
              </a:rPr>
              <a:t>ECRS may be provided by </a:t>
            </a:r>
          </a:p>
          <a:p>
            <a:pPr lvl="2"/>
            <a:r>
              <a:rPr lang="en-US" sz="1400" dirty="0">
                <a:solidFill>
                  <a:schemeClr val="tx2"/>
                </a:solidFill>
              </a:rPr>
              <a:t>unloaded, On-Line Generation Resource capacity; </a:t>
            </a:r>
          </a:p>
          <a:p>
            <a:pPr lvl="2"/>
            <a:r>
              <a:rPr lang="en-US" sz="1400" dirty="0">
                <a:solidFill>
                  <a:schemeClr val="tx2"/>
                </a:solidFill>
              </a:rPr>
              <a:t>Quick Start Generation Resources (QSGRs); </a:t>
            </a:r>
          </a:p>
          <a:p>
            <a:pPr lvl="2"/>
            <a:r>
              <a:rPr lang="en-US" sz="1400" dirty="0">
                <a:solidFill>
                  <a:schemeClr val="tx2"/>
                </a:solidFill>
              </a:rPr>
              <a:t>Load Resources that may or may not be controlled by high-set, underfrequency relays; </a:t>
            </a:r>
          </a:p>
          <a:p>
            <a:pPr lvl="2"/>
            <a:r>
              <a:rPr lang="en-US" sz="1400" dirty="0">
                <a:solidFill>
                  <a:schemeClr val="tx2"/>
                </a:solidFill>
              </a:rPr>
              <a:t>Controllable Load Resources; and</a:t>
            </a:r>
          </a:p>
          <a:p>
            <a:pPr lvl="2"/>
            <a:r>
              <a:rPr lang="en-US" sz="1400" dirty="0">
                <a:solidFill>
                  <a:schemeClr val="tx2"/>
                </a:solidFill>
              </a:rPr>
              <a:t>Generation Resources operating in synchronous condenser fast-response mode as defined in the Operating Guides. </a:t>
            </a:r>
          </a:p>
          <a:p>
            <a:pPr lvl="1"/>
            <a:endParaRPr lang="en-US" sz="1600" dirty="0">
              <a:solidFill>
                <a:schemeClr val="tx2"/>
              </a:solidFill>
            </a:endParaRPr>
          </a:p>
          <a:p>
            <a:pPr lvl="1"/>
            <a:r>
              <a:rPr lang="en-US" sz="1600" dirty="0">
                <a:solidFill>
                  <a:schemeClr val="tx2"/>
                </a:solidFill>
              </a:rPr>
              <a:t>ECRS may be deployed to </a:t>
            </a:r>
          </a:p>
          <a:p>
            <a:pPr lvl="2"/>
            <a:r>
              <a:rPr lang="en-US" sz="1400" dirty="0">
                <a:solidFill>
                  <a:schemeClr val="tx2"/>
                </a:solidFill>
              </a:rPr>
              <a:t>restore frequency within 10 minutes of a significant frequency deviation to recover deployed Regulation Service, </a:t>
            </a:r>
          </a:p>
          <a:p>
            <a:pPr lvl="2"/>
            <a:r>
              <a:rPr lang="en-US" sz="1400" dirty="0">
                <a:solidFill>
                  <a:schemeClr val="tx2"/>
                </a:solidFill>
              </a:rPr>
              <a:t>to compensate for intra-hour net load forecast uncertainty and variability on days in which large amounts of online thermal ramping capability is not available, or </a:t>
            </a:r>
          </a:p>
          <a:p>
            <a:pPr lvl="2"/>
            <a:r>
              <a:rPr lang="en-US" sz="1400" dirty="0">
                <a:solidFill>
                  <a:schemeClr val="tx2"/>
                </a:solidFill>
              </a:rPr>
              <a:t>when there is a limited amount of capacity available for Security-Constrained Economic Dispatch (SCED).</a:t>
            </a: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1027852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E9DCC-AF18-B8C6-FE2C-BAC4638D7DDA}"/>
              </a:ext>
            </a:extLst>
          </p:cNvPr>
          <p:cNvSpPr>
            <a:spLocks noGrp="1"/>
          </p:cNvSpPr>
          <p:nvPr>
            <p:ph type="title"/>
          </p:nvPr>
        </p:nvSpPr>
        <p:spPr/>
        <p:txBody>
          <a:bodyPr/>
          <a:lstStyle/>
          <a:p>
            <a:r>
              <a:rPr lang="en-US" dirty="0"/>
              <a:t>2.  2023 ECRS Quantities</a:t>
            </a:r>
          </a:p>
        </p:txBody>
      </p:sp>
      <p:sp>
        <p:nvSpPr>
          <p:cNvPr id="3" name="Content Placeholder 2">
            <a:extLst>
              <a:ext uri="{FF2B5EF4-FFF2-40B4-BE49-F238E27FC236}">
                <a16:creationId xmlns:a16="http://schemas.microsoft.com/office/drawing/2014/main" id="{B767D3EA-B607-D9F6-46D3-D83B841D095D}"/>
              </a:ext>
            </a:extLst>
          </p:cNvPr>
          <p:cNvSpPr>
            <a:spLocks noGrp="1"/>
          </p:cNvSpPr>
          <p:nvPr>
            <p:ph idx="1"/>
          </p:nvPr>
        </p:nvSpPr>
        <p:spPr>
          <a:xfrm>
            <a:off x="304800" y="937967"/>
            <a:ext cx="8534400" cy="4982066"/>
          </a:xfrm>
        </p:spPr>
        <p:txBody>
          <a:bodyPr/>
          <a:lstStyle/>
          <a:p>
            <a:pPr>
              <a:buFont typeface="Arial" panose="020B0604020202020204" pitchFamily="34" charset="0"/>
              <a:buChar char="−"/>
            </a:pPr>
            <a:r>
              <a:rPr lang="en-US" sz="1400" dirty="0">
                <a:solidFill>
                  <a:schemeClr val="tx2"/>
                </a:solidFill>
              </a:rPr>
              <a:t>The 2023 Ancillary Service Methodology contains the methodology that will be used to compute ECRS requirements in 2023. </a:t>
            </a:r>
          </a:p>
          <a:p>
            <a:pPr lvl="1">
              <a:buFont typeface="Arial" panose="020B0604020202020204" pitchFamily="34" charset="0"/>
              <a:buChar char="−"/>
            </a:pPr>
            <a:r>
              <a:rPr lang="en-US" sz="1200" dirty="0">
                <a:solidFill>
                  <a:schemeClr val="tx2"/>
                </a:solidFill>
              </a:rPr>
              <a:t>Note that upon implementation of ECRS, the methodology used to compute Non-Spinning Reserve Service (Non-Spin) quantities will change to use 6 hours ahead average Net Load forecast error.</a:t>
            </a:r>
            <a:endParaRPr lang="en-US" sz="1000" dirty="0">
              <a:solidFill>
                <a:schemeClr val="tx2"/>
              </a:solidFill>
            </a:endParaRPr>
          </a:p>
          <a:p>
            <a:pPr>
              <a:buFont typeface="Arial" panose="020B0604020202020204" pitchFamily="34" charset="0"/>
              <a:buChar char="−"/>
            </a:pPr>
            <a:r>
              <a:rPr lang="en-US" sz="1400" dirty="0">
                <a:solidFill>
                  <a:schemeClr val="tx2"/>
                </a:solidFill>
              </a:rPr>
              <a:t>Hourly average ECRS quantity between Jun 10 and Dec 31, 2023 is expected to be ~1,931 MW.</a:t>
            </a:r>
          </a:p>
          <a:p>
            <a:pPr>
              <a:buFont typeface="Arial" panose="020B0604020202020204" pitchFamily="34" charset="0"/>
              <a:buChar char="−"/>
            </a:pPr>
            <a:r>
              <a:rPr lang="en-US" sz="1400" dirty="0">
                <a:solidFill>
                  <a:schemeClr val="tx2"/>
                </a:solidFill>
              </a:rPr>
              <a:t>Pursuant to Nodal Protocol 3.16 (8), up to 50% of total hourly ECRS may come from Load Resources excluding Controllable Load Resources that may or may not be on high-set underfrequency relays providing ECRS.</a:t>
            </a:r>
          </a:p>
        </p:txBody>
      </p:sp>
      <p:sp>
        <p:nvSpPr>
          <p:cNvPr id="4" name="Slide Number Placeholder 3">
            <a:extLst>
              <a:ext uri="{FF2B5EF4-FFF2-40B4-BE49-F238E27FC236}">
                <a16:creationId xmlns:a16="http://schemas.microsoft.com/office/drawing/2014/main" id="{1F2312CB-CDE3-C9CA-0918-0AAE01BB0D9A}"/>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pic>
        <p:nvPicPr>
          <p:cNvPr id="7" name="Picture 6">
            <a:extLst>
              <a:ext uri="{FF2B5EF4-FFF2-40B4-BE49-F238E27FC236}">
                <a16:creationId xmlns:a16="http://schemas.microsoft.com/office/drawing/2014/main" id="{79E46490-E57B-4E74-CE2C-C1A06A9FFA4C}"/>
              </a:ext>
            </a:extLst>
          </p:cNvPr>
          <p:cNvPicPr>
            <a:picLocks noChangeAspect="1"/>
          </p:cNvPicPr>
          <p:nvPr/>
        </p:nvPicPr>
        <p:blipFill>
          <a:blip r:embed="rId2"/>
          <a:stretch>
            <a:fillRect/>
          </a:stretch>
        </p:blipFill>
        <p:spPr>
          <a:xfrm>
            <a:off x="1415602" y="2743200"/>
            <a:ext cx="6312796" cy="3549070"/>
          </a:xfrm>
          <a:prstGeom prst="rect">
            <a:avLst/>
          </a:prstGeom>
        </p:spPr>
      </p:pic>
    </p:spTree>
    <p:extLst>
      <p:ext uri="{BB962C8B-B14F-4D97-AF65-F5344CB8AC3E}">
        <p14:creationId xmlns:p14="http://schemas.microsoft.com/office/powerpoint/2010/main" val="2811838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3. How QSEs will submit ECRS into ERCOT</a:t>
            </a:r>
            <a:br>
              <a:rPr lang="en-US" sz="2800" dirty="0"/>
            </a:br>
            <a:r>
              <a:rPr lang="en-US" sz="2800" dirty="0"/>
              <a:t>   </a:t>
            </a:r>
            <a:r>
              <a:rPr lang="en-US" sz="2800" dirty="0">
                <a:solidFill>
                  <a:srgbClr val="C00000"/>
                </a:solidFill>
              </a:rPr>
              <a:t>Nathan Smith</a:t>
            </a:r>
            <a:endParaRPr lang="en-US" dirty="0"/>
          </a:p>
        </p:txBody>
      </p:sp>
      <p:sp>
        <p:nvSpPr>
          <p:cNvPr id="3" name="Content Placeholder 2"/>
          <p:cNvSpPr>
            <a:spLocks noGrp="1"/>
          </p:cNvSpPr>
          <p:nvPr>
            <p:ph idx="1"/>
          </p:nvPr>
        </p:nvSpPr>
        <p:spPr>
          <a:xfrm>
            <a:off x="390525" y="1144983"/>
            <a:ext cx="8534400" cy="5052221"/>
          </a:xfrm>
        </p:spPr>
        <p:txBody>
          <a:bodyPr/>
          <a:lstStyle/>
          <a:p>
            <a:r>
              <a:rPr lang="en-US" sz="2000" dirty="0"/>
              <a:t>New Ancillary Service ECRS will impact the following submissions systems:</a:t>
            </a:r>
          </a:p>
          <a:p>
            <a:pPr marL="914400" lvl="1" indent="-514350">
              <a:buFont typeface="+mj-lt"/>
              <a:buAutoNum type="arabicPeriod"/>
            </a:pPr>
            <a:r>
              <a:rPr lang="en-US" sz="2000" dirty="0"/>
              <a:t>AS Offers</a:t>
            </a:r>
          </a:p>
          <a:p>
            <a:pPr marL="914400" lvl="1" indent="-514350">
              <a:buFont typeface="+mj-lt"/>
              <a:buAutoNum type="arabicPeriod"/>
            </a:pPr>
            <a:r>
              <a:rPr lang="en-US" sz="2000" dirty="0"/>
              <a:t>Current Operating Plan</a:t>
            </a:r>
          </a:p>
          <a:p>
            <a:pPr marL="914400" lvl="1" indent="-514350">
              <a:buFont typeface="+mj-lt"/>
              <a:buAutoNum type="arabicPeriod"/>
            </a:pPr>
            <a:r>
              <a:rPr lang="en-US" sz="2000" dirty="0"/>
              <a:t>AS Self-Arrangement</a:t>
            </a:r>
          </a:p>
          <a:p>
            <a:pPr marL="914400" lvl="1" indent="-514350">
              <a:buFont typeface="+mj-lt"/>
              <a:buAutoNum type="arabicPeriod"/>
            </a:pPr>
            <a:r>
              <a:rPr lang="en-US" sz="2000" dirty="0"/>
              <a:t>AS Trades</a:t>
            </a:r>
          </a:p>
          <a:p>
            <a:endParaRPr lang="en-US" sz="1800" dirty="0"/>
          </a:p>
          <a:p>
            <a:pPr marL="457200" lvl="1" indent="0">
              <a:buNone/>
            </a:pPr>
            <a:endParaRPr lang="en-US" sz="1800" dirty="0"/>
          </a:p>
          <a:p>
            <a:endParaRPr lang="en-US" dirty="0"/>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4003604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COP Submission Changes</a:t>
            </a:r>
          </a:p>
        </p:txBody>
      </p:sp>
      <p:sp>
        <p:nvSpPr>
          <p:cNvPr id="3" name="Content Placeholder 2"/>
          <p:cNvSpPr>
            <a:spLocks noGrp="1"/>
          </p:cNvSpPr>
          <p:nvPr>
            <p:ph idx="1"/>
          </p:nvPr>
        </p:nvSpPr>
        <p:spPr/>
        <p:txBody>
          <a:bodyPr/>
          <a:lstStyle/>
          <a:p>
            <a:r>
              <a:rPr lang="en-US" sz="2000" dirty="0"/>
              <a:t>COP AS Resource Responsibility will have a new column for ECRS MW.</a:t>
            </a:r>
          </a:p>
          <a:p>
            <a:r>
              <a:rPr lang="en-US" sz="2000" dirty="0"/>
              <a:t>Resource must be qualified for ECRS if responsibility submitted is greater than 0 MW.</a:t>
            </a:r>
          </a:p>
          <a:p>
            <a:r>
              <a:rPr lang="en-US" sz="2000" dirty="0"/>
              <a:t>Submitted COP ECRS responsibility must not be greater than the Resource’s ECRS qualification MW.</a:t>
            </a:r>
          </a:p>
          <a:p>
            <a:r>
              <a:rPr lang="en-US" sz="2000" dirty="0"/>
              <a:t>For OFFQS (Offline Quick Start) resources providing NSPIN and/or ECRS, the total responsibility of NSPIN + ECRS should be less than the resource HSL.</a:t>
            </a:r>
          </a:p>
          <a:p>
            <a:r>
              <a:rPr lang="en-US" sz="2000" dirty="0"/>
              <a:t>A Load Resource that is not a Controllable Load Resource shall not have NSPIN and ECRS responsibility for the same hour. It can have ECRS and RRSUF responsibility for the same hour.</a:t>
            </a:r>
          </a:p>
          <a:p>
            <a:pPr marL="457200" lvl="1" indent="0">
              <a:buNone/>
            </a:pPr>
            <a:endParaRPr lang="en-US" dirty="0"/>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1764057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Self-Arranged Submission Changes</a:t>
            </a:r>
          </a:p>
        </p:txBody>
      </p:sp>
      <p:sp>
        <p:nvSpPr>
          <p:cNvPr id="3" name="Content Placeholder 2"/>
          <p:cNvSpPr>
            <a:spLocks noGrp="1"/>
          </p:cNvSpPr>
          <p:nvPr>
            <p:ph idx="1"/>
          </p:nvPr>
        </p:nvSpPr>
        <p:spPr/>
        <p:txBody>
          <a:bodyPr/>
          <a:lstStyle/>
          <a:p>
            <a:r>
              <a:rPr lang="en-US" sz="2000" dirty="0"/>
              <a:t>Self-Arranged submissions for ECRS are split into two subtypes based on the type of resource expected to provide:</a:t>
            </a:r>
          </a:p>
          <a:p>
            <a:pPr lvl="1">
              <a:buFont typeface="+mj-lt"/>
              <a:buAutoNum type="arabicPeriod"/>
            </a:pPr>
            <a:r>
              <a:rPr lang="en-US" sz="1800" dirty="0"/>
              <a:t> </a:t>
            </a:r>
            <a:r>
              <a:rPr lang="en-US" sz="1800" b="1" dirty="0"/>
              <a:t>ECRSS</a:t>
            </a:r>
            <a:r>
              <a:rPr lang="en-US" sz="1800" dirty="0"/>
              <a:t> – ECRS that is SCED dispatchable provided by:</a:t>
            </a:r>
          </a:p>
          <a:p>
            <a:pPr lvl="2">
              <a:buFont typeface="+mj-lt"/>
              <a:buAutoNum type="arabicPeriod"/>
            </a:pPr>
            <a:r>
              <a:rPr lang="en-US" sz="1600" dirty="0"/>
              <a:t>Generation Resources</a:t>
            </a:r>
          </a:p>
          <a:p>
            <a:pPr lvl="2">
              <a:buFont typeface="+mj-lt"/>
              <a:buAutoNum type="arabicPeriod"/>
            </a:pPr>
            <a:r>
              <a:rPr lang="en-US" sz="1600" dirty="0"/>
              <a:t>Quick Starts Generation Resources (QSGRs)</a:t>
            </a:r>
          </a:p>
          <a:p>
            <a:pPr lvl="2">
              <a:buFont typeface="+mj-lt"/>
              <a:buAutoNum type="arabicPeriod"/>
            </a:pPr>
            <a:r>
              <a:rPr lang="en-US" sz="1600" dirty="0"/>
              <a:t>Controllable Load Resources</a:t>
            </a:r>
          </a:p>
          <a:p>
            <a:pPr lvl="2">
              <a:buFont typeface="+mj-lt"/>
              <a:buAutoNum type="arabicPeriod"/>
            </a:pPr>
            <a:r>
              <a:rPr lang="en-US" sz="1600" dirty="0"/>
              <a:t>Generation Resources operating in Synchronous Condenser mode</a:t>
            </a:r>
          </a:p>
          <a:p>
            <a:pPr lvl="1">
              <a:buFont typeface="+mj-lt"/>
              <a:buAutoNum type="arabicPeriod"/>
            </a:pPr>
            <a:r>
              <a:rPr lang="en-US" sz="1800" dirty="0"/>
              <a:t> </a:t>
            </a:r>
            <a:r>
              <a:rPr lang="en-US" sz="1800" b="1" dirty="0"/>
              <a:t>ECRSM</a:t>
            </a:r>
            <a:r>
              <a:rPr lang="en-US" sz="1800" dirty="0"/>
              <a:t> – manually dispatched ECRS provided by:</a:t>
            </a:r>
          </a:p>
          <a:p>
            <a:pPr lvl="2">
              <a:buFont typeface="+mj-lt"/>
              <a:buAutoNum type="arabicPeriod"/>
            </a:pPr>
            <a:r>
              <a:rPr lang="en-US" sz="1600" dirty="0"/>
              <a:t>Load Resources that may or may not be controlled by high-set under frequency relays.</a:t>
            </a:r>
          </a:p>
          <a:p>
            <a:pPr marL="0" indent="0">
              <a:buNone/>
            </a:pPr>
            <a:endParaRPr lang="en-US" sz="1800" dirty="0"/>
          </a:p>
          <a:p>
            <a:r>
              <a:rPr lang="en-US" sz="1600" dirty="0"/>
              <a:t>ECRSM self-arranged can not exceed 50% of the QSE’s ECRS Obligation.</a:t>
            </a:r>
          </a:p>
          <a:p>
            <a:r>
              <a:rPr lang="en-US" sz="1600" dirty="0"/>
              <a:t>Negative ECRSM self-arranged will not be allowed.</a:t>
            </a:r>
          </a:p>
          <a:p>
            <a:r>
              <a:rPr lang="en-US" sz="1600" dirty="0"/>
              <a:t>ECRSS + ECRSM self-arranged shall not exceed QSE’s ECRS obligation by 100 MW.</a:t>
            </a:r>
          </a:p>
          <a:p>
            <a:endParaRPr lang="en-US" sz="2400" dirty="0"/>
          </a:p>
          <a:p>
            <a:pPr marL="0" indent="0">
              <a:buNone/>
            </a:pPr>
            <a:r>
              <a:rPr lang="en-US" sz="1600" dirty="0"/>
              <a:t>Note: AS Obligation for ECRS will continue be reported as “ECRS” obligation, not by these subtypes. </a:t>
            </a:r>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2816277208"/>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248F63C-08AC-4CDD-B36F-0851B11853CB}">
  <ds:schemaRefs>
    <ds:schemaRef ds:uri="http://purl.org/dc/dcmitype/"/>
    <ds:schemaRef ds:uri="http://www.w3.org/XML/1998/namespace"/>
    <ds:schemaRef ds:uri="http://schemas.microsoft.com/office/2006/documentManagement/types"/>
    <ds:schemaRef ds:uri="http://schemas.openxmlformats.org/package/2006/metadata/core-properties"/>
    <ds:schemaRef ds:uri="http://purl.org/dc/terms/"/>
    <ds:schemaRef ds:uri="c34af464-7aa1-4edd-9be4-83dffc1cb926"/>
    <ds:schemaRef ds:uri="http://purl.org/dc/elements/1.1/"/>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279952</TotalTime>
  <Words>5989</Words>
  <Application>Microsoft Office PowerPoint</Application>
  <PresentationFormat>On-screen Show (4:3)</PresentationFormat>
  <Paragraphs>639</Paragraphs>
  <Slides>40</Slides>
  <Notes>6</Notes>
  <HiddenSlides>0</HiddenSlides>
  <MMClips>0</MMClips>
  <ScaleCrop>false</ScaleCrop>
  <HeadingPairs>
    <vt:vector size="6" baseType="variant">
      <vt:variant>
        <vt:lpstr>Fonts Used</vt:lpstr>
      </vt:variant>
      <vt:variant>
        <vt:i4>8</vt:i4>
      </vt:variant>
      <vt:variant>
        <vt:lpstr>Theme</vt:lpstr>
      </vt:variant>
      <vt:variant>
        <vt:i4>6</vt:i4>
      </vt:variant>
      <vt:variant>
        <vt:lpstr>Slide Titles</vt:lpstr>
      </vt:variant>
      <vt:variant>
        <vt:i4>40</vt:i4>
      </vt:variant>
    </vt:vector>
  </HeadingPairs>
  <TitlesOfParts>
    <vt:vector size="54" baseType="lpstr">
      <vt:lpstr>Arial</vt:lpstr>
      <vt:lpstr>Calibri</vt:lpstr>
      <vt:lpstr>Courier New</vt:lpstr>
      <vt:lpstr>Roboto</vt:lpstr>
      <vt:lpstr>Segoe UI</vt:lpstr>
      <vt:lpstr>Symbol</vt:lpstr>
      <vt:lpstr>Times New Roman</vt:lpstr>
      <vt:lpstr>Wingdings</vt:lpstr>
      <vt:lpstr>1_Custom Design</vt:lpstr>
      <vt:lpstr>Office Theme</vt:lpstr>
      <vt:lpstr>Custom Design</vt:lpstr>
      <vt:lpstr>1_Office Theme</vt:lpstr>
      <vt:lpstr>2_Office Theme</vt:lpstr>
      <vt:lpstr>3_Office Theme</vt:lpstr>
      <vt:lpstr>PowerPoint Presentation</vt:lpstr>
      <vt:lpstr>Agenda</vt:lpstr>
      <vt:lpstr>1. Market Readiness Progression for ECRS     Matt Mereness</vt:lpstr>
      <vt:lpstr>1. Market Readiness for ECRS</vt:lpstr>
      <vt:lpstr>2. High level explanation of ECRS     Nitika Mago </vt:lpstr>
      <vt:lpstr>2.  2023 ECRS Quantities</vt:lpstr>
      <vt:lpstr>3. How QSEs will submit ECRS into ERCOT    Nathan Smith</vt:lpstr>
      <vt:lpstr>3. COP Submission Changes</vt:lpstr>
      <vt:lpstr>3. Self-Arranged Submission Changes</vt:lpstr>
      <vt:lpstr>3. AS Offer Changes</vt:lpstr>
      <vt:lpstr>3. AS Qualifications</vt:lpstr>
      <vt:lpstr>3. ECRS by Resource Type</vt:lpstr>
      <vt:lpstr>3. ECRS Specific Limits</vt:lpstr>
      <vt:lpstr>3. AS Awards Changes</vt:lpstr>
      <vt:lpstr>3. AS Trades</vt:lpstr>
      <vt:lpstr>4. How and when ECRS will be deployed   Abhi Masanna Gari   ECRS Providers/Resource Status</vt:lpstr>
      <vt:lpstr>4. ECRS Deployment/Recall from – SCED Dispatchable Generation Resources (including QSGR’s) and Controllable Load Resources </vt:lpstr>
      <vt:lpstr>4. ECRS Deployment &amp; Recall Steps – Generation Resources operating in Synchronous Condenser mode (RST = ONECRS)</vt:lpstr>
      <vt:lpstr>4. ECRS Deployment &amp; Recall Steps – Non-Controllable Load Resources (RST=ONECL)</vt:lpstr>
      <vt:lpstr>5.  Summary of Telemetry Changes- Nitika Mago</vt:lpstr>
      <vt:lpstr>6. CDR Report Impact Summary – ECRS   Jamie Lavas</vt:lpstr>
      <vt:lpstr>6. CDR Report Impact Summary - ECRS</vt:lpstr>
      <vt:lpstr>6. Public Dashboard Impact Summary - ECRS</vt:lpstr>
      <vt:lpstr>6. Report Impact Summary - ECRS</vt:lpstr>
      <vt:lpstr>6. Report Impact Summary - ECRS</vt:lpstr>
      <vt:lpstr>6. Supplemental Posting Information</vt:lpstr>
      <vt:lpstr>7. Qualification- Matt</vt:lpstr>
      <vt:lpstr>7. ECRS Provisional Qualification- Abhi</vt:lpstr>
      <vt:lpstr>7. Provisional Qualification Criteria for Generation Resources seeking ECRS qualification (including, QSGR’s, Sync Cond &amp; ESR’s)</vt:lpstr>
      <vt:lpstr>7. NCLR Qualification- Steve Krein</vt:lpstr>
      <vt:lpstr>7. CLR Qualification</vt:lpstr>
      <vt:lpstr>8. Required Testing and Scorecard- Matt</vt:lpstr>
      <vt:lpstr>9. Next Steps- Matt</vt:lpstr>
      <vt:lpstr>9. Next Steps- Matt</vt:lpstr>
      <vt:lpstr>PowerPoint Presentation</vt:lpstr>
      <vt:lpstr>ECRS deployment based on Frequency deviation</vt:lpstr>
      <vt:lpstr>ECRS deployment based on Net Load ramps</vt:lpstr>
      <vt:lpstr>ECRS Qualification Test Expectations upon implementation</vt:lpstr>
      <vt:lpstr>ECRS Qualification Test Expectations upon implementation</vt:lpstr>
      <vt:lpstr>ECRS Qualification Test Expectations upon implementation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Krishnan, Sathyanarayan</cp:lastModifiedBy>
  <cp:revision>2894</cp:revision>
  <cp:lastPrinted>2020-02-05T17:47:59Z</cp:lastPrinted>
  <dcterms:created xsi:type="dcterms:W3CDTF">2016-01-21T15:20:31Z</dcterms:created>
  <dcterms:modified xsi:type="dcterms:W3CDTF">2023-05-09T23:25:57Z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