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65" r:id="rId9"/>
    <p:sldId id="266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81" d="100"/>
          <a:sy n="81" d="100"/>
        </p:scale>
        <p:origin x="960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2022/04</c:v>
                </c:pt>
                <c:pt idx="1">
                  <c:v>2022/05</c:v>
                </c:pt>
                <c:pt idx="2">
                  <c:v>2022/06</c:v>
                </c:pt>
                <c:pt idx="3">
                  <c:v>2022/07</c:v>
                </c:pt>
                <c:pt idx="4">
                  <c:v>2022/08</c:v>
                </c:pt>
                <c:pt idx="5">
                  <c:v>2022/09</c:v>
                </c:pt>
                <c:pt idx="6">
                  <c:v>2022/10</c:v>
                </c:pt>
                <c:pt idx="7">
                  <c:v>2022/11</c:v>
                </c:pt>
                <c:pt idx="8">
                  <c:v>2022/12</c:v>
                </c:pt>
                <c:pt idx="9">
                  <c:v>2023/01</c:v>
                </c:pt>
                <c:pt idx="10">
                  <c:v>2023/02</c:v>
                </c:pt>
                <c:pt idx="11">
                  <c:v>2023/03</c:v>
                </c:pt>
              </c:strCache>
            </c:strRef>
          </c:cat>
          <c:val>
            <c:numRef>
              <c:f>Sheet1!$B$2:$B$13</c:f>
              <c:numCache>
                <c:formatCode>0.00</c:formatCode>
                <c:ptCount val="12"/>
                <c:pt idx="0">
                  <c:v>1.07368426770165</c:v>
                </c:pt>
                <c:pt idx="1">
                  <c:v>1.21545507529351</c:v>
                </c:pt>
                <c:pt idx="2">
                  <c:v>0.61</c:v>
                </c:pt>
                <c:pt idx="3">
                  <c:v>0.49</c:v>
                </c:pt>
                <c:pt idx="4">
                  <c:v>0.43</c:v>
                </c:pt>
                <c:pt idx="5">
                  <c:v>0.4</c:v>
                </c:pt>
                <c:pt idx="6">
                  <c:v>0.39</c:v>
                </c:pt>
                <c:pt idx="7">
                  <c:v>0.42160132607414502</c:v>
                </c:pt>
                <c:pt idx="8">
                  <c:v>0.49</c:v>
                </c:pt>
                <c:pt idx="9">
                  <c:v>0.43</c:v>
                </c:pt>
                <c:pt idx="10">
                  <c:v>0.46</c:v>
                </c:pt>
                <c:pt idx="11">
                  <c:v>0.44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2022/04</c:v>
                </c:pt>
                <c:pt idx="1">
                  <c:v>2022/05</c:v>
                </c:pt>
                <c:pt idx="2">
                  <c:v>2022/06</c:v>
                </c:pt>
                <c:pt idx="3">
                  <c:v>2022/07</c:v>
                </c:pt>
                <c:pt idx="4">
                  <c:v>2022/08</c:v>
                </c:pt>
                <c:pt idx="5">
                  <c:v>2022/09</c:v>
                </c:pt>
                <c:pt idx="6">
                  <c:v>2022/10</c:v>
                </c:pt>
                <c:pt idx="7">
                  <c:v>2022/11</c:v>
                </c:pt>
                <c:pt idx="8">
                  <c:v>2022/12</c:v>
                </c:pt>
                <c:pt idx="9">
                  <c:v>2023/01</c:v>
                </c:pt>
                <c:pt idx="10">
                  <c:v>2023/02</c:v>
                </c:pt>
                <c:pt idx="11">
                  <c:v>2023/03</c:v>
                </c:pt>
              </c:strCache>
            </c:strRef>
          </c:cat>
          <c:val>
            <c:numRef>
              <c:f>Sheet1!$C$2:$C$13</c:f>
              <c:numCache>
                <c:formatCode>0.00</c:formatCode>
                <c:ptCount val="12"/>
                <c:pt idx="0">
                  <c:v>5.8199602958464602</c:v>
                </c:pt>
                <c:pt idx="1">
                  <c:v>8.5581292734267507</c:v>
                </c:pt>
                <c:pt idx="2">
                  <c:v>3.05</c:v>
                </c:pt>
                <c:pt idx="3">
                  <c:v>2.98</c:v>
                </c:pt>
                <c:pt idx="4">
                  <c:v>2.65</c:v>
                </c:pt>
                <c:pt idx="5">
                  <c:v>2.87</c:v>
                </c:pt>
                <c:pt idx="6">
                  <c:v>3.07</c:v>
                </c:pt>
                <c:pt idx="7">
                  <c:v>2.88354652797263</c:v>
                </c:pt>
                <c:pt idx="8">
                  <c:v>2.98</c:v>
                </c:pt>
                <c:pt idx="9">
                  <c:v>3.35</c:v>
                </c:pt>
                <c:pt idx="10">
                  <c:v>3.61</c:v>
                </c:pt>
                <c:pt idx="11">
                  <c:v>2.76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2022/04</c:v>
                </c:pt>
                <c:pt idx="1">
                  <c:v>2022/05</c:v>
                </c:pt>
                <c:pt idx="2">
                  <c:v>2022/06</c:v>
                </c:pt>
                <c:pt idx="3">
                  <c:v>2022/07</c:v>
                </c:pt>
                <c:pt idx="4">
                  <c:v>2022/08</c:v>
                </c:pt>
                <c:pt idx="5">
                  <c:v>2022/09</c:v>
                </c:pt>
                <c:pt idx="6">
                  <c:v>2022/10</c:v>
                </c:pt>
                <c:pt idx="7">
                  <c:v>2022/11</c:v>
                </c:pt>
                <c:pt idx="8">
                  <c:v>2022/12</c:v>
                </c:pt>
                <c:pt idx="9">
                  <c:v>2023/01</c:v>
                </c:pt>
                <c:pt idx="10">
                  <c:v>2023/02</c:v>
                </c:pt>
                <c:pt idx="11">
                  <c:v>2023/03</c:v>
                </c:pt>
              </c:strCache>
            </c:strRef>
          </c:cat>
          <c:val>
            <c:numRef>
              <c:f>Sheet1!$D$2:$D$13</c:f>
              <c:numCache>
                <c:formatCode>0.00</c:formatCode>
                <c:ptCount val="12"/>
                <c:pt idx="0">
                  <c:v>1.3046664203724501</c:v>
                </c:pt>
                <c:pt idx="1">
                  <c:v>2.0793838808884102</c:v>
                </c:pt>
                <c:pt idx="2">
                  <c:v>0.86</c:v>
                </c:pt>
                <c:pt idx="3">
                  <c:v>0.7</c:v>
                </c:pt>
                <c:pt idx="4">
                  <c:v>0.66</c:v>
                </c:pt>
                <c:pt idx="5">
                  <c:v>0.64</c:v>
                </c:pt>
                <c:pt idx="6">
                  <c:v>0.61</c:v>
                </c:pt>
                <c:pt idx="7">
                  <c:v>0.68016923400861795</c:v>
                </c:pt>
                <c:pt idx="8">
                  <c:v>0.7</c:v>
                </c:pt>
                <c:pt idx="9">
                  <c:v>0.61</c:v>
                </c:pt>
                <c:pt idx="10">
                  <c:v>0.68</c:v>
                </c:pt>
                <c:pt idx="11">
                  <c:v>0.55000000000000004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2022/04</c:v>
                </c:pt>
                <c:pt idx="1">
                  <c:v>2022/05</c:v>
                </c:pt>
                <c:pt idx="2">
                  <c:v>2022/06</c:v>
                </c:pt>
                <c:pt idx="3">
                  <c:v>2022/07</c:v>
                </c:pt>
                <c:pt idx="4">
                  <c:v>2022/08</c:v>
                </c:pt>
                <c:pt idx="5">
                  <c:v>2022/09</c:v>
                </c:pt>
                <c:pt idx="6">
                  <c:v>2022/10</c:v>
                </c:pt>
                <c:pt idx="7">
                  <c:v>2022/11</c:v>
                </c:pt>
                <c:pt idx="8">
                  <c:v>2022/12</c:v>
                </c:pt>
                <c:pt idx="9">
                  <c:v>2023/01</c:v>
                </c:pt>
                <c:pt idx="10">
                  <c:v>2023/02</c:v>
                </c:pt>
                <c:pt idx="11">
                  <c:v>2023/03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265706</c:v>
                </c:pt>
                <c:pt idx="1">
                  <c:v>373868</c:v>
                </c:pt>
                <c:pt idx="2">
                  <c:v>357391</c:v>
                </c:pt>
                <c:pt idx="3">
                  <c:v>362494</c:v>
                </c:pt>
                <c:pt idx="4">
                  <c:v>288462</c:v>
                </c:pt>
                <c:pt idx="5">
                  <c:v>270067</c:v>
                </c:pt>
                <c:pt idx="6">
                  <c:v>325190</c:v>
                </c:pt>
                <c:pt idx="7">
                  <c:v>352283</c:v>
                </c:pt>
                <c:pt idx="8">
                  <c:v>320460</c:v>
                </c:pt>
                <c:pt idx="9">
                  <c:v>252632</c:v>
                </c:pt>
                <c:pt idx="10">
                  <c:v>206836</c:v>
                </c:pt>
                <c:pt idx="11">
                  <c:v>311095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2022/04</c:v>
                </c:pt>
                <c:pt idx="1">
                  <c:v>2022/05</c:v>
                </c:pt>
                <c:pt idx="2">
                  <c:v>2022/06</c:v>
                </c:pt>
                <c:pt idx="3">
                  <c:v>2022/07</c:v>
                </c:pt>
                <c:pt idx="4">
                  <c:v>2022/08</c:v>
                </c:pt>
                <c:pt idx="5">
                  <c:v>2022/09</c:v>
                </c:pt>
                <c:pt idx="6">
                  <c:v>2022/10</c:v>
                </c:pt>
                <c:pt idx="7">
                  <c:v>2022/11</c:v>
                </c:pt>
                <c:pt idx="8">
                  <c:v>2022/12</c:v>
                </c:pt>
                <c:pt idx="9">
                  <c:v>2023/01</c:v>
                </c:pt>
                <c:pt idx="10">
                  <c:v>2023/02</c:v>
                </c:pt>
                <c:pt idx="11">
                  <c:v>2023/03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577</c:v>
                </c:pt>
                <c:pt idx="1">
                  <c:v>711</c:v>
                </c:pt>
                <c:pt idx="2">
                  <c:v>709</c:v>
                </c:pt>
                <c:pt idx="3">
                  <c:v>691</c:v>
                </c:pt>
                <c:pt idx="4">
                  <c:v>722</c:v>
                </c:pt>
                <c:pt idx="5">
                  <c:v>779</c:v>
                </c:pt>
                <c:pt idx="6">
                  <c:v>718</c:v>
                </c:pt>
                <c:pt idx="7">
                  <c:v>811</c:v>
                </c:pt>
                <c:pt idx="8">
                  <c:v>617</c:v>
                </c:pt>
                <c:pt idx="9">
                  <c:v>630</c:v>
                </c:pt>
                <c:pt idx="10">
                  <c:v>451</c:v>
                </c:pt>
                <c:pt idx="11">
                  <c:v>794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841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April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March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March-April 2023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3/19 Planned Site Failover.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4/3 NAESB Outage 10:33AM-10:43AM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–March 2023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3/13 Planned system maintenance.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3/14-3/16 Planned Site Failovers.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AMS Interval Data Extract posting delay, beginning 4/05/2022, resolved on 3/29/2023. </a:t>
            </a: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March-April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3/19 Planned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3/29 Email Delays within </a:t>
            </a:r>
            <a:r>
              <a:rPr lang="en-US" sz="1600" kern="0" dirty="0" err="1">
                <a:solidFill>
                  <a:srgbClr val="000000"/>
                </a:solidFill>
              </a:rPr>
              <a:t>ListServ</a:t>
            </a:r>
            <a:r>
              <a:rPr lang="en-US" sz="1600" kern="0" dirty="0">
                <a:solidFill>
                  <a:srgbClr val="000000"/>
                </a:solidFill>
              </a:rPr>
              <a:t>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4/3 </a:t>
            </a:r>
            <a:r>
              <a:rPr lang="en-US" sz="1600" kern="0" dirty="0" err="1">
                <a:solidFill>
                  <a:srgbClr val="000000"/>
                </a:solidFill>
              </a:rPr>
              <a:t>ListServ</a:t>
            </a:r>
            <a:r>
              <a:rPr lang="en-US" sz="1600" kern="0" dirty="0">
                <a:solidFill>
                  <a:srgbClr val="000000"/>
                </a:solidFill>
              </a:rPr>
              <a:t> Outage from 10:33AM-10:52AM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165617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.44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2.76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1.72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2.28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0903289"/>
              </p:ext>
            </p:extLst>
          </p:nvPr>
        </p:nvGraphicFramePr>
        <p:xfrm>
          <a:off x="302690" y="2971800"/>
          <a:ext cx="868891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March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794 Posts</a:t>
            </a:r>
          </a:p>
          <a:p>
            <a:r>
              <a:rPr lang="en-US" sz="2000" dirty="0"/>
              <a:t>311095 Recipients</a:t>
            </a:r>
          </a:p>
          <a:p>
            <a:r>
              <a:rPr lang="en-US" sz="2000" dirty="0"/>
              <a:t>RMS List</a:t>
            </a:r>
          </a:p>
          <a:p>
            <a:pPr lvl="1"/>
            <a:r>
              <a:rPr lang="en-US" sz="2000" dirty="0"/>
              <a:t>60 Posts</a:t>
            </a:r>
          </a:p>
          <a:p>
            <a:pPr lvl="1"/>
            <a:r>
              <a:rPr lang="en-US" sz="2000" dirty="0"/>
              <a:t>4 New Subscriptions</a:t>
            </a:r>
          </a:p>
          <a:p>
            <a:pPr lvl="1"/>
            <a:r>
              <a:rPr lang="en-US" sz="2000" dirty="0"/>
              <a:t>2 Unsubscribe</a:t>
            </a:r>
          </a:p>
          <a:p>
            <a:r>
              <a:rPr lang="en-US" sz="2000" dirty="0"/>
              <a:t>TDTMS List</a:t>
            </a:r>
          </a:p>
          <a:p>
            <a:pPr lvl="1"/>
            <a:r>
              <a:rPr lang="en-US" sz="2000" dirty="0"/>
              <a:t>0 Posts</a:t>
            </a:r>
          </a:p>
          <a:p>
            <a:pPr lvl="1"/>
            <a:r>
              <a:rPr lang="en-US" sz="2000" dirty="0"/>
              <a:t>0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pPr marL="457200" lvl="1" indent="0">
              <a:buNone/>
            </a:pP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4420424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4769078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Weather Moratorium Removals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6DC43D7C-21E6-2F80-8738-4CA1AD79C8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3857153"/>
              </p:ext>
            </p:extLst>
          </p:nvPr>
        </p:nvGraphicFramePr>
        <p:xfrm>
          <a:off x="76200" y="1066799"/>
          <a:ext cx="9001812" cy="47306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475699777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28001558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1042738214"/>
                    </a:ext>
                  </a:extLst>
                </a:gridCol>
                <a:gridCol w="1305612">
                  <a:extLst>
                    <a:ext uri="{9D8B030D-6E8A-4147-A177-3AD203B41FA5}">
                      <a16:colId xmlns:a16="http://schemas.microsoft.com/office/drawing/2014/main" val="3824756309"/>
                    </a:ext>
                  </a:extLst>
                </a:gridCol>
              </a:tblGrid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2/9/2023 0:00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weather_moratoriums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tamara.lowry@ENERGYTRANSFER.COM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AUTODEL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3585491418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2/2/2023 0:00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weather_moratoriums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csaladino@LEGENDSUNITY.COM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AUTODEL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1257141297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2/2/2023 0:00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 err="1">
                          <a:effectLst/>
                        </a:rPr>
                        <a:t>weather_moratoriums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hberacha@LIBERTYPOWERCORP.COM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AUTODEL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760419055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2/2/2023 0:00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 err="1">
                          <a:effectLst/>
                        </a:rPr>
                        <a:t>weather_moratoriums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tony@QSESERVICES.COM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AUTODEL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2529652455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2/2/2023 0:00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weather_moratoriums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paul.fuchs@TXU.COM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AUTODEL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961832792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2/2/2023 0:00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weather_moratoriums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ahuerta@LIBERTYPOWERCORP.COM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AUTODEL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1415322299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2/2/2023 0:00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weather_moratoriums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pnadeau@LIBERTYPOWERCORP.COM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AUTODEL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2788383866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2/2/2023 0:00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weather_moratoriums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agarcia@LIBERTYPOWERCORP.COM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AUTODEL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4008393948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2/2/2023 0:00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weather_moratoriums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rviera@LIBERTYPOWERCORP.COM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AUTODEL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1546784021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2/2/2023 0:00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weather_moratoriums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rabernathy@LEGENDSUNITY.COM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AUTODEL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1034339141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2/2/2023 0:00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weather_moratoriums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lwatson@LIBERTYPOWERCORP.COM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AUTODEL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4119343245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2/2/2023 0:00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weather_moratoriums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cduong@JUSTENERGY.COM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AUTODEL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1167701156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2/2/2023 0:00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weather_moratoriums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tmarsh@LEGENDSUNITY.COM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AUTODEL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1427557073"/>
                  </a:ext>
                </a:extLst>
              </a:tr>
              <a:tr h="3379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2/15/2023 21:50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weather_moratoriums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</a:rPr>
                        <a:t>richard.tomancik@GMAIL.COM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</a:rPr>
                        <a:t>SIGNOFF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R="7620" marT="7620" marB="0"/>
                </a:tc>
                <a:extLst>
                  <a:ext uri="{0D108BD9-81ED-4DB2-BD59-A6C34878D82A}">
                    <a16:rowId xmlns:a16="http://schemas.microsoft.com/office/drawing/2014/main" val="2807081007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2184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23496</TotalTime>
  <Words>383</Words>
  <Application>Microsoft Office PowerPoint</Application>
  <PresentationFormat>On-screen Show (4:3)</PresentationFormat>
  <Paragraphs>136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Calibri</vt:lpstr>
      <vt:lpstr>Roboto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March ListServ Stats</vt:lpstr>
      <vt:lpstr>Weather Moratorium Removals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308</cp:revision>
  <cp:lastPrinted>2019-05-06T20:09:17Z</cp:lastPrinted>
  <dcterms:created xsi:type="dcterms:W3CDTF">2016-01-21T15:20:31Z</dcterms:created>
  <dcterms:modified xsi:type="dcterms:W3CDTF">2023-04-03T17:55:26Z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