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3" r:id="rId6"/>
    <p:sldId id="278" r:id="rId7"/>
    <p:sldId id="258" r:id="rId8"/>
    <p:sldId id="274" r:id="rId9"/>
    <p:sldId id="277" r:id="rId10"/>
    <p:sldId id="281" r:id="rId11"/>
    <p:sldId id="271" r:id="rId12"/>
    <p:sldId id="279" r:id="rId13"/>
    <p:sldId id="280" r:id="rId14"/>
    <p:sldId id="275" r:id="rId15"/>
    <p:sldId id="259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7C091B-B466-4690-95A5-2A87666A9FDA}" name="Schatz, John" initials="SJ" userId="S::john.schatz@txu.com::8fe7d816-28ba-4a29-b055-6e5e4525d4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ops@mylubbock.u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ops@mylubbock.u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926048"/>
            <a:ext cx="4941771" cy="1630994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– </a:t>
            </a:r>
            <a:r>
              <a:rPr lang="en-US" b="1" dirty="0"/>
              <a:t>LRITF</a:t>
            </a:r>
            <a:br>
              <a:rPr lang="en-US" b="1" dirty="0"/>
            </a:br>
            <a:r>
              <a:rPr lang="en-US" sz="2000" b="1" dirty="0"/>
              <a:t>April 4th,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87601"/>
              </p:ext>
            </p:extLst>
          </p:nvPr>
        </p:nvGraphicFramePr>
        <p:xfrm>
          <a:off x="638175" y="1420813"/>
          <a:ext cx="11268074" cy="287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8074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231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Customer Education &amp; ERCOT Market Requirements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2481145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payment history information be available for LP&amp;L customers?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LP&amp;L customers may self-serve using their current customer portal to print a payment history form. 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When will 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flight testing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 for LP&amp;L and REPs planning to operate in LP&amp;L’s territory?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special flight test has been approved for REPs to test with LP&amp;L.  </a:t>
                      </a:r>
                    </a:p>
                    <a:p>
                      <a:pPr lvl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SET is planning a ‘round-robin’ approach for full testing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selecting 5 different use cases and 5 REPs to test.  All REPs participating in round robin have been notified.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10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7E51-4871-F8A0-B0E8-6110007B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09" y="1105993"/>
            <a:ext cx="3652981" cy="3050371"/>
          </a:xfrm>
        </p:spPr>
        <p:txBody>
          <a:bodyPr/>
          <a:lstStyle/>
          <a:p>
            <a:r>
              <a:rPr lang="en-US" b="1" dirty="0"/>
              <a:t>Activities timeline </a:t>
            </a:r>
            <a:br>
              <a:rPr lang="en-US" dirty="0"/>
            </a:br>
            <a:r>
              <a:rPr lang="en-US" sz="2000" dirty="0">
                <a:latin typeface="+mn-lt"/>
              </a:rPr>
              <a:t>P</a:t>
            </a:r>
            <a:r>
              <a:rPr lang="en-US" sz="2000" dirty="0">
                <a:latin typeface="Tenorite" panose="00000500000000000000" pitchFamily="2" charset="0"/>
              </a:rPr>
              <a:t>osted to LRITF meeting page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D9AC6-823E-B62F-57F3-5898AEAE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1A475-2212-A972-2F68-898DA81A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82EAD9-7DC3-51C4-7853-7466778DC8A6}"/>
              </a:ext>
            </a:extLst>
          </p:cNvPr>
          <p:cNvSpPr txBox="1"/>
          <p:nvPr/>
        </p:nvSpPr>
        <p:spPr>
          <a:xfrm>
            <a:off x="537215" y="5255491"/>
            <a:ext cx="365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big thank you to </a:t>
            </a:r>
            <a:r>
              <a:rPr lang="en-US" i="1" dirty="0" err="1"/>
              <a:t>Melenda</a:t>
            </a:r>
            <a:r>
              <a:rPr lang="en-US" i="1" dirty="0"/>
              <a:t> w/ Oncor for developing timeline!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13D81E-2D03-7272-DBF1-82ED1EC65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196" y="0"/>
            <a:ext cx="6882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72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/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/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/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/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/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/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/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/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/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75280" y="4824430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/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/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/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5"/>
            <a:ext cx="3369127" cy="14300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SAC04s</a:t>
            </a:r>
            <a:r>
              <a:rPr lang="en-US" dirty="0"/>
              <a:t>, 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Critical Care</a:t>
            </a:r>
            <a:r>
              <a:rPr lang="en-US" dirty="0"/>
              <a:t>, DLFs, </a:t>
            </a:r>
            <a:r>
              <a:rPr lang="en-US" dirty="0">
                <a:highlight>
                  <a:srgbClr val="FFFF00"/>
                </a:highlight>
              </a:rPr>
              <a:t>Solar/DG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Switch Hold Files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BUSIDDRQ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Call Center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OGFLT</a:t>
            </a:r>
            <a:r>
              <a:rPr lang="en-US" dirty="0"/>
              <a:t>, Weather Moratoriums, </a:t>
            </a:r>
            <a:r>
              <a:rPr lang="en-US" dirty="0">
                <a:highlight>
                  <a:srgbClr val="FFFF00"/>
                </a:highlight>
              </a:rPr>
              <a:t>Proration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1637" y="733719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</a:t>
            </a:r>
            <a:br>
              <a:rPr lang="en-US" dirty="0"/>
            </a:br>
            <a:r>
              <a:rPr lang="en-US" dirty="0"/>
              <a:t>Held after RMS @ 1:30 PM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April 4th,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95875" y="2375632"/>
            <a:ext cx="3662231" cy="1833562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FERC timeline impacts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Chapter 5 – Customer Protection Rules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Rate Structure/Proposed Rates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LP&amp;L legislation impacts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Flight Testing Status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Historical Usage LOA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Peddler’s License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EFLs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74E1A6-6CE9-D0EB-8F7E-FBC6E5BB4647}"/>
              </a:ext>
            </a:extLst>
          </p:cNvPr>
          <p:cNvSpPr txBox="1">
            <a:spLocks/>
          </p:cNvSpPr>
          <p:nvPr/>
        </p:nvSpPr>
        <p:spPr>
          <a:xfrm>
            <a:off x="8529769" y="2812633"/>
            <a:ext cx="3662231" cy="1833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Tampering Documentation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Critical Care Applications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“TDU” or “MOU” FERC timeline impacts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867 and 810 Formats / Examples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Mass Customer List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Distribution Loss Factors (DLFs)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Activities Timeline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/>
              <a:t>Open Discussion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723900"/>
            <a:ext cx="6696075" cy="1909763"/>
          </a:xfrm>
        </p:spPr>
        <p:txBody>
          <a:bodyPr/>
          <a:lstStyle/>
          <a:p>
            <a:r>
              <a:rPr lang="en-US" dirty="0"/>
              <a:t>LRITF Meetings</a:t>
            </a:r>
            <a:br>
              <a:rPr lang="en-US" dirty="0"/>
            </a:br>
            <a:r>
              <a:rPr lang="en-US" dirty="0"/>
              <a:t>	3/7/23</a:t>
            </a:r>
            <a:br>
              <a:rPr lang="en-US" dirty="0"/>
            </a:br>
            <a:r>
              <a:rPr lang="en-US" dirty="0"/>
              <a:t>	3/24/23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771525"/>
            <a:ext cx="6967683" cy="562927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The Task Force continued to discuss four major implementation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items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that must be resolved prior to LP&amp;L entering competition: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Pro-Forma Retail Access Tariff </a:t>
            </a:r>
            <a:r>
              <a:rPr lang="en-US" sz="2400" dirty="0"/>
              <a:t>–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Project# 54212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approved on consent at the 3/23 PUC Open Meeting.  Effective date of the Access Agreement is 4/13-4/14. 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CSA &amp; Mass Transition Transaction Workflows </a:t>
            </a:r>
            <a:r>
              <a:rPr lang="en-US" sz="2400" dirty="0"/>
              <a:t>–</a:t>
            </a:r>
            <a:r>
              <a:rPr lang="en-US" sz="2000" dirty="0"/>
              <a:t>NPRR1159 and RMGRR171 have been approved by PUCT.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2400" b="1" u="sng" dirty="0"/>
              <a:t>Customer Data Issue / Customer Choice Billing </a:t>
            </a:r>
            <a:r>
              <a:rPr lang="en-US" sz="2400" dirty="0"/>
              <a:t>– </a:t>
            </a:r>
            <a:r>
              <a:rPr lang="en-US" sz="2200" dirty="0"/>
              <a:t>HB2664/HB2663 have been read by Committee, waiting to go to Floor; SB1171/SB1170 are still in Committee</a:t>
            </a:r>
            <a:r>
              <a:rPr lang="en-US" sz="2400" dirty="0"/>
              <a:t>.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2400" b="1" u="sng" dirty="0"/>
              <a:t>FERC Approval – </a:t>
            </a:r>
            <a:r>
              <a:rPr lang="en-US" sz="2200" dirty="0"/>
              <a:t>required to transition remaining load from SPS to ERCOT; expected FERC response by 4/23 despite intervention by other parties; LP&amp;L construction progressing with completion by April/May timeframe.</a:t>
            </a:r>
            <a:endParaRPr lang="en-US" sz="22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109058" y="2861577"/>
            <a:ext cx="3129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Major Implementation Items</a:t>
            </a:r>
          </a:p>
        </p:txBody>
      </p:sp>
    </p:spTree>
    <p:extLst>
      <p:ext uri="{BB962C8B-B14F-4D97-AF65-F5344CB8AC3E}">
        <p14:creationId xmlns:p14="http://schemas.microsoft.com/office/powerpoint/2010/main" val="398897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1C9173-05AE-EB3F-F348-A6B89371C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506" y="2666934"/>
            <a:ext cx="5114987" cy="15241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7AA323-2D86-18DA-E4BE-04F6471EC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481" y="2105025"/>
            <a:ext cx="7480242" cy="222891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C786BD4-67C6-E238-D5C8-4DC481E1422F}"/>
              </a:ext>
            </a:extLst>
          </p:cNvPr>
          <p:cNvSpPr txBox="1"/>
          <p:nvPr/>
        </p:nvSpPr>
        <p:spPr>
          <a:xfrm>
            <a:off x="3538506" y="279400"/>
            <a:ext cx="7491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TRANSITION TO COMPETITION TIMELINE v20230320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2F9B4-D0D7-AE13-E1F7-07C674A8E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3807"/>
            <a:ext cx="10810875" cy="610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3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0999" y="5972961"/>
            <a:ext cx="7583324" cy="662731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Action items will continue to be updated at LRITF meetings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19E3E5-74CB-6E21-2524-74231FB6FCA6}"/>
              </a:ext>
            </a:extLst>
          </p:cNvPr>
          <p:cNvSpPr txBox="1"/>
          <p:nvPr/>
        </p:nvSpPr>
        <p:spPr>
          <a:xfrm>
            <a:off x="9437615" y="3212983"/>
            <a:ext cx="2244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Summary of Updates</a:t>
            </a:r>
          </a:p>
          <a:p>
            <a:pPr algn="ctr"/>
            <a:r>
              <a:rPr lang="en-US" sz="2400" b="1" dirty="0"/>
              <a:t>2/7/23</a:t>
            </a:r>
          </a:p>
          <a:p>
            <a:pPr algn="ctr"/>
            <a:r>
              <a:rPr lang="en-US" sz="2400" b="1" dirty="0"/>
              <a:t>2/28/23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2CD42E4-609C-3135-7283-D80F9D9E1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89332"/>
              </p:ext>
            </p:extLst>
          </p:nvPr>
        </p:nvGraphicFramePr>
        <p:xfrm>
          <a:off x="663986" y="390618"/>
          <a:ext cx="8161726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536">
                  <a:extLst>
                    <a:ext uri="{9D8B030D-6E8A-4147-A177-3AD203B41FA5}">
                      <a16:colId xmlns:a16="http://schemas.microsoft.com/office/drawing/2014/main" val="3646623388"/>
                    </a:ext>
                  </a:extLst>
                </a:gridCol>
                <a:gridCol w="5901190">
                  <a:extLst>
                    <a:ext uri="{9D8B030D-6E8A-4147-A177-3AD203B41FA5}">
                      <a16:colId xmlns:a16="http://schemas.microsoft.com/office/drawing/2014/main" val="3111229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12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Enrollment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Access Agreement (complete) 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dirty="0"/>
                        <a:t> MCL/ESI list (early May) 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dirty="0"/>
                        <a:t> REP Welcome Packet (early May) 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 Customer Choice (Aug 2 – Sep 11)  </a:t>
                      </a:r>
                      <a:r>
                        <a:rPr lang="en-US" sz="1400" dirty="0"/>
                        <a:t> Blackout Period 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 MVIs transition to ERCOT  Business as Usual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175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Default/POLR REP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DREP/VREP:  NRG, TXUE, Octopus;  POLR: NRG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7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Dual Billing, if applicable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Once legislation is passed, Lubbock will choose for all billing to move to REP under consolidated billing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385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Registration of D2D agents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Continued discussion of current peddler’s license requirements; seeking clarity on applicability and exception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7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Protection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Goal is to begin discussion at 4/4 task force meeting with presentation to City Council 4/11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34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Power to Choose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PUCT Staff to “tee up” PTC readiness for Lubbock zip codes and REP offers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85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Forums/ Town Halls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Meet and greet for REPs and Energy Assistance Agencies scheduled for 4/18, 8:30 to 10:30 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1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Flight Testing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of 96 DUNS registered;  2 connectivity tests complete; BANK TESTING:  awaiting banking information authorization form;  Lubbock EDI contact information:  Jamie Wood (806) 438-0729  </a:t>
                      </a:r>
                      <a:r>
                        <a:rPr lang="en-US" sz="1400" dirty="0">
                          <a:hlinkClick r:id="rId2"/>
                        </a:rPr>
                        <a:t>marketops@mylubbock.us</a:t>
                      </a:r>
                      <a:r>
                        <a:rPr lang="en-US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901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0999" y="5972961"/>
            <a:ext cx="7583324" cy="662731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Action items will continue to be updated at LRITF meetings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19E3E5-74CB-6E21-2524-74231FB6FCA6}"/>
              </a:ext>
            </a:extLst>
          </p:cNvPr>
          <p:cNvSpPr txBox="1"/>
          <p:nvPr/>
        </p:nvSpPr>
        <p:spPr>
          <a:xfrm>
            <a:off x="9437615" y="3212983"/>
            <a:ext cx="2244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Summary of Updates</a:t>
            </a:r>
          </a:p>
          <a:p>
            <a:pPr algn="ctr"/>
            <a:r>
              <a:rPr lang="en-US" sz="2400" b="1" dirty="0"/>
              <a:t>2/7/23 </a:t>
            </a:r>
          </a:p>
          <a:p>
            <a:pPr algn="ctr"/>
            <a:r>
              <a:rPr lang="en-US" sz="2400" b="1" dirty="0"/>
              <a:t>2/28/23 - continued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2CD42E4-609C-3135-7283-D80F9D9E1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01985"/>
              </p:ext>
            </p:extLst>
          </p:nvPr>
        </p:nvGraphicFramePr>
        <p:xfrm>
          <a:off x="523875" y="754665"/>
          <a:ext cx="8083501" cy="343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311">
                  <a:extLst>
                    <a:ext uri="{9D8B030D-6E8A-4147-A177-3AD203B41FA5}">
                      <a16:colId xmlns:a16="http://schemas.microsoft.com/office/drawing/2014/main" val="3646623388"/>
                    </a:ext>
                  </a:extLst>
                </a:gridCol>
                <a:gridCol w="5901190">
                  <a:extLst>
                    <a:ext uri="{9D8B030D-6E8A-4147-A177-3AD203B41FA5}">
                      <a16:colId xmlns:a16="http://schemas.microsoft.com/office/drawing/2014/main" val="3111229205"/>
                    </a:ext>
                  </a:extLst>
                </a:gridCol>
              </a:tblGrid>
              <a:tr h="4454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12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RMG/Protocol Revisions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ERCOT targeting RMG Sections 7 &amp; 8 for inclusion of Lubbock information and including customer choice billing comments submitted earlier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175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LSE files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LSE files will only be sent to ERCOT upon transition until ~Q2 2024 when SMT version is updated;  REPs to use AMS Supplemental Extract for interval data access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202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Stacking Logic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Lubbock finalizing development – suggested separate meeting to review stacking logic and customer communications for all participating REPs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360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Historical Usage/ LOA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LOA form presented for use pre-transition;  Lubbock to consider modifications to existing RMG template post transition:  samples of interval and non-interval data formats requested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231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Critical Care Forms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Forms to be submitted to </a:t>
                      </a:r>
                      <a:r>
                        <a:rPr lang="en-US" sz="1400" dirty="0">
                          <a:hlinkClick r:id="rId2"/>
                        </a:rPr>
                        <a:t>marketops@mylubbock.us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74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03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58" y="552450"/>
            <a:ext cx="6696075" cy="1909763"/>
          </a:xfrm>
        </p:spPr>
        <p:txBody>
          <a:bodyPr>
            <a:normAutofit/>
          </a:bodyPr>
          <a:lstStyle/>
          <a:p>
            <a:r>
              <a:rPr lang="en-US" dirty="0"/>
              <a:t>Proposed rates/</a:t>
            </a:r>
            <a:br>
              <a:rPr lang="en-US" dirty="0"/>
            </a:br>
            <a:r>
              <a:rPr lang="en-US" dirty="0"/>
              <a:t>structure summary</a:t>
            </a: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6900" y="842222"/>
            <a:ext cx="5791200" cy="488632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b="1" dirty="0"/>
              <a:t>Lubbock proposed rates: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Rate Classifications:  </a:t>
            </a:r>
            <a:r>
              <a:rPr lang="en-US" sz="2400" dirty="0"/>
              <a:t>residential, secondary &lt; 10 kW, Secondary &gt; 10 kW, primary, transmission, lighting, residential with DG, secondary &lt; 10 kW with DG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Cost recovery components: </a:t>
            </a:r>
            <a:r>
              <a:rPr lang="en-US" sz="2400" dirty="0"/>
              <a:t>delivery service charge, transition charge, and DG monthly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SAC04 codes:  </a:t>
            </a:r>
            <a:r>
              <a:rPr lang="en-US" sz="2400" dirty="0"/>
              <a:t>Delivery Charge – DIS001, Transition Charge – MSC029, Monthly DG Charge - TBD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Transition Charge</a:t>
            </a:r>
            <a:r>
              <a:rPr lang="en-US" sz="2400" dirty="0"/>
              <a:t>: debt service for stranded costs over 20 years; same for all rate classes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Street Lighting rates:  </a:t>
            </a:r>
            <a:r>
              <a:rPr lang="en-US" sz="2400" dirty="0"/>
              <a:t>only street lighting rates, no security lighting will be offered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Rate Revisions:  </a:t>
            </a:r>
            <a:r>
              <a:rPr lang="en-US" sz="2400" dirty="0"/>
              <a:t>expected annual cadence to align with fiscal year in October</a:t>
            </a:r>
            <a:endParaRPr lang="en-US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109059" y="2861577"/>
            <a:ext cx="2843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Rates will be presented to City Council 3/28 &amp; 4/11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0269C3-9CB3-1F3B-0EC3-4D81C5B92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29" y="4924426"/>
            <a:ext cx="10815071" cy="180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1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58" y="552450"/>
            <a:ext cx="4167667" cy="1909763"/>
          </a:xfrm>
        </p:spPr>
        <p:txBody>
          <a:bodyPr>
            <a:normAutofit/>
          </a:bodyPr>
          <a:lstStyle/>
          <a:p>
            <a:r>
              <a:rPr lang="en-US" dirty="0"/>
              <a:t>Proposed Discretionary service Charges	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109059" y="2861577"/>
            <a:ext cx="2843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Rates will be presented to City Council 3/28 &amp; 4/11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6A2D0D-E431-A036-E2AB-64635543B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509" y="184064"/>
            <a:ext cx="8863491" cy="53550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74AE358-D086-B381-2A92-EEEE444FE771}"/>
              </a:ext>
            </a:extLst>
          </p:cNvPr>
          <p:cNvSpPr txBox="1"/>
          <p:nvPr/>
        </p:nvSpPr>
        <p:spPr>
          <a:xfrm>
            <a:off x="2952752" y="5886450"/>
            <a:ext cx="88634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Discretionary Service Charges reflect many existing fees at LP&amp;L and will continue to refine as AMS savings are realized.  The above fees do not differentiate by meter type.  </a:t>
            </a:r>
          </a:p>
        </p:txBody>
      </p:sp>
    </p:spTree>
    <p:extLst>
      <p:ext uri="{BB962C8B-B14F-4D97-AF65-F5344CB8AC3E}">
        <p14:creationId xmlns:p14="http://schemas.microsoft.com/office/powerpoint/2010/main" val="1976897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618191"/>
              </p:ext>
            </p:extLst>
          </p:nvPr>
        </p:nvGraphicFramePr>
        <p:xfrm>
          <a:off x="638175" y="1420813"/>
          <a:ext cx="11268074" cy="541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8074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446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TDSP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467103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the meter read and holiday calendars be posted on LP&amp;L’s website by October 31</a:t>
                      </a:r>
                      <a:r>
                        <a:rPr lang="en-US" sz="17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each year?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schedules will be posted on LP&amp;L website and 2023 schedules will be posted on LRITF main page.  </a:t>
                      </a:r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 Cycle # is listed as “Bill Cycle”;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ALOP stands for ‘always open’ and is indicative of an internal LP&amp;L process</a:t>
                      </a:r>
                    </a:p>
                    <a:p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What is LP&amp;L’s temp to perm process for new installations?  Will new ESIs be created or will a ‘</a:t>
                      </a:r>
                      <a:r>
                        <a:rPr lang="en-US" sz="17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swingover</a:t>
                      </a:r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 process occur? 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existing temporary meter will not require re-configuration and a </a:t>
                      </a:r>
                      <a:r>
                        <a:rPr lang="en-US" sz="17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ESI will be created for the permanent service.</a:t>
                      </a:r>
                    </a:p>
                    <a:p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REPs be provided a different phone number for agents to contact LP&amp;L regarding underground line locating, tampering hotlines, </a:t>
                      </a:r>
                      <a:r>
                        <a:rPr lang="en-US" sz="17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REPs should contact the REP hotline phone number</a:t>
                      </a:r>
                    </a:p>
                    <a:p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a fax number for LP&amp;L be available?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  <a:p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What are the number of AMS opt-out customers within the fully deployed AMS Lubbock territory?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opt out customers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383101"/>
              </p:ext>
            </p:extLst>
          </p:nvPr>
        </p:nvGraphicFramePr>
        <p:xfrm>
          <a:off x="638175" y="1420814"/>
          <a:ext cx="11268074" cy="5294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8074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494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TDSP Activities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4800229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service orders be accepted through LP&amp;L’s Contact Center for those REPS not utilizing 650 transactions?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service orders such as meter tests will be accepted through the Contact Center.  Meter re-reads are discouraged since AMS meters are in place.  Meter tests will be accepted. 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AMSM meters have color coded meter tags representing a specific status of the service?  If so , what do the various colors represent?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AMSM meters requiring a field visit: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Red =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DNPd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Yellow = MVO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Blue = Energized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AMSR meters will not have a designated meter tag.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LP&amp;L service guard lights?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No, LP&amp;L plans to either sell or remove all existing guard light services by market open and will not offer guard light services.  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LP&amp;L maintain its existing URL and website?  Will any subsites be updated/revised such as outage mapping?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LP&amp;L will maintain current website URLs including outage mapping information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12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C43685-694E-4579-B109-3C418D49DA65}">
  <ds:schemaRefs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2210</TotalTime>
  <Words>1504</Words>
  <Application>Microsoft Office PowerPoint</Application>
  <PresentationFormat>Widescreen</PresentationFormat>
  <Paragraphs>160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Tenorite</vt:lpstr>
      <vt:lpstr>Wingdings</vt:lpstr>
      <vt:lpstr>Office Theme</vt:lpstr>
      <vt:lpstr>Lubbock  Retail Integration Task Force – LRITF April 4th, 2023</vt:lpstr>
      <vt:lpstr>LRITF Meetings  3/7/23  3/24/23  </vt:lpstr>
      <vt:lpstr>PowerPoint Presentation</vt:lpstr>
      <vt:lpstr>PowerPoint Presentation</vt:lpstr>
      <vt:lpstr>PowerPoint Presentation</vt:lpstr>
      <vt:lpstr>Proposed rates/ structure summary    </vt:lpstr>
      <vt:lpstr>Proposed Discretionary service Charges   </vt:lpstr>
      <vt:lpstr>Completed Action Items  Q&amp;A </vt:lpstr>
      <vt:lpstr>Completed Action Items  Q&amp;A </vt:lpstr>
      <vt:lpstr>Completed Action Items  Q&amp;A </vt:lpstr>
      <vt:lpstr>Activities timeline  Posted to LRITF meeting page</vt:lpstr>
      <vt:lpstr>TIMELINE of Actions</vt:lpstr>
      <vt:lpstr>Lritf meeting Held after RMS @ 1:30 PM    April 4th,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25</cp:revision>
  <dcterms:created xsi:type="dcterms:W3CDTF">2022-10-07T18:03:56Z</dcterms:created>
  <dcterms:modified xsi:type="dcterms:W3CDTF">2023-03-31T19:38:29Z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