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8"/>
  </p:notesMasterIdLst>
  <p:handoutMasterIdLst>
    <p:handoutMasterId r:id="rId9"/>
  </p:handoutMasterIdLst>
  <p:sldIdLst>
    <p:sldId id="260" r:id="rId4"/>
    <p:sldId id="706" r:id="rId5"/>
    <p:sldId id="710" r:id="rId6"/>
    <p:sldId id="709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A3835-9A6B-4594-902C-581A542A27B5}" v="13" dt="2023-01-17T19:18:43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595" autoAdjust="0"/>
  </p:normalViewPr>
  <p:slideViewPr>
    <p:cSldViewPr snapToGrid="0" snapToObjects="1">
      <p:cViewPr>
        <p:scale>
          <a:sx n="84" d="100"/>
          <a:sy n="84" d="100"/>
        </p:scale>
        <p:origin x="1464" y="13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805113"/>
            <a:ext cx="7543800" cy="1970635"/>
            <a:chOff x="787400" y="1852613"/>
            <a:chExt cx="7543800" cy="1970267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69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/>
                <a:t>TAC Update to RMS </a:t>
              </a:r>
              <a:endParaRPr lang="en-US" altLang="en-US" sz="32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Technical Advisory Committee (TAC) </a:t>
              </a:r>
              <a:r>
                <a:rPr lang="en-US" altLang="en-US" dirty="0" smtClean="0"/>
                <a:t>Meeting</a:t>
              </a:r>
              <a:endParaRPr lang="en-US" altLang="en-US" dirty="0"/>
            </a:p>
            <a:p>
              <a:pPr eaLnBrk="1" hangingPunct="1"/>
              <a:r>
                <a:rPr lang="en-US" altLang="en-US" dirty="0" smtClean="0"/>
                <a:t>March 21, 2023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Meeting, March 21, 2023 – Discussion Highlights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" y="620837"/>
            <a:ext cx="8714231" cy="592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Formation and approval of New </a:t>
            </a:r>
            <a:r>
              <a:rPr lang="en-US" dirty="0" smtClean="0"/>
              <a:t>Credit </a:t>
            </a:r>
            <a:r>
              <a:rPr lang="en-US" dirty="0" smtClean="0"/>
              <a:t>Group </a:t>
            </a:r>
          </a:p>
          <a:p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Name approved as Credit </a:t>
            </a:r>
            <a:r>
              <a:rPr lang="en-US" dirty="0"/>
              <a:t>and Finance Sub Group (CFSG) 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Reporting to TAC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Members with voting ability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Members should be Credit Professionals </a:t>
            </a:r>
            <a:r>
              <a:rPr lang="en-US" dirty="0" smtClean="0"/>
              <a:t>(requirements </a:t>
            </a:r>
            <a:r>
              <a:rPr lang="en-US" dirty="0" smtClean="0"/>
              <a:t>included in the Charter)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meetings open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Charter </a:t>
            </a:r>
            <a:r>
              <a:rPr lang="en-US" dirty="0" smtClean="0"/>
              <a:t>approved as revised by TAC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ERCOT Report – </a:t>
            </a:r>
            <a:r>
              <a:rPr lang="en-US" dirty="0" smtClean="0"/>
              <a:t>Winter Storm Elliott, Load Forecast and Resource Performance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RMS Report – March 7 RMS meeting – Primary Items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Requested approval of 3 </a:t>
            </a:r>
            <a:r>
              <a:rPr lang="en-US" dirty="0" smtClean="0"/>
              <a:t>Voting </a:t>
            </a:r>
            <a:r>
              <a:rPr lang="en-US" dirty="0" smtClean="0"/>
              <a:t>Items: RMGRR173, LPGRR071, LPGRR072 		All approved by TAC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Primary Working Group and Task Force </a:t>
            </a:r>
            <a:r>
              <a:rPr lang="en-US" dirty="0" smtClean="0"/>
              <a:t>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TNMP 3 G Remediation </a:t>
            </a:r>
            <a:r>
              <a:rPr lang="en-US" dirty="0" smtClean="0"/>
              <a:t>Status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LP&amp;L </a:t>
            </a:r>
            <a:endParaRPr lang="en-US" dirty="0" smtClean="0"/>
          </a:p>
          <a:p>
            <a:endParaRPr lang="en-US" sz="1100" dirty="0" smtClean="0"/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Primary comments related to RMS: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1600" dirty="0" smtClean="0"/>
              <a:t>	Lubbock </a:t>
            </a:r>
            <a:r>
              <a:rPr lang="en-US" sz="1600" dirty="0"/>
              <a:t>Power and </a:t>
            </a:r>
            <a:r>
              <a:rPr lang="en-US" sz="1600" dirty="0" smtClean="0"/>
              <a:t>Light </a:t>
            </a:r>
            <a:endParaRPr lang="en-US" sz="1600" dirty="0"/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1600" dirty="0" smtClean="0"/>
              <a:t>	Ability </a:t>
            </a:r>
            <a:r>
              <a:rPr lang="en-US" sz="1600" dirty="0"/>
              <a:t>for new meters installed in TNMP </a:t>
            </a:r>
            <a:r>
              <a:rPr lang="en-US" sz="1600" dirty="0" smtClean="0"/>
              <a:t>territory </a:t>
            </a:r>
            <a:r>
              <a:rPr lang="en-US" sz="1600" dirty="0"/>
              <a:t>to support Load Shedding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008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625529"/>
          </a:xfrm>
        </p:spPr>
        <p:txBody>
          <a:bodyPr/>
          <a:lstStyle/>
          <a:p>
            <a:r>
              <a:rPr lang="en-US" dirty="0" smtClean="0"/>
              <a:t>TAC Meeting, March 21, 2023 Discussion Highlights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663" y="987552"/>
            <a:ext cx="82248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/>
              <a:t>Bridge Solution </a:t>
            </a:r>
            <a:r>
              <a:rPr lang="en-US" dirty="0" smtClean="0"/>
              <a:t>Options: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/>
              <a:t>PUC has directed ERCOT to develop, to incentivized more </a:t>
            </a:r>
            <a:r>
              <a:rPr lang="en-US" dirty="0" err="1"/>
              <a:t>dispatchable</a:t>
            </a:r>
            <a:r>
              <a:rPr lang="en-US" dirty="0"/>
              <a:t> generation “Performance Credit Mechanism”</a:t>
            </a:r>
            <a:endParaRPr lang="en-US" dirty="0" smtClean="0"/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/>
              <a:t>Changes to support Performance Credit Mechanism could take several years to complete.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Bridge Options are being developed to support Performance Credit Mechanism procedures which are needed ASAP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TAC </a:t>
            </a:r>
            <a:r>
              <a:rPr lang="en-US" dirty="0"/>
              <a:t>is scheduling </a:t>
            </a:r>
            <a:r>
              <a:rPr lang="en-US" dirty="0" smtClean="0"/>
              <a:t>meetings </a:t>
            </a:r>
            <a:r>
              <a:rPr lang="en-US" dirty="0"/>
              <a:t>for in-depth discussions. </a:t>
            </a:r>
            <a:endParaRPr lang="en-US" dirty="0" smtClean="0"/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ERCOT </a:t>
            </a:r>
            <a:r>
              <a:rPr lang="en-US" dirty="0"/>
              <a:t>tasked with developing a Strawman and </a:t>
            </a:r>
            <a:r>
              <a:rPr lang="en-US" dirty="0" smtClean="0"/>
              <a:t>will provide </a:t>
            </a:r>
            <a:r>
              <a:rPr lang="en-US" dirty="0"/>
              <a:t>at the </a:t>
            </a:r>
            <a:r>
              <a:rPr lang="en-US" dirty="0" smtClean="0"/>
              <a:t>upcoming “Special TAC Meetings” 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March 31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Monday</a:t>
            </a:r>
            <a:r>
              <a:rPr lang="en-US" dirty="0"/>
              <a:t>, April </a:t>
            </a:r>
            <a:r>
              <a:rPr lang="en-US" dirty="0" smtClean="0"/>
              <a:t>10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Meetings are posted on the ERCOT Meeting Calendar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 smtClean="0"/>
              <a:t>Documents </a:t>
            </a:r>
            <a:r>
              <a:rPr lang="en-US" dirty="0"/>
              <a:t>for “Bridge Solutions” </a:t>
            </a:r>
            <a:r>
              <a:rPr lang="en-US" dirty="0" smtClean="0"/>
              <a:t>can be found on </a:t>
            </a:r>
            <a:r>
              <a:rPr lang="en-US" dirty="0"/>
              <a:t>the Workshop page www.ercot.com/committees/workshops</a:t>
            </a:r>
          </a:p>
        </p:txBody>
      </p:sp>
    </p:spTree>
    <p:extLst>
      <p:ext uri="{BB962C8B-B14F-4D97-AF65-F5344CB8AC3E}">
        <p14:creationId xmlns:p14="http://schemas.microsoft.com/office/powerpoint/2010/main" val="321110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97280" y="1179576"/>
            <a:ext cx="7022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73189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D6A9D-E05D-44AF-B5F9-103C86E810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10438</TotalTime>
  <Words>159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Custom Design</vt:lpstr>
      <vt:lpstr>PowerPoint Presentation</vt:lpstr>
      <vt:lpstr>TAC Meeting, March 21, 2023 – Discussion Highlights  </vt:lpstr>
      <vt:lpstr>TAC Meeting, March 21, 2023 Discussion Highlights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Mckeever, Deborah</cp:lastModifiedBy>
  <cp:revision>654</cp:revision>
  <cp:lastPrinted>2013-01-30T23:16:36Z</cp:lastPrinted>
  <dcterms:created xsi:type="dcterms:W3CDTF">2010-04-12T23:12:02Z</dcterms:created>
  <dcterms:modified xsi:type="dcterms:W3CDTF">2023-03-31T16:15:33Z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