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3"/>
  </p:sldMasterIdLst>
  <p:notesMasterIdLst>
    <p:notesMasterId r:id="rId8"/>
  </p:notesMasterIdLst>
  <p:handoutMasterIdLst>
    <p:handoutMasterId r:id="rId9"/>
  </p:handoutMasterIdLst>
  <p:sldIdLst>
    <p:sldId id="260" r:id="rId4"/>
    <p:sldId id="706" r:id="rId5"/>
    <p:sldId id="710" r:id="rId6"/>
    <p:sldId id="709" r:id="rId7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0A3835-9A6B-4594-902C-581A542A27B5}" v="13" dt="2023-01-17T19:18:43.0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595" autoAdjust="0"/>
  </p:normalViewPr>
  <p:slideViewPr>
    <p:cSldViewPr snapToGrid="0" snapToObjects="1">
      <p:cViewPr>
        <p:scale>
          <a:sx n="84" d="100"/>
          <a:sy n="84" d="100"/>
        </p:scale>
        <p:origin x="1464" y="134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notesViewPr>
    <p:cSldViewPr snapToGrid="0" snapToObjects="1"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handoutMaster" Target="handoutMasters/handoutMaster1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A93900B-E395-43E7-8304-29909643870B}" type="datetimeFigureOut">
              <a:rPr lang="en-US"/>
              <a:pPr>
                <a:defRPr/>
              </a:pPr>
              <a:t>3/31/2023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99E6681-5ED2-4276-ADE9-96EBF7D373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12685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16DEC4A-A848-423D-B6D0-8A125B2D4CA1}" type="datetimeFigureOut">
              <a:rPr lang="en-US"/>
              <a:pPr>
                <a:defRPr/>
              </a:pPr>
              <a:t>3/31/2023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B56BE11-F7D4-4A51-97C7-9E59A26F3B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4253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EEEA60B-7622-4EC2-8DF7-099F1D6081DA}" type="slidenum">
              <a:rPr lang="en-US" altLang="en-US" smtClean="0">
                <a:latin typeface="Calibri" panose="020F0502020204030204" pitchFamily="34" charset="0"/>
              </a:rPr>
              <a:pPr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281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09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9013"/>
            <a:ext cx="2133600" cy="365125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94754E99-A0E5-4899-94D8-C73D0E406896}" type="slidenum">
              <a:rPr lang="en-US" altLang="en-US" sz="1200" smtClean="0"/>
              <a:pPr algn="r" eaLnBrk="1" hangingPunct="1"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492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>
            <a:off x="247650" y="641350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6"/>
          <p:cNvSpPr txBox="1">
            <a:spLocks/>
          </p:cNvSpPr>
          <p:nvPr userDrawn="1"/>
        </p:nvSpPr>
        <p:spPr>
          <a:xfrm>
            <a:off x="6705600" y="6202363"/>
            <a:ext cx="2133600" cy="182562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F7754F16-BD6A-4448-A728-D47AE01157D9}" type="slidenum">
              <a:rPr lang="en-US" altLang="en-US" sz="1200" smtClean="0"/>
              <a:pPr algn="r" eaLnBrk="1" hangingPunct="1">
                <a:defRPr/>
              </a:pPr>
              <a:t>‹#›</a:t>
            </a:fld>
            <a:endParaRPr lang="en-US" altLang="en-US" sz="120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194425"/>
            <a:ext cx="2895600" cy="200025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392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-168275"/>
            <a:ext cx="9144000" cy="72167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2" name="Picture 11"/>
          <p:cNvPicPr>
            <a:picLocks/>
          </p:cNvPicPr>
          <p:nvPr userDrawn="1"/>
        </p:nvPicPr>
        <p:blipFill rotWithShape="1">
          <a:blip r:embed="rId5"/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Hello I'm a slide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58EF099-2B0E-49FB-A308-8F2246FAE5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4274" r:id="rId1"/>
    <p:sldLayoutId id="2147494275" r:id="rId2"/>
    <p:sldLayoutId id="2147494276" r:id="rId3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13"/>
          <p:cNvGrpSpPr>
            <a:grpSpLocks/>
          </p:cNvGrpSpPr>
          <p:nvPr/>
        </p:nvGrpSpPr>
        <p:grpSpPr bwMode="auto">
          <a:xfrm>
            <a:off x="787400" y="2805113"/>
            <a:ext cx="7543800" cy="1970635"/>
            <a:chOff x="787400" y="1852613"/>
            <a:chExt cx="7543800" cy="1970267"/>
          </a:xfrm>
        </p:grpSpPr>
        <p:sp>
          <p:nvSpPr>
            <p:cNvPr id="7171" name="TextBox 9"/>
            <p:cNvSpPr txBox="1">
              <a:spLocks noChangeArrowheads="1"/>
            </p:cNvSpPr>
            <p:nvPr/>
          </p:nvSpPr>
          <p:spPr bwMode="auto">
            <a:xfrm>
              <a:off x="787400" y="2130425"/>
              <a:ext cx="7543800" cy="16924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3200" b="1" dirty="0" smtClean="0"/>
                <a:t>TAC Update to RMS </a:t>
              </a:r>
              <a:endParaRPr lang="en-US" altLang="en-US" sz="3200" b="1" dirty="0"/>
            </a:p>
            <a:p>
              <a:pPr eaLnBrk="1" hangingPunct="1"/>
              <a:endParaRPr lang="en-US" altLang="en-US" b="1" dirty="0"/>
            </a:p>
            <a:p>
              <a:pPr eaLnBrk="1" hangingPunct="1"/>
              <a:endParaRPr lang="en-US" altLang="en-US" dirty="0"/>
            </a:p>
            <a:p>
              <a:pPr eaLnBrk="1" hangingPunct="1"/>
              <a:r>
                <a:rPr lang="en-US" altLang="en-US" dirty="0"/>
                <a:t>Technical Advisory Committee (TAC) </a:t>
              </a:r>
              <a:r>
                <a:rPr lang="en-US" altLang="en-US" dirty="0" smtClean="0"/>
                <a:t>Meeting</a:t>
              </a:r>
              <a:endParaRPr lang="en-US" altLang="en-US" dirty="0"/>
            </a:p>
            <a:p>
              <a:pPr eaLnBrk="1" hangingPunct="1"/>
              <a:r>
                <a:rPr lang="en-US" altLang="en-US" dirty="0" smtClean="0"/>
                <a:t>March 21, 2023</a:t>
              </a:r>
              <a:endParaRPr lang="en-US" altLang="en-US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787400" y="1852613"/>
              <a:ext cx="6286500" cy="12698"/>
            </a:xfrm>
            <a:prstGeom prst="line">
              <a:avLst/>
            </a:prstGeom>
            <a:ln>
              <a:solidFill>
                <a:srgbClr val="00385E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TAC Meeting, March 21, 2023 – Discussion Highlights 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74320" y="620837"/>
            <a:ext cx="8714231" cy="5929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Formation and approval of New </a:t>
            </a:r>
            <a:r>
              <a:rPr lang="en-US" dirty="0" smtClean="0"/>
              <a:t>Credit </a:t>
            </a:r>
            <a:r>
              <a:rPr lang="en-US" dirty="0" smtClean="0"/>
              <a:t>Group </a:t>
            </a:r>
          </a:p>
          <a:p>
            <a:endParaRPr lang="en-US" sz="1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Name approved as Credit </a:t>
            </a:r>
            <a:r>
              <a:rPr lang="en-US" dirty="0"/>
              <a:t>and Finance Sub Group (CFSG) 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Reporting to TAC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Members with voting ability 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Members should be Credit Professionals </a:t>
            </a:r>
            <a:r>
              <a:rPr lang="en-US" dirty="0" smtClean="0"/>
              <a:t>(requirements </a:t>
            </a:r>
            <a:r>
              <a:rPr lang="en-US" dirty="0" smtClean="0"/>
              <a:t>included in the Charter)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All meetings open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Charter </a:t>
            </a:r>
            <a:r>
              <a:rPr lang="en-US" dirty="0" smtClean="0"/>
              <a:t>approved as revised by TAC</a:t>
            </a:r>
            <a:endParaRPr lang="en-US" dirty="0" smtClean="0"/>
          </a:p>
          <a:p>
            <a:r>
              <a:rPr lang="en-US" dirty="0" smtClean="0"/>
              <a:t> </a:t>
            </a:r>
          </a:p>
          <a:p>
            <a:r>
              <a:rPr lang="en-US" dirty="0" smtClean="0"/>
              <a:t>ERCOT Report – </a:t>
            </a:r>
            <a:r>
              <a:rPr lang="en-US" dirty="0" smtClean="0"/>
              <a:t>Winter Storm Elliott, Load Forecast and Resource Performance</a:t>
            </a:r>
            <a:endParaRPr lang="en-US" dirty="0" smtClean="0"/>
          </a:p>
          <a:p>
            <a:endParaRPr lang="en-US" sz="1000" dirty="0" smtClean="0"/>
          </a:p>
          <a:p>
            <a:r>
              <a:rPr lang="en-US" dirty="0" smtClean="0"/>
              <a:t>RMS Report – March 7 RMS meeting – Primary Items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	</a:t>
            </a:r>
            <a:r>
              <a:rPr lang="en-US" dirty="0" smtClean="0"/>
              <a:t>Requested approval of 3 </a:t>
            </a:r>
            <a:r>
              <a:rPr lang="en-US" dirty="0" smtClean="0"/>
              <a:t>Voting </a:t>
            </a:r>
            <a:r>
              <a:rPr lang="en-US" dirty="0" smtClean="0"/>
              <a:t>Items: RMGRR173, LPGRR071, LPGRR072 		All approved by TAC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	</a:t>
            </a:r>
            <a:r>
              <a:rPr lang="en-US" dirty="0" smtClean="0"/>
              <a:t>Primary Working Group and Task Force </a:t>
            </a:r>
            <a:r>
              <a:rPr lang="en-US" dirty="0" smtClean="0"/>
              <a:t>Activities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	</a:t>
            </a:r>
            <a:r>
              <a:rPr lang="en-US" dirty="0" smtClean="0"/>
              <a:t>TNMP 3 G Remediation </a:t>
            </a:r>
            <a:r>
              <a:rPr lang="en-US" dirty="0" smtClean="0"/>
              <a:t>Status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	</a:t>
            </a:r>
            <a:r>
              <a:rPr lang="en-US" dirty="0" smtClean="0"/>
              <a:t>LP&amp;L </a:t>
            </a:r>
            <a:endParaRPr lang="en-US" dirty="0" smtClean="0"/>
          </a:p>
          <a:p>
            <a:endParaRPr lang="en-US" sz="1100" dirty="0" smtClean="0"/>
          </a:p>
          <a:p>
            <a:pPr lvl="0" defTabSz="914400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dirty="0" smtClean="0"/>
              <a:t>Primary comments related to RMS:</a:t>
            </a:r>
          </a:p>
          <a:p>
            <a:pPr lvl="0" defTabSz="914400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sz="1600" dirty="0" smtClean="0"/>
              <a:t>	Lubbock </a:t>
            </a:r>
            <a:r>
              <a:rPr lang="en-US" sz="1600" dirty="0"/>
              <a:t>Power and </a:t>
            </a:r>
            <a:r>
              <a:rPr lang="en-US" sz="1600" dirty="0" smtClean="0"/>
              <a:t>Light </a:t>
            </a:r>
            <a:endParaRPr lang="en-US" sz="1600" dirty="0"/>
          </a:p>
          <a:p>
            <a:pPr lvl="0" defTabSz="914400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sz="1600" dirty="0" smtClean="0"/>
              <a:t>	Ability </a:t>
            </a:r>
            <a:r>
              <a:rPr lang="en-US" sz="1600" dirty="0"/>
              <a:t>for new meters installed in TNMP </a:t>
            </a:r>
            <a:r>
              <a:rPr lang="en-US" sz="1600" dirty="0" smtClean="0"/>
              <a:t>territory </a:t>
            </a:r>
            <a:r>
              <a:rPr lang="en-US" sz="1600" dirty="0"/>
              <a:t>to support Load Shedding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30084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625529"/>
          </a:xfrm>
        </p:spPr>
        <p:txBody>
          <a:bodyPr/>
          <a:lstStyle/>
          <a:p>
            <a:r>
              <a:rPr lang="en-US" dirty="0" smtClean="0"/>
              <a:t>TAC Meeting, March 21, 2023 Discussion Highlights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79663" y="987552"/>
            <a:ext cx="822484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dirty="0"/>
              <a:t>Bridge Solution </a:t>
            </a:r>
            <a:r>
              <a:rPr lang="en-US" dirty="0" smtClean="0"/>
              <a:t>Options:</a:t>
            </a:r>
          </a:p>
          <a:p>
            <a:pPr lvl="0" defTabSz="914400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dirty="0"/>
              <a:t>PUC has directed ERCOT to develop, to incentivized more </a:t>
            </a:r>
            <a:r>
              <a:rPr lang="en-US" dirty="0" err="1"/>
              <a:t>dispatchable</a:t>
            </a:r>
            <a:r>
              <a:rPr lang="en-US" dirty="0"/>
              <a:t> generation “Performance Credit Mechanism”</a:t>
            </a:r>
            <a:endParaRPr lang="en-US" dirty="0" smtClean="0"/>
          </a:p>
          <a:p>
            <a:pPr lvl="0" defTabSz="914400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dirty="0"/>
              <a:t>Changes to support Performance Credit Mechanism could take several years to complete.</a:t>
            </a:r>
          </a:p>
          <a:p>
            <a:pPr lvl="0" defTabSz="914400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dirty="0" smtClean="0"/>
              <a:t>Bridge Options are being developed to support Performance Credit Mechanism procedures which are needed ASAP</a:t>
            </a:r>
          </a:p>
          <a:p>
            <a:pPr lvl="0" defTabSz="914400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dirty="0" smtClean="0"/>
              <a:t>TAC </a:t>
            </a:r>
            <a:r>
              <a:rPr lang="en-US" dirty="0"/>
              <a:t>is scheduling </a:t>
            </a:r>
            <a:r>
              <a:rPr lang="en-US" dirty="0" smtClean="0"/>
              <a:t>meetings </a:t>
            </a:r>
            <a:r>
              <a:rPr lang="en-US" dirty="0"/>
              <a:t>for in-depth discussions. </a:t>
            </a:r>
            <a:endParaRPr lang="en-US" dirty="0" smtClean="0"/>
          </a:p>
          <a:p>
            <a:pPr lvl="0" defTabSz="914400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dirty="0" smtClean="0"/>
              <a:t>ERCOT </a:t>
            </a:r>
            <a:r>
              <a:rPr lang="en-US" dirty="0"/>
              <a:t>tasked with developing a Strawman and </a:t>
            </a:r>
            <a:r>
              <a:rPr lang="en-US" dirty="0" smtClean="0"/>
              <a:t>will provide </a:t>
            </a:r>
            <a:r>
              <a:rPr lang="en-US" dirty="0"/>
              <a:t>at the </a:t>
            </a:r>
            <a:r>
              <a:rPr lang="en-US" dirty="0" smtClean="0"/>
              <a:t>upcoming “Special TAC Meetings” </a:t>
            </a:r>
          </a:p>
          <a:p>
            <a:pPr lvl="0" defTabSz="914400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dirty="0" smtClean="0"/>
              <a:t>Friday</a:t>
            </a:r>
            <a:r>
              <a:rPr lang="en-US" dirty="0"/>
              <a:t>, </a:t>
            </a:r>
            <a:r>
              <a:rPr lang="en-US" dirty="0" smtClean="0"/>
              <a:t>March 31</a:t>
            </a:r>
          </a:p>
          <a:p>
            <a:pPr lvl="0" defTabSz="914400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dirty="0" smtClean="0"/>
              <a:t>Monday</a:t>
            </a:r>
            <a:r>
              <a:rPr lang="en-US" dirty="0"/>
              <a:t>, April </a:t>
            </a:r>
            <a:r>
              <a:rPr lang="en-US" dirty="0" smtClean="0"/>
              <a:t>10</a:t>
            </a:r>
          </a:p>
          <a:p>
            <a:pPr lvl="0" defTabSz="914400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dirty="0" smtClean="0"/>
              <a:t>Meetings are posted on the ERCOT Meeting Calendar</a:t>
            </a:r>
          </a:p>
          <a:p>
            <a:pPr lvl="0" defTabSz="914400" eaLnBrk="1" fontAlgn="auto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</a:pPr>
            <a:r>
              <a:rPr lang="en-US" dirty="0" smtClean="0"/>
              <a:t>Documents </a:t>
            </a:r>
            <a:r>
              <a:rPr lang="en-US" dirty="0"/>
              <a:t>for “Bridge Solutions” </a:t>
            </a:r>
            <a:r>
              <a:rPr lang="en-US" dirty="0" smtClean="0"/>
              <a:t>can be found on </a:t>
            </a:r>
            <a:r>
              <a:rPr lang="en-US" dirty="0"/>
              <a:t>the Workshop page www.ercot.com/committees/workshops</a:t>
            </a:r>
          </a:p>
        </p:txBody>
      </p:sp>
    </p:spTree>
    <p:extLst>
      <p:ext uri="{BB962C8B-B14F-4D97-AF65-F5344CB8AC3E}">
        <p14:creationId xmlns:p14="http://schemas.microsoft.com/office/powerpoint/2010/main" val="3211100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097280" y="1179576"/>
            <a:ext cx="70225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Questions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 smtClean="0"/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8731894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AD6A9D-E05D-44AF-B5F9-103C86E8102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C9659B9-8752-4DC3-8CFE-950F74D5E7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10438</TotalTime>
  <Words>159</Words>
  <Application>Microsoft Office PowerPoint</Application>
  <PresentationFormat>On-screen Show (4:3)</PresentationFormat>
  <Paragraphs>41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Custom Design</vt:lpstr>
      <vt:lpstr>PowerPoint Presentation</vt:lpstr>
      <vt:lpstr>TAC Meeting, March 21, 2023 – Discussion Highlights  </vt:lpstr>
      <vt:lpstr>TAC Meeting, March 21, 2023 Discussion Highlights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Mckeever, Deborah</cp:lastModifiedBy>
  <cp:revision>654</cp:revision>
  <cp:lastPrinted>2013-01-30T23:16:36Z</cp:lastPrinted>
  <dcterms:created xsi:type="dcterms:W3CDTF">2010-04-12T23:12:02Z</dcterms:created>
  <dcterms:modified xsi:type="dcterms:W3CDTF">2023-03-31T16:15:33Z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0x0101000EB6C32BA7893B4D8D08DA703C6B8599</vt:lpwstr>
  </property>
</Properties>
</file>