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66" r:id="rId8"/>
    <p:sldId id="257" r:id="rId9"/>
    <p:sldId id="267" r:id="rId10"/>
    <p:sldId id="279" r:id="rId11"/>
    <p:sldId id="281" r:id="rId12"/>
    <p:sldId id="286" r:id="rId13"/>
    <p:sldId id="282" r:id="rId14"/>
    <p:sldId id="284"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553" autoAdjust="0"/>
  </p:normalViewPr>
  <p:slideViewPr>
    <p:cSldViewPr showGuides="1">
      <p:cViewPr varScale="1">
        <p:scale>
          <a:sx n="88" d="100"/>
          <a:sy n="88" d="100"/>
        </p:scale>
        <p:origin x="1734"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3/29/2023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6987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471844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76474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686000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23212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397929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012125" cy="246221"/>
          </a:xfrm>
          <a:prstGeom prst="rect">
            <a:avLst/>
          </a:prstGeom>
          <a:noFill/>
        </p:spPr>
        <p:txBody>
          <a:bodyPr wrap="square" rtlCol="0">
            <a:spAutoFit/>
          </a:bodyPr>
          <a:lstStyle/>
          <a:p>
            <a:pPr algn="l"/>
            <a:r>
              <a:rPr lang="en-US" sz="1000" b="1" dirty="0">
                <a:solidFill>
                  <a:schemeClr val="tx2"/>
                </a:solidFill>
              </a:rPr>
              <a:t>PUBLIC</a:t>
            </a: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97966" y="2057400"/>
            <a:ext cx="5646034" cy="3600986"/>
          </a:xfrm>
          <a:prstGeom prst="rect">
            <a:avLst/>
          </a:prstGeom>
          <a:noFill/>
        </p:spPr>
        <p:txBody>
          <a:bodyPr wrap="square" rtlCol="0">
            <a:spAutoFit/>
          </a:bodyPr>
          <a:lstStyle/>
          <a:p>
            <a:r>
              <a:rPr lang="en-US" sz="2400" b="1" dirty="0">
                <a:solidFill>
                  <a:schemeClr val="tx2"/>
                </a:solidFill>
              </a:rPr>
              <a:t>Proposed Market Design Bridging Option Discussion</a:t>
            </a:r>
          </a:p>
          <a:p>
            <a:endParaRPr lang="en-US" sz="2400" b="1" dirty="0">
              <a:solidFill>
                <a:schemeClr val="tx2"/>
              </a:solidFill>
            </a:endParaRPr>
          </a:p>
          <a:p>
            <a:r>
              <a:rPr lang="en-US" i="1" dirty="0">
                <a:solidFill>
                  <a:schemeClr val="tx2"/>
                </a:solidFill>
              </a:rPr>
              <a:t>ERCOT Staff</a:t>
            </a:r>
          </a:p>
          <a:p>
            <a:endParaRPr lang="en-US" i="1" dirty="0">
              <a:solidFill>
                <a:schemeClr val="tx2"/>
              </a:solidFill>
            </a:endParaRPr>
          </a:p>
          <a:p>
            <a:r>
              <a:rPr lang="en-US" dirty="0">
                <a:solidFill>
                  <a:schemeClr val="tx2"/>
                </a:solidFill>
              </a:rPr>
              <a:t>Special Technical Advisory Committee (TAC)</a:t>
            </a:r>
          </a:p>
          <a:p>
            <a:r>
              <a:rPr lang="en-US" dirty="0">
                <a:solidFill>
                  <a:schemeClr val="tx2"/>
                </a:solidFill>
              </a:rPr>
              <a:t>March 31, 2023</a:t>
            </a:r>
          </a:p>
          <a:p>
            <a:endParaRPr lang="en-US" dirty="0">
              <a:solidFill>
                <a:schemeClr val="tx2"/>
              </a:solidFill>
            </a:endParaRPr>
          </a:p>
          <a:p>
            <a:r>
              <a:rPr lang="en-US" dirty="0">
                <a:solidFill>
                  <a:schemeClr val="tx2"/>
                </a:solidFill>
              </a:rPr>
              <a:t>ERCOT Public</a:t>
            </a:r>
          </a:p>
          <a:p>
            <a:endParaRPr lang="en-US" sz="2400" b="1" dirty="0">
              <a:solidFill>
                <a:schemeClr val="tx2"/>
              </a:solidFill>
            </a:endParaRPr>
          </a:p>
          <a:p>
            <a:endParaRPr lang="en-US" sz="2400"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Purpose of the Analysis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Content Placeholder 2"/>
          <p:cNvSpPr>
            <a:spLocks noGrp="1"/>
          </p:cNvSpPr>
          <p:nvPr>
            <p:ph idx="1"/>
          </p:nvPr>
        </p:nvSpPr>
        <p:spPr>
          <a:xfrm>
            <a:off x="228600" y="990600"/>
            <a:ext cx="8534400" cy="5334000"/>
          </a:xfrm>
        </p:spPr>
        <p:txBody>
          <a:bodyPr/>
          <a:lstStyle/>
          <a:p>
            <a:r>
              <a:rPr lang="en-US" sz="1750" dirty="0">
                <a:solidFill>
                  <a:schemeClr val="tx2"/>
                </a:solidFill>
              </a:rPr>
              <a:t>“…the Commission directs ERCOT to evaluate bridging options to retain existing assets and build new dispatchable generation until the PCM can be fully implemented” (</a:t>
            </a:r>
            <a:r>
              <a:rPr lang="en-US" sz="1750" i="1" dirty="0">
                <a:solidFill>
                  <a:schemeClr val="tx2"/>
                </a:solidFill>
              </a:rPr>
              <a:t>Memorandum attached to Order</a:t>
            </a:r>
            <a:r>
              <a:rPr lang="en-US" sz="1750" dirty="0">
                <a:solidFill>
                  <a:schemeClr val="tx2"/>
                </a:solidFill>
              </a:rPr>
              <a:t>, Project 53298 (January 19, 2023)</a:t>
            </a:r>
          </a:p>
          <a:p>
            <a:r>
              <a:rPr lang="en-US" sz="1750" dirty="0">
                <a:solidFill>
                  <a:schemeClr val="tx2"/>
                </a:solidFill>
              </a:rPr>
              <a:t>Also, interest expressed at the February 2023 Reliability and Markets Committee in mechanisms that could help reduce the frequency of RUC for system capacity</a:t>
            </a:r>
          </a:p>
          <a:p>
            <a:r>
              <a:rPr lang="en-US" sz="1750" dirty="0">
                <a:solidFill>
                  <a:schemeClr val="tx2"/>
                </a:solidFill>
              </a:rPr>
              <a:t>Operating Reserve Demand Curve (ORDC) changes are one option being considered as a bridging option</a:t>
            </a:r>
          </a:p>
          <a:p>
            <a:r>
              <a:rPr lang="en-US" sz="1750" dirty="0">
                <a:solidFill>
                  <a:schemeClr val="tx2"/>
                </a:solidFill>
              </a:rPr>
              <a:t>This analysis targets potential ORDC increases in operating reserve ranges that are above emergency levels, while avoiding ORDC increases at times of substantial operating reserve surpluses, with the objectives of enhancing price signals that would have positive effects on:</a:t>
            </a:r>
          </a:p>
          <a:p>
            <a:pPr lvl="1"/>
            <a:r>
              <a:rPr lang="en-US" sz="1350" dirty="0">
                <a:solidFill>
                  <a:schemeClr val="tx2"/>
                </a:solidFill>
              </a:rPr>
              <a:t>Retaining existing assets</a:t>
            </a:r>
          </a:p>
          <a:p>
            <a:pPr lvl="1"/>
            <a:r>
              <a:rPr lang="en-US" sz="1350" dirty="0">
                <a:solidFill>
                  <a:schemeClr val="tx2"/>
                </a:solidFill>
              </a:rPr>
              <a:t>Adding new dispatchable generation</a:t>
            </a:r>
          </a:p>
          <a:p>
            <a:pPr lvl="1"/>
            <a:r>
              <a:rPr lang="en-US" sz="1350" dirty="0">
                <a:solidFill>
                  <a:schemeClr val="tx2"/>
                </a:solidFill>
              </a:rPr>
              <a:t>Reducing the frequency of Reliability Unit Commitment (RUC) for system capacity</a:t>
            </a:r>
          </a:p>
          <a:p>
            <a:pPr indent="-285750"/>
            <a:r>
              <a:rPr lang="en-US" sz="1750" dirty="0">
                <a:solidFill>
                  <a:schemeClr val="tx2"/>
                </a:solidFill>
              </a:rPr>
              <a:t>Additionally, these ORDC bridging options would:</a:t>
            </a:r>
          </a:p>
          <a:p>
            <a:pPr lvl="1"/>
            <a:r>
              <a:rPr lang="en-US" sz="1350" dirty="0">
                <a:solidFill>
                  <a:schemeClr val="tx2"/>
                </a:solidFill>
              </a:rPr>
              <a:t>Have minimal system changes and be quickly implementable (i.e. 8 to 12 months)</a:t>
            </a:r>
          </a:p>
          <a:p>
            <a:pPr lvl="1"/>
            <a:r>
              <a:rPr lang="en-US" sz="1350" dirty="0">
                <a:solidFill>
                  <a:schemeClr val="tx2"/>
                </a:solidFill>
              </a:rPr>
              <a:t>Fit within the existing market framework, from day-ahead through Settlement, including credit</a:t>
            </a:r>
          </a:p>
          <a:p>
            <a:pPr lvl="1"/>
            <a:r>
              <a:rPr lang="en-US" sz="1350" dirty="0">
                <a:solidFill>
                  <a:schemeClr val="tx2"/>
                </a:solidFill>
              </a:rPr>
              <a:t>Continue to be hedgable by market participants through energy positions</a:t>
            </a:r>
          </a:p>
          <a:p>
            <a:pPr lvl="1"/>
            <a:endParaRPr lang="en-US" sz="1350" dirty="0">
              <a:solidFill>
                <a:schemeClr val="tx2"/>
              </a:solidFill>
            </a:endParaRPr>
          </a:p>
          <a:p>
            <a:pPr lvl="1"/>
            <a:endParaRPr lang="en-US" sz="1350" dirty="0">
              <a:solidFill>
                <a:schemeClr val="tx2"/>
              </a:solidFill>
            </a:endParaRPr>
          </a:p>
          <a:p>
            <a:pPr lvl="1"/>
            <a:endParaRPr lang="en-US" sz="1350" dirty="0">
              <a:solidFill>
                <a:schemeClr val="tx2"/>
              </a:solidFill>
            </a:endParaRPr>
          </a:p>
          <a:p>
            <a:pPr marL="457200" lvl="1" indent="0">
              <a:buNone/>
            </a:pPr>
            <a:endParaRPr lang="en-US" sz="1750" dirty="0">
              <a:solidFill>
                <a:schemeClr val="tx2"/>
              </a:solidFill>
            </a:endParaRPr>
          </a:p>
          <a:p>
            <a:pPr marL="457200" lvl="1" indent="0">
              <a:buNone/>
            </a:pPr>
            <a:endParaRPr lang="en-US" sz="1750" dirty="0">
              <a:solidFill>
                <a:schemeClr val="tx2"/>
              </a:solidFill>
            </a:endParaRPr>
          </a:p>
          <a:p>
            <a:pPr marL="457200" lvl="1" indent="0">
              <a:buNone/>
            </a:pPr>
            <a:endParaRPr lang="en-US" sz="1750" dirty="0">
              <a:solidFill>
                <a:schemeClr val="tx2"/>
              </a:solidFill>
            </a:endParaRPr>
          </a:p>
          <a:p>
            <a:pPr marL="457200" lvl="1" indent="0">
              <a:buNone/>
            </a:pPr>
            <a:endParaRPr lang="en-US" sz="1750" dirty="0">
              <a:solidFill>
                <a:schemeClr val="tx2"/>
              </a:solidFill>
            </a:endParaRPr>
          </a:p>
        </p:txBody>
      </p:sp>
    </p:spTree>
    <p:extLst>
      <p:ext uri="{BB962C8B-B14F-4D97-AF65-F5344CB8AC3E}">
        <p14:creationId xmlns:p14="http://schemas.microsoft.com/office/powerpoint/2010/main" val="2842259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b="1" dirty="0">
                <a:solidFill>
                  <a:schemeClr val="accent1"/>
                </a:solidFill>
              </a:rPr>
              <a:t>Analysis Summary</a:t>
            </a:r>
          </a:p>
        </p:txBody>
      </p:sp>
      <p:sp>
        <p:nvSpPr>
          <p:cNvPr id="3" name="Content Placeholder 2"/>
          <p:cNvSpPr>
            <a:spLocks noGrp="1"/>
          </p:cNvSpPr>
          <p:nvPr>
            <p:ph idx="1"/>
          </p:nvPr>
        </p:nvSpPr>
        <p:spPr>
          <a:xfrm>
            <a:off x="228600" y="899320"/>
            <a:ext cx="8534400" cy="1600200"/>
          </a:xfrm>
        </p:spPr>
        <p:txBody>
          <a:bodyPr/>
          <a:lstStyle/>
          <a:p>
            <a:pPr marL="457200" lvl="1" indent="0">
              <a:buNone/>
            </a:pPr>
            <a:endParaRPr lang="en-US" sz="1400" dirty="0">
              <a:solidFill>
                <a:schemeClr val="tx2"/>
              </a:solidFill>
            </a:endParaRPr>
          </a:p>
          <a:p>
            <a:pPr marL="457200" lvl="1" indent="0">
              <a:buNone/>
            </a:pPr>
            <a:endParaRPr lang="en-US" sz="1400" dirty="0">
              <a:solidFill>
                <a:schemeClr val="tx2"/>
              </a:solidFill>
            </a:endParaRPr>
          </a:p>
          <a:p>
            <a:pPr marL="457200" lvl="1" indent="0">
              <a:buNone/>
            </a:pPr>
            <a:endParaRPr lang="en-US" sz="1400" dirty="0">
              <a:solidFill>
                <a:schemeClr val="tx2"/>
              </a:solidFill>
            </a:endParaRPr>
          </a:p>
          <a:p>
            <a:pPr marL="457200" lvl="1" indent="0">
              <a:buNone/>
            </a:pPr>
            <a:endParaRPr lang="en-US" sz="1400" dirty="0">
              <a:solidFill>
                <a:schemeClr val="tx2"/>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5" name="Content Placeholder 2">
            <a:extLst>
              <a:ext uri="{FF2B5EF4-FFF2-40B4-BE49-F238E27FC236}">
                <a16:creationId xmlns:a16="http://schemas.microsoft.com/office/drawing/2014/main" id="{A60BD6E9-2A19-445B-81CD-2BB1883D7DFF}"/>
              </a:ext>
            </a:extLst>
          </p:cNvPr>
          <p:cNvSpPr txBox="1">
            <a:spLocks/>
          </p:cNvSpPr>
          <p:nvPr/>
        </p:nvSpPr>
        <p:spPr>
          <a:xfrm>
            <a:off x="269240" y="815182"/>
            <a:ext cx="8915400" cy="589041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800" dirty="0">
              <a:solidFill>
                <a:schemeClr val="tx2"/>
              </a:solidFill>
            </a:endParaRPr>
          </a:p>
          <a:p>
            <a:r>
              <a:rPr lang="en-US" sz="1400" dirty="0">
                <a:solidFill>
                  <a:schemeClr val="tx2"/>
                </a:solidFill>
              </a:rPr>
              <a:t>Market wide energy revenue was calculated considering:</a:t>
            </a:r>
          </a:p>
          <a:p>
            <a:pPr marL="457200" lvl="1" indent="0">
              <a:buNone/>
            </a:pPr>
            <a:r>
              <a:rPr lang="en-US" sz="1200" dirty="0">
                <a:solidFill>
                  <a:schemeClr val="tx2"/>
                </a:solidFill>
              </a:rPr>
              <a:t>      </a:t>
            </a:r>
            <a:r>
              <a:rPr lang="en-US" sz="1400" dirty="0">
                <a:solidFill>
                  <a:schemeClr val="tx2"/>
                </a:solidFill>
              </a:rPr>
              <a:t>(GTBD * SCED duration) * (System Lambda + RTORPA + RTORDPA)</a:t>
            </a:r>
          </a:p>
          <a:p>
            <a:pPr marL="457200" lvl="1" indent="0">
              <a:buNone/>
            </a:pPr>
            <a:endParaRPr lang="en-US" sz="1100" dirty="0">
              <a:solidFill>
                <a:schemeClr val="tx2"/>
              </a:solidFill>
            </a:endParaRPr>
          </a:p>
          <a:p>
            <a:r>
              <a:rPr lang="en-US" sz="1400" dirty="0">
                <a:solidFill>
                  <a:schemeClr val="tx2"/>
                </a:solidFill>
              </a:rPr>
              <a:t>Market wide headroom revenue was calculated considering:</a:t>
            </a:r>
          </a:p>
          <a:p>
            <a:pPr marL="457200" lvl="1" indent="0">
              <a:buNone/>
            </a:pPr>
            <a:r>
              <a:rPr lang="en-US" sz="1400" dirty="0">
                <a:solidFill>
                  <a:schemeClr val="tx2"/>
                </a:solidFill>
              </a:rPr>
              <a:t>      (RTOLCAP * SCED duration) * (RTORPA + RTORDPA)</a:t>
            </a:r>
          </a:p>
          <a:p>
            <a:pPr marL="457200" lvl="1" indent="0">
              <a:buNone/>
            </a:pPr>
            <a:endParaRPr lang="en-US" sz="1400" dirty="0">
              <a:solidFill>
                <a:schemeClr val="tx2"/>
              </a:solidFill>
            </a:endParaRPr>
          </a:p>
          <a:p>
            <a:r>
              <a:rPr lang="en-US" sz="1400" dirty="0">
                <a:solidFill>
                  <a:schemeClr val="tx2"/>
                </a:solidFill>
              </a:rPr>
              <a:t>Changes in revenue were then calculated by flooring RTORPA at varying prices (5,10,15,20,25) when RTOLCAP fell below certain thresholds (6500,7000,7500)</a:t>
            </a:r>
          </a:p>
          <a:p>
            <a:endParaRPr lang="en-US" sz="1400" dirty="0">
              <a:solidFill>
                <a:schemeClr val="tx2"/>
              </a:solidFill>
            </a:endParaRPr>
          </a:p>
          <a:p>
            <a:r>
              <a:rPr lang="en-US" sz="1400" dirty="0">
                <a:solidFill>
                  <a:schemeClr val="tx2"/>
                </a:solidFill>
              </a:rPr>
              <a:t>Additionally, we explored adding multi-step floors within the same range of operating reserves</a:t>
            </a:r>
          </a:p>
          <a:p>
            <a:endParaRPr lang="en-US" sz="1400" dirty="0">
              <a:solidFill>
                <a:schemeClr val="tx2"/>
              </a:solidFill>
            </a:endParaRPr>
          </a:p>
          <a:p>
            <a:r>
              <a:rPr lang="en-US" sz="1400" dirty="0">
                <a:solidFill>
                  <a:schemeClr val="tx2"/>
                </a:solidFill>
              </a:rPr>
              <a:t>We executed this analysis for 2020 and 2022. The idea here was to compare a year with mild pricing to a year with higher pricing.</a:t>
            </a: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r>
              <a:rPr lang="en-US" sz="1400" dirty="0">
                <a:solidFill>
                  <a:schemeClr val="tx2"/>
                </a:solidFill>
              </a:rPr>
              <a:t>For 2020 baseline, we considered 2022 ORDC parameters for pricing (VOLL = 5000, X = 3000, 2022 seasonal mu &amp; sigma).</a:t>
            </a:r>
          </a:p>
          <a:p>
            <a:pPr marL="457200" lvl="1" indent="0">
              <a:buFont typeface="Arial" panose="020B0604020202020204" pitchFamily="34" charset="0"/>
              <a:buNone/>
            </a:pPr>
            <a:endParaRPr lang="en-US" sz="1200" dirty="0">
              <a:solidFill>
                <a:schemeClr val="tx2"/>
              </a:solidFill>
            </a:endParaRPr>
          </a:p>
          <a:p>
            <a:pPr marL="457200" lvl="1" indent="0">
              <a:buFont typeface="Arial" panose="020B0604020202020204" pitchFamily="34" charset="0"/>
              <a:buNone/>
            </a:pPr>
            <a:endParaRPr lang="en-US" sz="1200" dirty="0">
              <a:solidFill>
                <a:schemeClr val="tx2"/>
              </a:solidFill>
            </a:endParaRPr>
          </a:p>
          <a:p>
            <a:pPr marL="457200" lvl="1" indent="0">
              <a:buFont typeface="Arial" panose="020B0604020202020204" pitchFamily="34" charset="0"/>
              <a:buNone/>
            </a:pPr>
            <a:endParaRPr lang="en-US" sz="1200" dirty="0">
              <a:solidFill>
                <a:schemeClr val="tx2"/>
              </a:solidFill>
            </a:endParaRPr>
          </a:p>
          <a:p>
            <a:pPr marL="457200" lvl="1" indent="0">
              <a:buFont typeface="Arial" panose="020B0604020202020204" pitchFamily="34" charset="0"/>
              <a:buNone/>
            </a:pPr>
            <a:endParaRPr lang="en-US" sz="1400" dirty="0">
              <a:solidFill>
                <a:schemeClr val="tx2"/>
              </a:solidFill>
            </a:endParaRPr>
          </a:p>
        </p:txBody>
      </p:sp>
      <p:graphicFrame>
        <p:nvGraphicFramePr>
          <p:cNvPr id="4" name="Table 11">
            <a:extLst>
              <a:ext uri="{FF2B5EF4-FFF2-40B4-BE49-F238E27FC236}">
                <a16:creationId xmlns:a16="http://schemas.microsoft.com/office/drawing/2014/main" id="{E31DD3B8-BD38-04A5-13CB-1DC4E3CF98B1}"/>
              </a:ext>
            </a:extLst>
          </p:cNvPr>
          <p:cNvGraphicFramePr>
            <a:graphicFrameLocks noGrp="1"/>
          </p:cNvGraphicFramePr>
          <p:nvPr>
            <p:extLst>
              <p:ext uri="{D42A27DB-BD31-4B8C-83A1-F6EECF244321}">
                <p14:modId xmlns:p14="http://schemas.microsoft.com/office/powerpoint/2010/main" val="1306728615"/>
              </p:ext>
            </p:extLst>
          </p:nvPr>
        </p:nvGraphicFramePr>
        <p:xfrm>
          <a:off x="2126284" y="4495800"/>
          <a:ext cx="4967631" cy="767680"/>
        </p:xfrm>
        <a:graphic>
          <a:graphicData uri="http://schemas.openxmlformats.org/drawingml/2006/table">
            <a:tbl>
              <a:tblPr firstRow="1" bandRow="1">
                <a:tableStyleId>{5C22544A-7EE6-4342-B048-85BDC9FD1C3A}</a:tableStyleId>
              </a:tblPr>
              <a:tblGrid>
                <a:gridCol w="2453031">
                  <a:extLst>
                    <a:ext uri="{9D8B030D-6E8A-4147-A177-3AD203B41FA5}">
                      <a16:colId xmlns:a16="http://schemas.microsoft.com/office/drawing/2014/main" val="1663494361"/>
                    </a:ext>
                  </a:extLst>
                </a:gridCol>
                <a:gridCol w="2514600">
                  <a:extLst>
                    <a:ext uri="{9D8B030D-6E8A-4147-A177-3AD203B41FA5}">
                      <a16:colId xmlns:a16="http://schemas.microsoft.com/office/drawing/2014/main" val="1323298419"/>
                    </a:ext>
                  </a:extLst>
                </a:gridCol>
              </a:tblGrid>
              <a:tr h="198120">
                <a:tc>
                  <a:txBody>
                    <a:bodyPr/>
                    <a:lstStyle/>
                    <a:p>
                      <a:pPr algn="ctr"/>
                      <a:r>
                        <a:rPr lang="en-US" sz="1200" dirty="0"/>
                        <a:t>2020</a:t>
                      </a:r>
                    </a:p>
                    <a:p>
                      <a:pPr algn="ctr"/>
                      <a:r>
                        <a:rPr lang="en-US" sz="1200" dirty="0"/>
                        <a:t>Load Weighted Energy Price</a:t>
                      </a:r>
                    </a:p>
                  </a:txBody>
                  <a:tcPr/>
                </a:tc>
                <a:tc>
                  <a:txBody>
                    <a:bodyPr/>
                    <a:lstStyle/>
                    <a:p>
                      <a:pPr algn="ctr"/>
                      <a:r>
                        <a:rPr lang="en-US" sz="1200" dirty="0"/>
                        <a:t>2022</a:t>
                      </a:r>
                    </a:p>
                    <a:p>
                      <a:pPr algn="ctr"/>
                      <a:r>
                        <a:rPr lang="en-US" sz="1200" dirty="0"/>
                        <a:t>Load Weighted Energy Price</a:t>
                      </a:r>
                    </a:p>
                  </a:txBody>
                  <a:tcPr/>
                </a:tc>
                <a:extLst>
                  <a:ext uri="{0D108BD9-81ED-4DB2-BD59-A6C34878D82A}">
                    <a16:rowId xmlns:a16="http://schemas.microsoft.com/office/drawing/2014/main" val="3867004058"/>
                  </a:ext>
                </a:extLst>
              </a:tr>
              <a:tr h="310480">
                <a:tc>
                  <a:txBody>
                    <a:bodyPr/>
                    <a:lstStyle/>
                    <a:p>
                      <a:pPr algn="ctr"/>
                      <a:r>
                        <a:rPr lang="en-US" sz="1200" dirty="0">
                          <a:solidFill>
                            <a:schemeClr val="tx1">
                              <a:lumMod val="50000"/>
                              <a:lumOff val="50000"/>
                            </a:schemeClr>
                          </a:solidFill>
                        </a:rPr>
                        <a:t>$25.73/MWh</a:t>
                      </a:r>
                    </a:p>
                  </a:txBody>
                  <a:tcPr/>
                </a:tc>
                <a:tc>
                  <a:txBody>
                    <a:bodyPr/>
                    <a:lstStyle/>
                    <a:p>
                      <a:pPr algn="ctr"/>
                      <a:r>
                        <a:rPr lang="en-US" sz="1200" dirty="0">
                          <a:solidFill>
                            <a:schemeClr val="tx1">
                              <a:lumMod val="50000"/>
                              <a:lumOff val="50000"/>
                            </a:schemeClr>
                          </a:solidFill>
                        </a:rPr>
                        <a:t>$74.93/MWh</a:t>
                      </a:r>
                    </a:p>
                  </a:txBody>
                  <a:tcPr/>
                </a:tc>
                <a:extLst>
                  <a:ext uri="{0D108BD9-81ED-4DB2-BD59-A6C34878D82A}">
                    <a16:rowId xmlns:a16="http://schemas.microsoft.com/office/drawing/2014/main" val="2231259145"/>
                  </a:ext>
                </a:extLst>
              </a:tr>
            </a:tbl>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b="1" dirty="0">
                <a:solidFill>
                  <a:schemeClr val="accent1"/>
                </a:solidFill>
              </a:rPr>
              <a:t>Single floor on the ORDC in practice (2020) </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pic>
        <p:nvPicPr>
          <p:cNvPr id="4" name="Picture 3" descr="Chart, scatter chart&#10;&#10;Description automatically generated">
            <a:extLst>
              <a:ext uri="{FF2B5EF4-FFF2-40B4-BE49-F238E27FC236}">
                <a16:creationId xmlns:a16="http://schemas.microsoft.com/office/drawing/2014/main" id="{B141B02F-834F-A191-C7D4-2A16583226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1069848"/>
            <a:ext cx="2924251" cy="4873752"/>
          </a:xfrm>
          <a:prstGeom prst="rect">
            <a:avLst/>
          </a:prstGeom>
        </p:spPr>
      </p:pic>
      <p:pic>
        <p:nvPicPr>
          <p:cNvPr id="9" name="Picture 8" descr="Chart, scatter chart&#10;&#10;Description automatically generated">
            <a:extLst>
              <a:ext uri="{FF2B5EF4-FFF2-40B4-BE49-F238E27FC236}">
                <a16:creationId xmlns:a16="http://schemas.microsoft.com/office/drawing/2014/main" id="{6E6B7334-0582-3524-62E0-F82DE907B08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19349" y="1069848"/>
            <a:ext cx="2924251" cy="4873752"/>
          </a:xfrm>
          <a:prstGeom prst="rect">
            <a:avLst/>
          </a:prstGeom>
        </p:spPr>
      </p:pic>
      <p:pic>
        <p:nvPicPr>
          <p:cNvPr id="11" name="Picture 10" descr="Chart, scatter chart&#10;&#10;Description automatically generated">
            <a:extLst>
              <a:ext uri="{FF2B5EF4-FFF2-40B4-BE49-F238E27FC236}">
                <a16:creationId xmlns:a16="http://schemas.microsoft.com/office/drawing/2014/main" id="{C6D3C864-9231-DFD3-3BFA-EB8397FBB7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91149" y="1066800"/>
            <a:ext cx="2924251" cy="4873752"/>
          </a:xfrm>
          <a:prstGeom prst="rect">
            <a:avLst/>
          </a:prstGeom>
        </p:spPr>
      </p:pic>
    </p:spTree>
    <p:extLst>
      <p:ext uri="{BB962C8B-B14F-4D97-AF65-F5344CB8AC3E}">
        <p14:creationId xmlns:p14="http://schemas.microsoft.com/office/powerpoint/2010/main" val="2283090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b="1" dirty="0">
                <a:solidFill>
                  <a:schemeClr val="accent1"/>
                </a:solidFill>
              </a:rPr>
              <a:t>Multi-step floor on the ORDC in practice (2020) </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pic>
        <p:nvPicPr>
          <p:cNvPr id="11" name="Picture 10" descr="Chart, scatter chart&#10;&#10;Description automatically generated">
            <a:extLst>
              <a:ext uri="{FF2B5EF4-FFF2-40B4-BE49-F238E27FC236}">
                <a16:creationId xmlns:a16="http://schemas.microsoft.com/office/drawing/2014/main" id="{5E828652-6C20-A046-8081-CD426DBD0A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 y="1066800"/>
            <a:ext cx="2924251" cy="4873752"/>
          </a:xfrm>
          <a:prstGeom prst="rect">
            <a:avLst/>
          </a:prstGeom>
        </p:spPr>
      </p:pic>
      <p:pic>
        <p:nvPicPr>
          <p:cNvPr id="13" name="Picture 12" descr="Chart, scatter chart&#10;&#10;Description automatically generated">
            <a:extLst>
              <a:ext uri="{FF2B5EF4-FFF2-40B4-BE49-F238E27FC236}">
                <a16:creationId xmlns:a16="http://schemas.microsoft.com/office/drawing/2014/main" id="{08A216ED-E5D1-D5E4-EB8A-CA68E1DFC2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19349" y="1066800"/>
            <a:ext cx="2924251" cy="4873752"/>
          </a:xfrm>
          <a:prstGeom prst="rect">
            <a:avLst/>
          </a:prstGeom>
        </p:spPr>
      </p:pic>
      <p:pic>
        <p:nvPicPr>
          <p:cNvPr id="15" name="Picture 14" descr="Chart, scatter chart&#10;&#10;Description automatically generated">
            <a:extLst>
              <a:ext uri="{FF2B5EF4-FFF2-40B4-BE49-F238E27FC236}">
                <a16:creationId xmlns:a16="http://schemas.microsoft.com/office/drawing/2014/main" id="{C35691FB-6714-E832-ADC7-38FEE5AEE76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91149" y="1066800"/>
            <a:ext cx="2924251" cy="4873752"/>
          </a:xfrm>
          <a:prstGeom prst="rect">
            <a:avLst/>
          </a:prstGeom>
        </p:spPr>
      </p:pic>
    </p:spTree>
    <p:extLst>
      <p:ext uri="{BB962C8B-B14F-4D97-AF65-F5344CB8AC3E}">
        <p14:creationId xmlns:p14="http://schemas.microsoft.com/office/powerpoint/2010/main" val="4128898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b="1" dirty="0">
                <a:solidFill>
                  <a:schemeClr val="accent1"/>
                </a:solidFill>
              </a:rPr>
              <a:t>Revenue Summary 2020</a:t>
            </a:r>
          </a:p>
        </p:txBody>
      </p:sp>
      <p:sp>
        <p:nvSpPr>
          <p:cNvPr id="3" name="Content Placeholder 2"/>
          <p:cNvSpPr>
            <a:spLocks noGrp="1"/>
          </p:cNvSpPr>
          <p:nvPr>
            <p:ph idx="1"/>
          </p:nvPr>
        </p:nvSpPr>
        <p:spPr>
          <a:xfrm>
            <a:off x="990600" y="914400"/>
            <a:ext cx="7772400" cy="442258"/>
          </a:xfrm>
        </p:spPr>
        <p:txBody>
          <a:bodyPr/>
          <a:lstStyle/>
          <a:p>
            <a:pPr marL="0" indent="0">
              <a:buNone/>
            </a:pPr>
            <a:r>
              <a:rPr lang="en-US" sz="1600" dirty="0">
                <a:solidFill>
                  <a:schemeClr val="tx2"/>
                </a:solidFill>
              </a:rPr>
              <a:t>2020 -  baseline energy revenue = $12.6B , baseline headroom revenue = $.3B</a:t>
            </a:r>
            <a:endParaRPr lang="en-US" sz="2000" dirty="0">
              <a:solidFill>
                <a:schemeClr val="tx2"/>
              </a:solidFill>
            </a:endParaRPr>
          </a:p>
          <a:p>
            <a:pPr marL="457200" lvl="1" indent="0">
              <a:buNone/>
            </a:pPr>
            <a:endParaRPr lang="en-US" sz="1600" dirty="0">
              <a:solidFill>
                <a:schemeClr val="tx2"/>
              </a:solidFill>
            </a:endParaRPr>
          </a:p>
          <a:p>
            <a:pPr marL="457200" lvl="1" indent="0">
              <a:buNone/>
            </a:pPr>
            <a:endParaRPr lang="en-US" sz="1600" dirty="0">
              <a:solidFill>
                <a:schemeClr val="tx2"/>
              </a:solidFill>
            </a:endParaRPr>
          </a:p>
          <a:p>
            <a:pPr marL="457200" lvl="1" indent="0">
              <a:buNone/>
            </a:pPr>
            <a:endParaRPr lang="en-US" sz="1600" dirty="0">
              <a:solidFill>
                <a:schemeClr val="tx2"/>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5" name="Content Placeholder 2">
            <a:extLst>
              <a:ext uri="{FF2B5EF4-FFF2-40B4-BE49-F238E27FC236}">
                <a16:creationId xmlns:a16="http://schemas.microsoft.com/office/drawing/2014/main" id="{A60BD6E9-2A19-445B-81CD-2BB1883D7DFF}"/>
              </a:ext>
            </a:extLst>
          </p:cNvPr>
          <p:cNvSpPr txBox="1">
            <a:spLocks/>
          </p:cNvSpPr>
          <p:nvPr/>
        </p:nvSpPr>
        <p:spPr>
          <a:xfrm>
            <a:off x="245882" y="2537618"/>
            <a:ext cx="8915400" cy="1600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p:txBody>
      </p:sp>
      <p:graphicFrame>
        <p:nvGraphicFramePr>
          <p:cNvPr id="4" name="Table 11">
            <a:extLst>
              <a:ext uri="{FF2B5EF4-FFF2-40B4-BE49-F238E27FC236}">
                <a16:creationId xmlns:a16="http://schemas.microsoft.com/office/drawing/2014/main" id="{646851A2-DF5F-1FCD-8559-F46C3AF5A581}"/>
              </a:ext>
            </a:extLst>
          </p:cNvPr>
          <p:cNvGraphicFramePr>
            <a:graphicFrameLocks noGrp="1"/>
          </p:cNvGraphicFramePr>
          <p:nvPr>
            <p:extLst>
              <p:ext uri="{D42A27DB-BD31-4B8C-83A1-F6EECF244321}">
                <p14:modId xmlns:p14="http://schemas.microsoft.com/office/powerpoint/2010/main" val="1796949654"/>
              </p:ext>
            </p:extLst>
          </p:nvPr>
        </p:nvGraphicFramePr>
        <p:xfrm>
          <a:off x="381000" y="1396514"/>
          <a:ext cx="8458200" cy="3245840"/>
        </p:xfrm>
        <a:graphic>
          <a:graphicData uri="http://schemas.openxmlformats.org/drawingml/2006/table">
            <a:tbl>
              <a:tblPr firstRow="1" bandRow="1">
                <a:tableStyleId>{5C22544A-7EE6-4342-B048-85BDC9FD1C3A}</a:tableStyleId>
              </a:tblPr>
              <a:tblGrid>
                <a:gridCol w="2784330">
                  <a:extLst>
                    <a:ext uri="{9D8B030D-6E8A-4147-A177-3AD203B41FA5}">
                      <a16:colId xmlns:a16="http://schemas.microsoft.com/office/drawing/2014/main" val="1663494361"/>
                    </a:ext>
                  </a:extLst>
                </a:gridCol>
                <a:gridCol w="1687787">
                  <a:extLst>
                    <a:ext uri="{9D8B030D-6E8A-4147-A177-3AD203B41FA5}">
                      <a16:colId xmlns:a16="http://schemas.microsoft.com/office/drawing/2014/main" val="1323298419"/>
                    </a:ext>
                  </a:extLst>
                </a:gridCol>
                <a:gridCol w="1708395">
                  <a:extLst>
                    <a:ext uri="{9D8B030D-6E8A-4147-A177-3AD203B41FA5}">
                      <a16:colId xmlns:a16="http://schemas.microsoft.com/office/drawing/2014/main" val="2959379880"/>
                    </a:ext>
                  </a:extLst>
                </a:gridCol>
                <a:gridCol w="2277688">
                  <a:extLst>
                    <a:ext uri="{9D8B030D-6E8A-4147-A177-3AD203B41FA5}">
                      <a16:colId xmlns:a16="http://schemas.microsoft.com/office/drawing/2014/main" val="1837669609"/>
                    </a:ext>
                  </a:extLst>
                </a:gridCol>
              </a:tblGrid>
              <a:tr h="304800">
                <a:tc>
                  <a:txBody>
                    <a:bodyPr/>
                    <a:lstStyle/>
                    <a:p>
                      <a:pPr algn="ctr"/>
                      <a:r>
                        <a:rPr lang="en-US" sz="1200" dirty="0"/>
                        <a:t>Floor Level</a:t>
                      </a:r>
                    </a:p>
                    <a:p>
                      <a:pPr algn="ctr"/>
                      <a:r>
                        <a:rPr lang="en-US" sz="1200" dirty="0"/>
                        <a:t>(Online Reserve_Price)</a:t>
                      </a:r>
                    </a:p>
                  </a:txBody>
                  <a:tcPr/>
                </a:tc>
                <a:tc>
                  <a:txBody>
                    <a:bodyPr/>
                    <a:lstStyle/>
                    <a:p>
                      <a:pPr algn="ctr"/>
                      <a:r>
                        <a:rPr lang="en-US" sz="1200" dirty="0"/>
                        <a:t>Energy Revenue Increase ($M)</a:t>
                      </a:r>
                    </a:p>
                  </a:txBody>
                  <a:tcPr/>
                </a:tc>
                <a:tc>
                  <a:txBody>
                    <a:bodyPr/>
                    <a:lstStyle/>
                    <a:p>
                      <a:pPr algn="ctr"/>
                      <a:r>
                        <a:rPr lang="en-US" sz="1200" dirty="0"/>
                        <a:t>Headroom Revenue Increase ($M)</a:t>
                      </a:r>
                    </a:p>
                  </a:txBody>
                  <a:tcPr/>
                </a:tc>
                <a:tc>
                  <a:txBody>
                    <a:bodyPr/>
                    <a:lstStyle/>
                    <a:p>
                      <a:pPr algn="ctr"/>
                      <a:r>
                        <a:rPr lang="en-US" sz="1200" dirty="0"/>
                        <a:t>Total Revenue </a:t>
                      </a:r>
                    </a:p>
                    <a:p>
                      <a:pPr algn="ctr"/>
                      <a:r>
                        <a:rPr lang="en-US" sz="1200" dirty="0"/>
                        <a:t>Increase ($M)</a:t>
                      </a:r>
                    </a:p>
                  </a:txBody>
                  <a:tcPr/>
                </a:tc>
                <a:extLst>
                  <a:ext uri="{0D108BD9-81ED-4DB2-BD59-A6C34878D82A}">
                    <a16:rowId xmlns:a16="http://schemas.microsoft.com/office/drawing/2014/main" val="3867004058"/>
                  </a:ext>
                </a:extLst>
              </a:tr>
              <a:tr h="310480">
                <a:tc>
                  <a:txBody>
                    <a:bodyPr/>
                    <a:lstStyle/>
                    <a:p>
                      <a:pPr algn="ctr"/>
                      <a:r>
                        <a:rPr lang="en-US" sz="1400" dirty="0">
                          <a:solidFill>
                            <a:schemeClr val="tx1">
                              <a:lumMod val="50000"/>
                              <a:lumOff val="50000"/>
                            </a:schemeClr>
                          </a:solidFill>
                        </a:rPr>
                        <a:t>6500_15</a:t>
                      </a:r>
                    </a:p>
                  </a:txBody>
                  <a:tcPr/>
                </a:tc>
                <a:tc>
                  <a:txBody>
                    <a:bodyPr/>
                    <a:lstStyle/>
                    <a:p>
                      <a:pPr algn="ctr"/>
                      <a:r>
                        <a:rPr lang="en-US" sz="1400" dirty="0">
                          <a:solidFill>
                            <a:schemeClr val="tx1">
                              <a:lumMod val="50000"/>
                              <a:lumOff val="50000"/>
                            </a:schemeClr>
                          </a:solidFill>
                        </a:rPr>
                        <a:t>186.0</a:t>
                      </a:r>
                    </a:p>
                  </a:txBody>
                  <a:tcPr/>
                </a:tc>
                <a:tc>
                  <a:txBody>
                    <a:bodyPr/>
                    <a:lstStyle/>
                    <a:p>
                      <a:pPr algn="ctr"/>
                      <a:r>
                        <a:rPr lang="en-US" sz="1400" dirty="0">
                          <a:solidFill>
                            <a:schemeClr val="tx1">
                              <a:lumMod val="50000"/>
                              <a:lumOff val="50000"/>
                            </a:schemeClr>
                          </a:solidFill>
                        </a:rPr>
                        <a:t>24.2</a:t>
                      </a:r>
                    </a:p>
                  </a:txBody>
                  <a:tcPr/>
                </a:tc>
                <a:tc>
                  <a:txBody>
                    <a:bodyPr/>
                    <a:lstStyle/>
                    <a:p>
                      <a:pPr algn="ctr"/>
                      <a:r>
                        <a:rPr lang="en-US" sz="1400" dirty="0">
                          <a:solidFill>
                            <a:schemeClr val="tx1">
                              <a:lumMod val="50000"/>
                              <a:lumOff val="50000"/>
                            </a:schemeClr>
                          </a:solidFill>
                        </a:rPr>
                        <a:t>210.2</a:t>
                      </a:r>
                    </a:p>
                  </a:txBody>
                  <a:tcPr/>
                </a:tc>
                <a:extLst>
                  <a:ext uri="{0D108BD9-81ED-4DB2-BD59-A6C34878D82A}">
                    <a16:rowId xmlns:a16="http://schemas.microsoft.com/office/drawing/2014/main" val="2231259145"/>
                  </a:ext>
                </a:extLst>
              </a:tr>
              <a:tr h="150600">
                <a:tc>
                  <a:txBody>
                    <a:bodyPr/>
                    <a:lstStyle/>
                    <a:p>
                      <a:pPr algn="ctr"/>
                      <a:r>
                        <a:rPr lang="en-US" sz="1400" dirty="0">
                          <a:solidFill>
                            <a:schemeClr val="tx1">
                              <a:lumMod val="50000"/>
                              <a:lumOff val="50000"/>
                            </a:schemeClr>
                          </a:solidFill>
                        </a:rPr>
                        <a:t>6500_20</a:t>
                      </a:r>
                    </a:p>
                  </a:txBody>
                  <a:tcPr/>
                </a:tc>
                <a:tc>
                  <a:txBody>
                    <a:bodyPr/>
                    <a:lstStyle/>
                    <a:p>
                      <a:pPr algn="ctr"/>
                      <a:r>
                        <a:rPr lang="en-US" sz="1400" dirty="0">
                          <a:solidFill>
                            <a:schemeClr val="tx1">
                              <a:lumMod val="50000"/>
                              <a:lumOff val="50000"/>
                            </a:schemeClr>
                          </a:solidFill>
                        </a:rPr>
                        <a:t>286.3</a:t>
                      </a:r>
                    </a:p>
                  </a:txBody>
                  <a:tcPr/>
                </a:tc>
                <a:tc>
                  <a:txBody>
                    <a:bodyPr/>
                    <a:lstStyle/>
                    <a:p>
                      <a:pPr algn="ctr"/>
                      <a:r>
                        <a:rPr lang="en-US" sz="1400" dirty="0">
                          <a:solidFill>
                            <a:schemeClr val="tx1">
                              <a:lumMod val="50000"/>
                              <a:lumOff val="50000"/>
                            </a:schemeClr>
                          </a:solidFill>
                        </a:rPr>
                        <a:t>37.0</a:t>
                      </a:r>
                    </a:p>
                  </a:txBody>
                  <a:tcPr/>
                </a:tc>
                <a:tc>
                  <a:txBody>
                    <a:bodyPr/>
                    <a:lstStyle/>
                    <a:p>
                      <a:pPr algn="ctr"/>
                      <a:r>
                        <a:rPr lang="en-US" sz="1400" dirty="0">
                          <a:solidFill>
                            <a:schemeClr val="tx1">
                              <a:lumMod val="50000"/>
                              <a:lumOff val="50000"/>
                            </a:schemeClr>
                          </a:solidFill>
                        </a:rPr>
                        <a:t>323.3</a:t>
                      </a:r>
                    </a:p>
                  </a:txBody>
                  <a:tcPr/>
                </a:tc>
                <a:extLst>
                  <a:ext uri="{0D108BD9-81ED-4DB2-BD59-A6C34878D82A}">
                    <a16:rowId xmlns:a16="http://schemas.microsoft.com/office/drawing/2014/main" val="4114599686"/>
                  </a:ext>
                </a:extLst>
              </a:tr>
              <a:tr h="310480">
                <a:tc>
                  <a:txBody>
                    <a:bodyPr/>
                    <a:lstStyle/>
                    <a:p>
                      <a:pPr algn="ctr"/>
                      <a:r>
                        <a:rPr lang="en-US" sz="1400" dirty="0">
                          <a:solidFill>
                            <a:schemeClr val="tx1">
                              <a:lumMod val="50000"/>
                              <a:lumOff val="50000"/>
                            </a:schemeClr>
                          </a:solidFill>
                        </a:rPr>
                        <a:t>6500_25</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395.7</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50.7</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446.4</a:t>
                      </a:r>
                    </a:p>
                  </a:txBody>
                  <a:tcPr>
                    <a:lnB w="12700" cap="flat" cmpd="sng" algn="ctr">
                      <a:noFill/>
                      <a:prstDash val="solid"/>
                      <a:round/>
                      <a:headEnd type="none" w="med" len="med"/>
                      <a:tailEnd type="none" w="med" len="med"/>
                    </a:lnB>
                  </a:tcPr>
                </a:tc>
                <a:extLst>
                  <a:ext uri="{0D108BD9-81ED-4DB2-BD59-A6C34878D82A}">
                    <a16:rowId xmlns:a16="http://schemas.microsoft.com/office/drawing/2014/main" val="1148542190"/>
                  </a:ext>
                </a:extLst>
              </a:tr>
              <a:tr h="310480">
                <a:tc>
                  <a:txBody>
                    <a:bodyPr/>
                    <a:lstStyle/>
                    <a:p>
                      <a:pPr algn="ctr"/>
                      <a:r>
                        <a:rPr lang="en-US" sz="1400" dirty="0">
                          <a:solidFill>
                            <a:schemeClr val="tx1">
                              <a:lumMod val="50000"/>
                              <a:lumOff val="50000"/>
                            </a:schemeClr>
                          </a:solidFill>
                        </a:rPr>
                        <a:t>6500_20, 7000_10</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440.2</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58.7</a:t>
                      </a:r>
                    </a:p>
                  </a:txBody>
                  <a:tcPr>
                    <a:lnT w="12700" cap="flat" cmpd="sng" algn="ctr">
                      <a:noFill/>
                      <a:prstDash val="solid"/>
                      <a:round/>
                      <a:headEnd type="none" w="med" len="med"/>
                      <a:tailEnd type="none" w="med" len="med"/>
                    </a:lnT>
                    <a:lnB w="12700" cmpd="sng">
                      <a:noFill/>
                    </a:lnB>
                  </a:tcPr>
                </a:tc>
                <a:tc>
                  <a:txBody>
                    <a:bodyPr/>
                    <a:lstStyle/>
                    <a:p>
                      <a:pPr algn="ctr"/>
                      <a:r>
                        <a:rPr lang="en-US" sz="1400" b="1" dirty="0">
                          <a:solidFill>
                            <a:schemeClr val="accent1">
                              <a:lumMod val="75000"/>
                            </a:schemeClr>
                          </a:solidFill>
                        </a:rPr>
                        <a:t>498.9*</a:t>
                      </a:r>
                    </a:p>
                  </a:txBody>
                  <a:tcPr>
                    <a:lnT w="12700" cap="flat" cmpd="sng" algn="ctr">
                      <a:noFill/>
                      <a:prstDash val="solid"/>
                      <a:round/>
                      <a:headEnd type="none" w="med" len="med"/>
                      <a:tailEnd type="none" w="med" len="med"/>
                    </a:lnT>
                    <a:lnB w="12700" cmpd="sng">
                      <a:noFill/>
                    </a:lnB>
                  </a:tcPr>
                </a:tc>
                <a:extLst>
                  <a:ext uri="{0D108BD9-81ED-4DB2-BD59-A6C34878D82A}">
                    <a16:rowId xmlns:a16="http://schemas.microsoft.com/office/drawing/2014/main" val="2205591311"/>
                  </a:ext>
                </a:extLst>
              </a:tr>
              <a:tr h="310480">
                <a:tc>
                  <a:txBody>
                    <a:bodyPr/>
                    <a:lstStyle/>
                    <a:p>
                      <a:pPr algn="ctr"/>
                      <a:r>
                        <a:rPr lang="en-US" sz="1400" dirty="0">
                          <a:solidFill>
                            <a:schemeClr val="tx1">
                              <a:lumMod val="50000"/>
                              <a:lumOff val="50000"/>
                            </a:schemeClr>
                          </a:solidFill>
                        </a:rPr>
                        <a:t>6500_20, 7000_10, 7500_5</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524.1</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71.5</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595.6</a:t>
                      </a:r>
                    </a:p>
                  </a:txBody>
                  <a:tcPr>
                    <a:lnT w="12700" cap="flat" cmpd="sng" algn="ctr">
                      <a:noFill/>
                      <a:prstDash val="solid"/>
                      <a:round/>
                      <a:headEnd type="none" w="med" len="med"/>
                      <a:tailEnd type="none" w="med" len="med"/>
                    </a:lnT>
                    <a:lnB w="12700" cmpd="sng">
                      <a:noFill/>
                    </a:lnB>
                  </a:tcPr>
                </a:tc>
                <a:extLst>
                  <a:ext uri="{0D108BD9-81ED-4DB2-BD59-A6C34878D82A}">
                    <a16:rowId xmlns:a16="http://schemas.microsoft.com/office/drawing/2014/main" val="976347458"/>
                  </a:ext>
                </a:extLst>
              </a:tr>
              <a:tr h="310480">
                <a:tc>
                  <a:txBody>
                    <a:bodyPr/>
                    <a:lstStyle/>
                    <a:p>
                      <a:pPr algn="ctr"/>
                      <a:r>
                        <a:rPr lang="en-US" sz="1400" dirty="0">
                          <a:solidFill>
                            <a:schemeClr val="tx1">
                              <a:lumMod val="50000"/>
                              <a:lumOff val="50000"/>
                            </a:schemeClr>
                          </a:solidFill>
                        </a:rPr>
                        <a:t>7000_15</a:t>
                      </a:r>
                    </a:p>
                  </a:txBody>
                  <a:tcPr>
                    <a:lnT w="12700" cmpd="sng">
                      <a:noFill/>
                    </a:lnT>
                  </a:tcPr>
                </a:tc>
                <a:tc>
                  <a:txBody>
                    <a:bodyPr/>
                    <a:lstStyle/>
                    <a:p>
                      <a:pPr algn="ctr"/>
                      <a:r>
                        <a:rPr lang="en-US" sz="1400" dirty="0">
                          <a:solidFill>
                            <a:schemeClr val="tx1">
                              <a:lumMod val="50000"/>
                              <a:lumOff val="50000"/>
                            </a:schemeClr>
                          </a:solidFill>
                        </a:rPr>
                        <a:t>422.9</a:t>
                      </a:r>
                    </a:p>
                  </a:txBody>
                  <a:tcPr>
                    <a:lnT w="12700" cmpd="sng">
                      <a:noFill/>
                    </a:lnT>
                  </a:tcPr>
                </a:tc>
                <a:tc>
                  <a:txBody>
                    <a:bodyPr/>
                    <a:lstStyle/>
                    <a:p>
                      <a:pPr algn="ctr"/>
                      <a:r>
                        <a:rPr lang="en-US" sz="1400" dirty="0">
                          <a:solidFill>
                            <a:schemeClr val="tx1">
                              <a:lumMod val="50000"/>
                              <a:lumOff val="50000"/>
                            </a:schemeClr>
                          </a:solidFill>
                        </a:rPr>
                        <a:t>57.6</a:t>
                      </a:r>
                    </a:p>
                  </a:txBody>
                  <a:tcPr>
                    <a:lnT w="12700" cmpd="sng">
                      <a:noFill/>
                    </a:lnT>
                  </a:tcPr>
                </a:tc>
                <a:tc>
                  <a:txBody>
                    <a:bodyPr/>
                    <a:lstStyle/>
                    <a:p>
                      <a:pPr algn="ctr"/>
                      <a:r>
                        <a:rPr lang="en-US" sz="1400" dirty="0">
                          <a:solidFill>
                            <a:schemeClr val="tx1">
                              <a:lumMod val="50000"/>
                              <a:lumOff val="50000"/>
                            </a:schemeClr>
                          </a:solidFill>
                        </a:rPr>
                        <a:t>480.5</a:t>
                      </a:r>
                    </a:p>
                  </a:txBody>
                  <a:tcPr>
                    <a:lnT w="12700" cmpd="sng">
                      <a:noFill/>
                    </a:lnT>
                  </a:tcPr>
                </a:tc>
                <a:extLst>
                  <a:ext uri="{0D108BD9-81ED-4DB2-BD59-A6C34878D82A}">
                    <a16:rowId xmlns:a16="http://schemas.microsoft.com/office/drawing/2014/main" val="1708698706"/>
                  </a:ext>
                </a:extLst>
              </a:tr>
              <a:tr h="310480">
                <a:tc>
                  <a:txBody>
                    <a:bodyPr/>
                    <a:lstStyle/>
                    <a:p>
                      <a:pPr algn="ctr"/>
                      <a:r>
                        <a:rPr lang="en-US" sz="1400" dirty="0">
                          <a:solidFill>
                            <a:schemeClr val="tx1">
                              <a:lumMod val="50000"/>
                              <a:lumOff val="50000"/>
                            </a:schemeClr>
                          </a:solidFill>
                        </a:rPr>
                        <a:t>7000_20</a:t>
                      </a:r>
                    </a:p>
                  </a:txBody>
                  <a:tcPr/>
                </a:tc>
                <a:tc>
                  <a:txBody>
                    <a:bodyPr/>
                    <a:lstStyle/>
                    <a:p>
                      <a:pPr algn="ctr"/>
                      <a:r>
                        <a:rPr lang="en-US" sz="1400" dirty="0">
                          <a:solidFill>
                            <a:schemeClr val="tx1">
                              <a:lumMod val="50000"/>
                              <a:lumOff val="50000"/>
                            </a:schemeClr>
                          </a:solidFill>
                        </a:rPr>
                        <a:t>607</a:t>
                      </a:r>
                    </a:p>
                  </a:txBody>
                  <a:tcPr/>
                </a:tc>
                <a:tc>
                  <a:txBody>
                    <a:bodyPr/>
                    <a:lstStyle/>
                    <a:p>
                      <a:pPr algn="ctr"/>
                      <a:r>
                        <a:rPr lang="en-US" sz="1400" dirty="0">
                          <a:solidFill>
                            <a:schemeClr val="tx1">
                              <a:lumMod val="50000"/>
                              <a:lumOff val="50000"/>
                            </a:schemeClr>
                          </a:solidFill>
                        </a:rPr>
                        <a:t>82.1</a:t>
                      </a:r>
                    </a:p>
                  </a:txBody>
                  <a:tcPr/>
                </a:tc>
                <a:tc>
                  <a:txBody>
                    <a:bodyPr/>
                    <a:lstStyle/>
                    <a:p>
                      <a:pPr algn="ctr"/>
                      <a:r>
                        <a:rPr lang="en-US" sz="1400" dirty="0">
                          <a:solidFill>
                            <a:schemeClr val="tx1">
                              <a:lumMod val="50000"/>
                              <a:lumOff val="50000"/>
                            </a:schemeClr>
                          </a:solidFill>
                        </a:rPr>
                        <a:t>689.1</a:t>
                      </a:r>
                    </a:p>
                  </a:txBody>
                  <a:tcPr/>
                </a:tc>
                <a:extLst>
                  <a:ext uri="{0D108BD9-81ED-4DB2-BD59-A6C34878D82A}">
                    <a16:rowId xmlns:a16="http://schemas.microsoft.com/office/drawing/2014/main" val="2589903937"/>
                  </a:ext>
                </a:extLst>
              </a:tr>
              <a:tr h="310480">
                <a:tc>
                  <a:txBody>
                    <a:bodyPr/>
                    <a:lstStyle/>
                    <a:p>
                      <a:pPr algn="ctr"/>
                      <a:r>
                        <a:rPr lang="en-US" sz="1400" dirty="0">
                          <a:solidFill>
                            <a:schemeClr val="tx1">
                              <a:lumMod val="50000"/>
                              <a:lumOff val="50000"/>
                            </a:schemeClr>
                          </a:solidFill>
                        </a:rPr>
                        <a:t>7000_25</a:t>
                      </a:r>
                    </a:p>
                  </a:txBody>
                  <a:tcPr/>
                </a:tc>
                <a:tc>
                  <a:txBody>
                    <a:bodyPr/>
                    <a:lstStyle/>
                    <a:p>
                      <a:pPr algn="ctr"/>
                      <a:r>
                        <a:rPr lang="en-US" sz="1400" dirty="0">
                          <a:solidFill>
                            <a:schemeClr val="tx1">
                              <a:lumMod val="50000"/>
                              <a:lumOff val="50000"/>
                            </a:schemeClr>
                          </a:solidFill>
                        </a:rPr>
                        <a:t>800.6</a:t>
                      </a:r>
                    </a:p>
                  </a:txBody>
                  <a:tcPr/>
                </a:tc>
                <a:tc>
                  <a:txBody>
                    <a:bodyPr/>
                    <a:lstStyle/>
                    <a:p>
                      <a:pPr algn="ctr"/>
                      <a:r>
                        <a:rPr lang="en-US" sz="1400" dirty="0">
                          <a:solidFill>
                            <a:schemeClr val="tx1">
                              <a:lumMod val="50000"/>
                              <a:lumOff val="50000"/>
                            </a:schemeClr>
                          </a:solidFill>
                        </a:rPr>
                        <a:t>107.6</a:t>
                      </a:r>
                    </a:p>
                  </a:txBody>
                  <a:tcPr/>
                </a:tc>
                <a:tc>
                  <a:txBody>
                    <a:bodyPr/>
                    <a:lstStyle/>
                    <a:p>
                      <a:pPr algn="ctr"/>
                      <a:r>
                        <a:rPr lang="en-US" sz="1400" dirty="0">
                          <a:solidFill>
                            <a:schemeClr val="tx1">
                              <a:lumMod val="50000"/>
                              <a:lumOff val="50000"/>
                            </a:schemeClr>
                          </a:solidFill>
                        </a:rPr>
                        <a:t>908.2</a:t>
                      </a:r>
                    </a:p>
                  </a:txBody>
                  <a:tcPr/>
                </a:tc>
                <a:extLst>
                  <a:ext uri="{0D108BD9-81ED-4DB2-BD59-A6C34878D82A}">
                    <a16:rowId xmlns:a16="http://schemas.microsoft.com/office/drawing/2014/main" val="727273652"/>
                  </a:ext>
                </a:extLst>
              </a:tr>
              <a:tr h="310480">
                <a:tc>
                  <a:txBody>
                    <a:bodyPr/>
                    <a:lstStyle/>
                    <a:p>
                      <a:pPr algn="ctr"/>
                      <a:r>
                        <a:rPr lang="en-US" sz="1400" dirty="0">
                          <a:solidFill>
                            <a:schemeClr val="tx1">
                              <a:lumMod val="50000"/>
                              <a:lumOff val="50000"/>
                            </a:schemeClr>
                          </a:solidFill>
                        </a:rPr>
                        <a:t>7000_15, 7500_5</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506.7</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70.5</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577.2</a:t>
                      </a:r>
                    </a:p>
                  </a:txBody>
                  <a:tcPr>
                    <a:lnB w="12700" cap="flat" cmpd="sng" algn="ctr">
                      <a:noFill/>
                      <a:prstDash val="solid"/>
                      <a:round/>
                      <a:headEnd type="none" w="med" len="med"/>
                      <a:tailEnd type="none" w="med" len="med"/>
                    </a:lnB>
                  </a:tcPr>
                </a:tc>
                <a:extLst>
                  <a:ext uri="{0D108BD9-81ED-4DB2-BD59-A6C34878D82A}">
                    <a16:rowId xmlns:a16="http://schemas.microsoft.com/office/drawing/2014/main" val="4197431671"/>
                  </a:ext>
                </a:extLst>
              </a:tr>
            </a:tbl>
          </a:graphicData>
        </a:graphic>
      </p:graphicFrame>
      <p:sp>
        <p:nvSpPr>
          <p:cNvPr id="7" name="Content Placeholder 2">
            <a:extLst>
              <a:ext uri="{FF2B5EF4-FFF2-40B4-BE49-F238E27FC236}">
                <a16:creationId xmlns:a16="http://schemas.microsoft.com/office/drawing/2014/main" id="{2AC4CA76-7B9F-317D-2828-1D9D682E75A3}"/>
              </a:ext>
            </a:extLst>
          </p:cNvPr>
          <p:cNvSpPr txBox="1">
            <a:spLocks/>
          </p:cNvSpPr>
          <p:nvPr/>
        </p:nvSpPr>
        <p:spPr>
          <a:xfrm>
            <a:off x="6419854" y="4697751"/>
            <a:ext cx="2743200" cy="6026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dirty="0">
                <a:solidFill>
                  <a:schemeClr val="accent1">
                    <a:lumMod val="75000"/>
                  </a:schemeClr>
                </a:solidFill>
              </a:rPr>
              <a:t>* 9% of 2020 intervals adjusted. </a:t>
            </a:r>
          </a:p>
          <a:p>
            <a:pPr marL="0" indent="0">
              <a:buNone/>
            </a:pPr>
            <a:r>
              <a:rPr lang="en-US" sz="1200" b="1" dirty="0">
                <a:solidFill>
                  <a:schemeClr val="accent1">
                    <a:lumMod val="75000"/>
                  </a:schemeClr>
                </a:solidFill>
              </a:rPr>
              <a:t>Preferred solution. See slide 9.</a:t>
            </a:r>
          </a:p>
          <a:p>
            <a:endParaRPr lang="en-US" sz="1600" b="1" dirty="0">
              <a:solidFill>
                <a:schemeClr val="accent1">
                  <a:lumMod val="75000"/>
                </a:schemeClr>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p:txBody>
      </p:sp>
    </p:spTree>
    <p:extLst>
      <p:ext uri="{BB962C8B-B14F-4D97-AF65-F5344CB8AC3E}">
        <p14:creationId xmlns:p14="http://schemas.microsoft.com/office/powerpoint/2010/main" val="2731116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b="1" dirty="0">
                <a:solidFill>
                  <a:schemeClr val="accent1"/>
                </a:solidFill>
              </a:rPr>
              <a:t>Revenue Summary 2022</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5" name="Content Placeholder 2">
            <a:extLst>
              <a:ext uri="{FF2B5EF4-FFF2-40B4-BE49-F238E27FC236}">
                <a16:creationId xmlns:a16="http://schemas.microsoft.com/office/drawing/2014/main" id="{A60BD6E9-2A19-445B-81CD-2BB1883D7DFF}"/>
              </a:ext>
            </a:extLst>
          </p:cNvPr>
          <p:cNvSpPr txBox="1">
            <a:spLocks/>
          </p:cNvSpPr>
          <p:nvPr/>
        </p:nvSpPr>
        <p:spPr>
          <a:xfrm>
            <a:off x="245882" y="2537618"/>
            <a:ext cx="8915400" cy="1600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p:txBody>
      </p:sp>
      <p:graphicFrame>
        <p:nvGraphicFramePr>
          <p:cNvPr id="7" name="Table 11">
            <a:extLst>
              <a:ext uri="{FF2B5EF4-FFF2-40B4-BE49-F238E27FC236}">
                <a16:creationId xmlns:a16="http://schemas.microsoft.com/office/drawing/2014/main" id="{1F1F8973-D9EE-D0C4-2F11-BC81A8CF3D5D}"/>
              </a:ext>
            </a:extLst>
          </p:cNvPr>
          <p:cNvGraphicFramePr>
            <a:graphicFrameLocks noGrp="1"/>
          </p:cNvGraphicFramePr>
          <p:nvPr>
            <p:extLst>
              <p:ext uri="{D42A27DB-BD31-4B8C-83A1-F6EECF244321}">
                <p14:modId xmlns:p14="http://schemas.microsoft.com/office/powerpoint/2010/main" val="3236429844"/>
              </p:ext>
            </p:extLst>
          </p:nvPr>
        </p:nvGraphicFramePr>
        <p:xfrm>
          <a:off x="381000" y="1396514"/>
          <a:ext cx="8458200" cy="3245840"/>
        </p:xfrm>
        <a:graphic>
          <a:graphicData uri="http://schemas.openxmlformats.org/drawingml/2006/table">
            <a:tbl>
              <a:tblPr firstRow="1" bandRow="1">
                <a:tableStyleId>{5C22544A-7EE6-4342-B048-85BDC9FD1C3A}</a:tableStyleId>
              </a:tblPr>
              <a:tblGrid>
                <a:gridCol w="2784330">
                  <a:extLst>
                    <a:ext uri="{9D8B030D-6E8A-4147-A177-3AD203B41FA5}">
                      <a16:colId xmlns:a16="http://schemas.microsoft.com/office/drawing/2014/main" val="1663494361"/>
                    </a:ext>
                  </a:extLst>
                </a:gridCol>
                <a:gridCol w="1687787">
                  <a:extLst>
                    <a:ext uri="{9D8B030D-6E8A-4147-A177-3AD203B41FA5}">
                      <a16:colId xmlns:a16="http://schemas.microsoft.com/office/drawing/2014/main" val="1323298419"/>
                    </a:ext>
                  </a:extLst>
                </a:gridCol>
                <a:gridCol w="1708395">
                  <a:extLst>
                    <a:ext uri="{9D8B030D-6E8A-4147-A177-3AD203B41FA5}">
                      <a16:colId xmlns:a16="http://schemas.microsoft.com/office/drawing/2014/main" val="2959379880"/>
                    </a:ext>
                  </a:extLst>
                </a:gridCol>
                <a:gridCol w="2277688">
                  <a:extLst>
                    <a:ext uri="{9D8B030D-6E8A-4147-A177-3AD203B41FA5}">
                      <a16:colId xmlns:a16="http://schemas.microsoft.com/office/drawing/2014/main" val="1837669609"/>
                    </a:ext>
                  </a:extLst>
                </a:gridCol>
              </a:tblGrid>
              <a:tr h="304800">
                <a:tc>
                  <a:txBody>
                    <a:bodyPr/>
                    <a:lstStyle/>
                    <a:p>
                      <a:pPr algn="ctr"/>
                      <a:r>
                        <a:rPr lang="en-US" sz="1200" dirty="0"/>
                        <a:t>Floor Level</a:t>
                      </a:r>
                    </a:p>
                    <a:p>
                      <a:pPr algn="ctr"/>
                      <a:r>
                        <a:rPr lang="en-US" sz="1200" dirty="0"/>
                        <a:t>(Online Reserve_Price)</a:t>
                      </a:r>
                    </a:p>
                  </a:txBody>
                  <a:tcPr/>
                </a:tc>
                <a:tc>
                  <a:txBody>
                    <a:bodyPr/>
                    <a:lstStyle/>
                    <a:p>
                      <a:pPr algn="ctr"/>
                      <a:r>
                        <a:rPr lang="en-US" sz="1200" dirty="0"/>
                        <a:t>Energy Revenue Increase ($M)</a:t>
                      </a:r>
                    </a:p>
                  </a:txBody>
                  <a:tcPr/>
                </a:tc>
                <a:tc>
                  <a:txBody>
                    <a:bodyPr/>
                    <a:lstStyle/>
                    <a:p>
                      <a:pPr algn="ctr"/>
                      <a:r>
                        <a:rPr lang="en-US" sz="1200" dirty="0"/>
                        <a:t>Headroom Revenue Increase ($M)</a:t>
                      </a:r>
                    </a:p>
                  </a:txBody>
                  <a:tcPr/>
                </a:tc>
                <a:tc>
                  <a:txBody>
                    <a:bodyPr/>
                    <a:lstStyle/>
                    <a:p>
                      <a:pPr algn="ctr"/>
                      <a:r>
                        <a:rPr lang="en-US" sz="1200" dirty="0"/>
                        <a:t>Total Revenue </a:t>
                      </a:r>
                    </a:p>
                    <a:p>
                      <a:pPr algn="ctr"/>
                      <a:r>
                        <a:rPr lang="en-US" sz="1200" dirty="0"/>
                        <a:t>Increase ($M)</a:t>
                      </a:r>
                    </a:p>
                  </a:txBody>
                  <a:tcPr/>
                </a:tc>
                <a:extLst>
                  <a:ext uri="{0D108BD9-81ED-4DB2-BD59-A6C34878D82A}">
                    <a16:rowId xmlns:a16="http://schemas.microsoft.com/office/drawing/2014/main" val="3867004058"/>
                  </a:ext>
                </a:extLst>
              </a:tr>
              <a:tr h="310480">
                <a:tc>
                  <a:txBody>
                    <a:bodyPr/>
                    <a:lstStyle/>
                    <a:p>
                      <a:pPr algn="ctr"/>
                      <a:r>
                        <a:rPr lang="en-US" sz="1400" dirty="0">
                          <a:solidFill>
                            <a:schemeClr val="tx1">
                              <a:lumMod val="50000"/>
                              <a:lumOff val="50000"/>
                            </a:schemeClr>
                          </a:solidFill>
                        </a:rPr>
                        <a:t>6500_15</a:t>
                      </a:r>
                    </a:p>
                  </a:txBody>
                  <a:tcPr/>
                </a:tc>
                <a:tc>
                  <a:txBody>
                    <a:bodyPr/>
                    <a:lstStyle/>
                    <a:p>
                      <a:pPr algn="ctr"/>
                      <a:r>
                        <a:rPr lang="en-US" sz="1400" dirty="0">
                          <a:solidFill>
                            <a:schemeClr val="tx1">
                              <a:lumMod val="50000"/>
                              <a:lumOff val="50000"/>
                            </a:schemeClr>
                          </a:solidFill>
                        </a:rPr>
                        <a:t>182.1</a:t>
                      </a:r>
                    </a:p>
                  </a:txBody>
                  <a:tcPr/>
                </a:tc>
                <a:tc>
                  <a:txBody>
                    <a:bodyPr/>
                    <a:lstStyle/>
                    <a:p>
                      <a:pPr algn="ctr"/>
                      <a:r>
                        <a:rPr lang="en-US" sz="1400" dirty="0">
                          <a:solidFill>
                            <a:schemeClr val="tx1">
                              <a:lumMod val="50000"/>
                              <a:lumOff val="50000"/>
                            </a:schemeClr>
                          </a:solidFill>
                        </a:rPr>
                        <a:t>21.3</a:t>
                      </a:r>
                    </a:p>
                  </a:txBody>
                  <a:tcPr/>
                </a:tc>
                <a:tc>
                  <a:txBody>
                    <a:bodyPr/>
                    <a:lstStyle/>
                    <a:p>
                      <a:pPr algn="ctr"/>
                      <a:r>
                        <a:rPr lang="en-US" sz="1400" dirty="0">
                          <a:solidFill>
                            <a:schemeClr val="tx1">
                              <a:lumMod val="50000"/>
                              <a:lumOff val="50000"/>
                            </a:schemeClr>
                          </a:solidFill>
                        </a:rPr>
                        <a:t>203.4</a:t>
                      </a:r>
                    </a:p>
                  </a:txBody>
                  <a:tcPr/>
                </a:tc>
                <a:extLst>
                  <a:ext uri="{0D108BD9-81ED-4DB2-BD59-A6C34878D82A}">
                    <a16:rowId xmlns:a16="http://schemas.microsoft.com/office/drawing/2014/main" val="2231259145"/>
                  </a:ext>
                </a:extLst>
              </a:tr>
              <a:tr h="150600">
                <a:tc>
                  <a:txBody>
                    <a:bodyPr/>
                    <a:lstStyle/>
                    <a:p>
                      <a:pPr algn="ctr"/>
                      <a:r>
                        <a:rPr lang="en-US" sz="1400" dirty="0">
                          <a:solidFill>
                            <a:schemeClr val="tx1">
                              <a:lumMod val="50000"/>
                              <a:lumOff val="50000"/>
                            </a:schemeClr>
                          </a:solidFill>
                        </a:rPr>
                        <a:t>6500_20</a:t>
                      </a:r>
                    </a:p>
                  </a:txBody>
                  <a:tcPr/>
                </a:tc>
                <a:tc>
                  <a:txBody>
                    <a:bodyPr/>
                    <a:lstStyle/>
                    <a:p>
                      <a:pPr algn="ctr"/>
                      <a:r>
                        <a:rPr lang="en-US" sz="1400" dirty="0">
                          <a:solidFill>
                            <a:schemeClr val="tx1">
                              <a:lumMod val="50000"/>
                              <a:lumOff val="50000"/>
                            </a:schemeClr>
                          </a:solidFill>
                        </a:rPr>
                        <a:t>274.3</a:t>
                      </a:r>
                    </a:p>
                  </a:txBody>
                  <a:tcPr/>
                </a:tc>
                <a:tc>
                  <a:txBody>
                    <a:bodyPr/>
                    <a:lstStyle/>
                    <a:p>
                      <a:pPr algn="ctr"/>
                      <a:r>
                        <a:rPr lang="en-US" sz="1400" dirty="0">
                          <a:solidFill>
                            <a:schemeClr val="tx1">
                              <a:lumMod val="50000"/>
                              <a:lumOff val="50000"/>
                            </a:schemeClr>
                          </a:solidFill>
                        </a:rPr>
                        <a:t>31.8</a:t>
                      </a:r>
                    </a:p>
                  </a:txBody>
                  <a:tcPr/>
                </a:tc>
                <a:tc>
                  <a:txBody>
                    <a:bodyPr/>
                    <a:lstStyle/>
                    <a:p>
                      <a:pPr algn="ctr"/>
                      <a:r>
                        <a:rPr lang="en-US" sz="1400" dirty="0">
                          <a:solidFill>
                            <a:schemeClr val="tx1">
                              <a:lumMod val="50000"/>
                              <a:lumOff val="50000"/>
                            </a:schemeClr>
                          </a:solidFill>
                        </a:rPr>
                        <a:t>306.1</a:t>
                      </a:r>
                    </a:p>
                  </a:txBody>
                  <a:tcPr/>
                </a:tc>
                <a:extLst>
                  <a:ext uri="{0D108BD9-81ED-4DB2-BD59-A6C34878D82A}">
                    <a16:rowId xmlns:a16="http://schemas.microsoft.com/office/drawing/2014/main" val="4114599686"/>
                  </a:ext>
                </a:extLst>
              </a:tr>
              <a:tr h="310480">
                <a:tc>
                  <a:txBody>
                    <a:bodyPr/>
                    <a:lstStyle/>
                    <a:p>
                      <a:pPr algn="ctr"/>
                      <a:r>
                        <a:rPr lang="en-US" sz="1400" dirty="0">
                          <a:solidFill>
                            <a:schemeClr val="tx1">
                              <a:lumMod val="50000"/>
                              <a:lumOff val="50000"/>
                            </a:schemeClr>
                          </a:solidFill>
                        </a:rPr>
                        <a:t>6500_25</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373.1</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42.9</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416.0</a:t>
                      </a:r>
                    </a:p>
                  </a:txBody>
                  <a:tcPr>
                    <a:lnB w="12700" cap="flat" cmpd="sng" algn="ctr">
                      <a:noFill/>
                      <a:prstDash val="solid"/>
                      <a:round/>
                      <a:headEnd type="none" w="med" len="med"/>
                      <a:tailEnd type="none" w="med" len="med"/>
                    </a:lnB>
                  </a:tcPr>
                </a:tc>
                <a:extLst>
                  <a:ext uri="{0D108BD9-81ED-4DB2-BD59-A6C34878D82A}">
                    <a16:rowId xmlns:a16="http://schemas.microsoft.com/office/drawing/2014/main" val="1148542190"/>
                  </a:ext>
                </a:extLst>
              </a:tr>
              <a:tr h="310480">
                <a:tc>
                  <a:txBody>
                    <a:bodyPr/>
                    <a:lstStyle/>
                    <a:p>
                      <a:pPr algn="ctr"/>
                      <a:r>
                        <a:rPr lang="en-US" sz="1400" dirty="0">
                          <a:solidFill>
                            <a:schemeClr val="tx1">
                              <a:lumMod val="50000"/>
                              <a:lumOff val="50000"/>
                            </a:schemeClr>
                          </a:solidFill>
                        </a:rPr>
                        <a:t>6500_20, 7000_10</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438.0</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52.8</a:t>
                      </a:r>
                    </a:p>
                  </a:txBody>
                  <a:tcPr>
                    <a:lnT w="12700" cap="flat" cmpd="sng" algn="ctr">
                      <a:noFill/>
                      <a:prstDash val="solid"/>
                      <a:round/>
                      <a:headEnd type="none" w="med" len="med"/>
                      <a:tailEnd type="none" w="med" len="med"/>
                    </a:lnT>
                    <a:lnB w="12700" cmpd="sng">
                      <a:noFill/>
                    </a:lnB>
                  </a:tcPr>
                </a:tc>
                <a:tc>
                  <a:txBody>
                    <a:bodyPr/>
                    <a:lstStyle/>
                    <a:p>
                      <a:pPr algn="ctr"/>
                      <a:r>
                        <a:rPr lang="en-US" sz="1400" b="1" dirty="0">
                          <a:solidFill>
                            <a:schemeClr val="accent1">
                              <a:lumMod val="75000"/>
                            </a:schemeClr>
                          </a:solidFill>
                        </a:rPr>
                        <a:t>490.8*</a:t>
                      </a:r>
                    </a:p>
                  </a:txBody>
                  <a:tcPr>
                    <a:lnT w="12700" cap="flat" cmpd="sng" algn="ctr">
                      <a:noFill/>
                      <a:prstDash val="solid"/>
                      <a:round/>
                      <a:headEnd type="none" w="med" len="med"/>
                      <a:tailEnd type="none" w="med" len="med"/>
                    </a:lnT>
                    <a:lnB w="12700" cmpd="sng">
                      <a:noFill/>
                    </a:lnB>
                  </a:tcPr>
                </a:tc>
                <a:extLst>
                  <a:ext uri="{0D108BD9-81ED-4DB2-BD59-A6C34878D82A}">
                    <a16:rowId xmlns:a16="http://schemas.microsoft.com/office/drawing/2014/main" val="2205591311"/>
                  </a:ext>
                </a:extLst>
              </a:tr>
              <a:tr h="310480">
                <a:tc>
                  <a:txBody>
                    <a:bodyPr/>
                    <a:lstStyle/>
                    <a:p>
                      <a:pPr algn="ctr"/>
                      <a:r>
                        <a:rPr lang="en-US" sz="1400" dirty="0">
                          <a:solidFill>
                            <a:schemeClr val="tx1">
                              <a:lumMod val="50000"/>
                              <a:lumOff val="50000"/>
                            </a:schemeClr>
                          </a:solidFill>
                        </a:rPr>
                        <a:t>6500_20, 7000_10, 7500_5</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533.7</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65.9</a:t>
                      </a:r>
                    </a:p>
                  </a:txBody>
                  <a:tcPr>
                    <a:lnT w="12700" cap="flat" cmpd="sng" algn="ctr">
                      <a:noFill/>
                      <a:prstDash val="solid"/>
                      <a:round/>
                      <a:headEnd type="none" w="med" len="med"/>
                      <a:tailEnd type="none" w="med" len="med"/>
                    </a:lnT>
                    <a:lnB w="12700" cmpd="sng">
                      <a:noFill/>
                    </a:lnB>
                  </a:tcPr>
                </a:tc>
                <a:tc>
                  <a:txBody>
                    <a:bodyPr/>
                    <a:lstStyle/>
                    <a:p>
                      <a:pPr algn="ctr"/>
                      <a:r>
                        <a:rPr lang="en-US" sz="1400" dirty="0">
                          <a:solidFill>
                            <a:schemeClr val="tx1">
                              <a:lumMod val="50000"/>
                              <a:lumOff val="50000"/>
                            </a:schemeClr>
                          </a:solidFill>
                        </a:rPr>
                        <a:t>599.6</a:t>
                      </a:r>
                    </a:p>
                  </a:txBody>
                  <a:tcPr>
                    <a:lnT w="12700" cap="flat" cmpd="sng" algn="ctr">
                      <a:noFill/>
                      <a:prstDash val="solid"/>
                      <a:round/>
                      <a:headEnd type="none" w="med" len="med"/>
                      <a:tailEnd type="none" w="med" len="med"/>
                    </a:lnT>
                    <a:lnB w="12700" cmpd="sng">
                      <a:noFill/>
                    </a:lnB>
                  </a:tcPr>
                </a:tc>
                <a:extLst>
                  <a:ext uri="{0D108BD9-81ED-4DB2-BD59-A6C34878D82A}">
                    <a16:rowId xmlns:a16="http://schemas.microsoft.com/office/drawing/2014/main" val="976347458"/>
                  </a:ext>
                </a:extLst>
              </a:tr>
              <a:tr h="310480">
                <a:tc>
                  <a:txBody>
                    <a:bodyPr/>
                    <a:lstStyle/>
                    <a:p>
                      <a:pPr algn="ctr"/>
                      <a:r>
                        <a:rPr lang="en-US" sz="1400" dirty="0">
                          <a:solidFill>
                            <a:schemeClr val="tx1">
                              <a:lumMod val="50000"/>
                              <a:lumOff val="50000"/>
                            </a:schemeClr>
                          </a:solidFill>
                        </a:rPr>
                        <a:t>7000_15</a:t>
                      </a:r>
                    </a:p>
                  </a:txBody>
                  <a:tcPr>
                    <a:lnT w="12700" cmpd="sng">
                      <a:noFill/>
                    </a:lnT>
                  </a:tcPr>
                </a:tc>
                <a:tc>
                  <a:txBody>
                    <a:bodyPr/>
                    <a:lstStyle/>
                    <a:p>
                      <a:pPr algn="ctr"/>
                      <a:r>
                        <a:rPr lang="en-US" sz="1400" dirty="0">
                          <a:solidFill>
                            <a:schemeClr val="tx1">
                              <a:lumMod val="50000"/>
                              <a:lumOff val="50000"/>
                            </a:schemeClr>
                          </a:solidFill>
                        </a:rPr>
                        <a:t>433.6</a:t>
                      </a:r>
                    </a:p>
                  </a:txBody>
                  <a:tcPr>
                    <a:lnT w="12700" cmpd="sng">
                      <a:noFill/>
                    </a:lnT>
                  </a:tcPr>
                </a:tc>
                <a:tc>
                  <a:txBody>
                    <a:bodyPr/>
                    <a:lstStyle/>
                    <a:p>
                      <a:pPr algn="ctr"/>
                      <a:r>
                        <a:rPr lang="en-US" sz="1400" dirty="0">
                          <a:solidFill>
                            <a:schemeClr val="tx1">
                              <a:lumMod val="50000"/>
                              <a:lumOff val="50000"/>
                            </a:schemeClr>
                          </a:solidFill>
                        </a:rPr>
                        <a:t>53.5</a:t>
                      </a:r>
                    </a:p>
                  </a:txBody>
                  <a:tcPr>
                    <a:lnT w="12700" cmpd="sng">
                      <a:noFill/>
                    </a:lnT>
                  </a:tcPr>
                </a:tc>
                <a:tc>
                  <a:txBody>
                    <a:bodyPr/>
                    <a:lstStyle/>
                    <a:p>
                      <a:pPr algn="ctr"/>
                      <a:r>
                        <a:rPr lang="en-US" sz="1400" dirty="0">
                          <a:solidFill>
                            <a:schemeClr val="tx1">
                              <a:lumMod val="50000"/>
                              <a:lumOff val="50000"/>
                            </a:schemeClr>
                          </a:solidFill>
                        </a:rPr>
                        <a:t>487.1</a:t>
                      </a:r>
                    </a:p>
                  </a:txBody>
                  <a:tcPr>
                    <a:lnT w="12700" cmpd="sng">
                      <a:noFill/>
                    </a:lnT>
                  </a:tcPr>
                </a:tc>
                <a:extLst>
                  <a:ext uri="{0D108BD9-81ED-4DB2-BD59-A6C34878D82A}">
                    <a16:rowId xmlns:a16="http://schemas.microsoft.com/office/drawing/2014/main" val="1708698706"/>
                  </a:ext>
                </a:extLst>
              </a:tr>
              <a:tr h="310480">
                <a:tc>
                  <a:txBody>
                    <a:bodyPr/>
                    <a:lstStyle/>
                    <a:p>
                      <a:pPr algn="ctr"/>
                      <a:r>
                        <a:rPr lang="en-US" sz="1400" dirty="0">
                          <a:solidFill>
                            <a:schemeClr val="tx1">
                              <a:lumMod val="50000"/>
                              <a:lumOff val="50000"/>
                            </a:schemeClr>
                          </a:solidFill>
                        </a:rPr>
                        <a:t>7000_20</a:t>
                      </a:r>
                    </a:p>
                  </a:txBody>
                  <a:tcPr/>
                </a:tc>
                <a:tc>
                  <a:txBody>
                    <a:bodyPr/>
                    <a:lstStyle/>
                    <a:p>
                      <a:pPr algn="ctr"/>
                      <a:r>
                        <a:rPr lang="en-US" sz="1400" dirty="0">
                          <a:solidFill>
                            <a:schemeClr val="tx1">
                              <a:lumMod val="50000"/>
                              <a:lumOff val="50000"/>
                            </a:schemeClr>
                          </a:solidFill>
                        </a:rPr>
                        <a:t>613.9</a:t>
                      </a:r>
                    </a:p>
                  </a:txBody>
                  <a:tcPr/>
                </a:tc>
                <a:tc>
                  <a:txBody>
                    <a:bodyPr/>
                    <a:lstStyle/>
                    <a:p>
                      <a:pPr algn="ctr"/>
                      <a:r>
                        <a:rPr lang="en-US" sz="1400" dirty="0">
                          <a:solidFill>
                            <a:schemeClr val="tx1">
                              <a:lumMod val="50000"/>
                              <a:lumOff val="50000"/>
                            </a:schemeClr>
                          </a:solidFill>
                        </a:rPr>
                        <a:t>75.1</a:t>
                      </a:r>
                    </a:p>
                  </a:txBody>
                  <a:tcPr/>
                </a:tc>
                <a:tc>
                  <a:txBody>
                    <a:bodyPr/>
                    <a:lstStyle/>
                    <a:p>
                      <a:pPr algn="ctr"/>
                      <a:r>
                        <a:rPr lang="en-US" sz="1400" dirty="0">
                          <a:solidFill>
                            <a:schemeClr val="tx1">
                              <a:lumMod val="50000"/>
                              <a:lumOff val="50000"/>
                            </a:schemeClr>
                          </a:solidFill>
                        </a:rPr>
                        <a:t>689.0</a:t>
                      </a:r>
                    </a:p>
                  </a:txBody>
                  <a:tcPr/>
                </a:tc>
                <a:extLst>
                  <a:ext uri="{0D108BD9-81ED-4DB2-BD59-A6C34878D82A}">
                    <a16:rowId xmlns:a16="http://schemas.microsoft.com/office/drawing/2014/main" val="2589903937"/>
                  </a:ext>
                </a:extLst>
              </a:tr>
              <a:tr h="310480">
                <a:tc>
                  <a:txBody>
                    <a:bodyPr/>
                    <a:lstStyle/>
                    <a:p>
                      <a:pPr algn="ctr"/>
                      <a:r>
                        <a:rPr lang="en-US" sz="1400" dirty="0">
                          <a:solidFill>
                            <a:schemeClr val="tx1">
                              <a:lumMod val="50000"/>
                              <a:lumOff val="50000"/>
                            </a:schemeClr>
                          </a:solidFill>
                        </a:rPr>
                        <a:t>7000_25</a:t>
                      </a:r>
                    </a:p>
                  </a:txBody>
                  <a:tcPr/>
                </a:tc>
                <a:tc>
                  <a:txBody>
                    <a:bodyPr/>
                    <a:lstStyle/>
                    <a:p>
                      <a:pPr algn="ctr"/>
                      <a:r>
                        <a:rPr lang="en-US" sz="1400" dirty="0">
                          <a:solidFill>
                            <a:schemeClr val="tx1">
                              <a:lumMod val="50000"/>
                              <a:lumOff val="50000"/>
                            </a:schemeClr>
                          </a:solidFill>
                        </a:rPr>
                        <a:t>800.9</a:t>
                      </a:r>
                    </a:p>
                  </a:txBody>
                  <a:tcPr/>
                </a:tc>
                <a:tc>
                  <a:txBody>
                    <a:bodyPr/>
                    <a:lstStyle/>
                    <a:p>
                      <a:pPr algn="ctr"/>
                      <a:r>
                        <a:rPr lang="en-US" sz="1400" dirty="0">
                          <a:solidFill>
                            <a:schemeClr val="tx1">
                              <a:lumMod val="50000"/>
                              <a:lumOff val="50000"/>
                            </a:schemeClr>
                          </a:solidFill>
                        </a:rPr>
                        <a:t>97.4</a:t>
                      </a:r>
                    </a:p>
                  </a:txBody>
                  <a:tcPr/>
                </a:tc>
                <a:tc>
                  <a:txBody>
                    <a:bodyPr/>
                    <a:lstStyle/>
                    <a:p>
                      <a:pPr algn="ctr"/>
                      <a:r>
                        <a:rPr lang="en-US" sz="1400" dirty="0">
                          <a:solidFill>
                            <a:schemeClr val="tx1">
                              <a:lumMod val="50000"/>
                              <a:lumOff val="50000"/>
                            </a:schemeClr>
                          </a:solidFill>
                        </a:rPr>
                        <a:t>898.3</a:t>
                      </a:r>
                    </a:p>
                  </a:txBody>
                  <a:tcPr/>
                </a:tc>
                <a:extLst>
                  <a:ext uri="{0D108BD9-81ED-4DB2-BD59-A6C34878D82A}">
                    <a16:rowId xmlns:a16="http://schemas.microsoft.com/office/drawing/2014/main" val="727273652"/>
                  </a:ext>
                </a:extLst>
              </a:tr>
              <a:tr h="310480">
                <a:tc>
                  <a:txBody>
                    <a:bodyPr/>
                    <a:lstStyle/>
                    <a:p>
                      <a:pPr algn="ctr"/>
                      <a:r>
                        <a:rPr lang="en-US" sz="1400" dirty="0">
                          <a:solidFill>
                            <a:schemeClr val="tx1">
                              <a:lumMod val="50000"/>
                              <a:lumOff val="50000"/>
                            </a:schemeClr>
                          </a:solidFill>
                        </a:rPr>
                        <a:t>7000_15, 7500_5</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529.3</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66.6</a:t>
                      </a:r>
                    </a:p>
                  </a:txBody>
                  <a:tcPr>
                    <a:lnB w="12700" cap="flat" cmpd="sng" algn="ctr">
                      <a:noFill/>
                      <a:prstDash val="solid"/>
                      <a:round/>
                      <a:headEnd type="none" w="med" len="med"/>
                      <a:tailEnd type="none" w="med" len="med"/>
                    </a:lnB>
                  </a:tcPr>
                </a:tc>
                <a:tc>
                  <a:txBody>
                    <a:bodyPr/>
                    <a:lstStyle/>
                    <a:p>
                      <a:pPr algn="ctr"/>
                      <a:r>
                        <a:rPr lang="en-US" sz="1400" dirty="0">
                          <a:solidFill>
                            <a:schemeClr val="tx1">
                              <a:lumMod val="50000"/>
                              <a:lumOff val="50000"/>
                            </a:schemeClr>
                          </a:solidFill>
                        </a:rPr>
                        <a:t>595.9</a:t>
                      </a:r>
                    </a:p>
                  </a:txBody>
                  <a:tcPr>
                    <a:lnB w="12700" cap="flat" cmpd="sng" algn="ctr">
                      <a:noFill/>
                      <a:prstDash val="solid"/>
                      <a:round/>
                      <a:headEnd type="none" w="med" len="med"/>
                      <a:tailEnd type="none" w="med" len="med"/>
                    </a:lnB>
                  </a:tcPr>
                </a:tc>
                <a:extLst>
                  <a:ext uri="{0D108BD9-81ED-4DB2-BD59-A6C34878D82A}">
                    <a16:rowId xmlns:a16="http://schemas.microsoft.com/office/drawing/2014/main" val="4197431671"/>
                  </a:ext>
                </a:extLst>
              </a:tr>
            </a:tbl>
          </a:graphicData>
        </a:graphic>
      </p:graphicFrame>
      <p:sp>
        <p:nvSpPr>
          <p:cNvPr id="9" name="Content Placeholder 2">
            <a:extLst>
              <a:ext uri="{FF2B5EF4-FFF2-40B4-BE49-F238E27FC236}">
                <a16:creationId xmlns:a16="http://schemas.microsoft.com/office/drawing/2014/main" id="{4B1A3479-7B94-EE91-DE5F-31F8CD766EFF}"/>
              </a:ext>
            </a:extLst>
          </p:cNvPr>
          <p:cNvSpPr txBox="1">
            <a:spLocks/>
          </p:cNvSpPr>
          <p:nvPr/>
        </p:nvSpPr>
        <p:spPr>
          <a:xfrm>
            <a:off x="990600" y="914400"/>
            <a:ext cx="7467600" cy="44225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dirty="0">
                <a:solidFill>
                  <a:schemeClr val="tx2"/>
                </a:solidFill>
              </a:rPr>
              <a:t>2022 -  baseline energy revenue = $32.1B , baseline headroom revenue = $.3B</a:t>
            </a:r>
            <a:endParaRPr lang="en-US" sz="2000" dirty="0">
              <a:solidFill>
                <a:schemeClr val="tx2"/>
              </a:solidFill>
            </a:endParaRPr>
          </a:p>
          <a:p>
            <a:pPr marL="457200" lvl="1" indent="0">
              <a:buFont typeface="Arial" panose="020B0604020202020204" pitchFamily="34" charset="0"/>
              <a:buNone/>
            </a:pPr>
            <a:endParaRPr lang="en-US" sz="1600" dirty="0">
              <a:solidFill>
                <a:schemeClr val="tx2"/>
              </a:solidFill>
            </a:endParaRPr>
          </a:p>
          <a:p>
            <a:pPr marL="457200" lvl="1" indent="0">
              <a:buFont typeface="Arial" panose="020B0604020202020204" pitchFamily="34" charset="0"/>
              <a:buNone/>
            </a:pPr>
            <a:endParaRPr lang="en-US" sz="1600" dirty="0">
              <a:solidFill>
                <a:schemeClr val="tx2"/>
              </a:solidFill>
            </a:endParaRPr>
          </a:p>
          <a:p>
            <a:pPr marL="457200" lvl="1" indent="0">
              <a:buFont typeface="Arial" panose="020B0604020202020204" pitchFamily="34" charset="0"/>
              <a:buNone/>
            </a:pPr>
            <a:endParaRPr lang="en-US" sz="1600" dirty="0">
              <a:solidFill>
                <a:schemeClr val="tx2"/>
              </a:solidFill>
            </a:endParaRPr>
          </a:p>
        </p:txBody>
      </p:sp>
      <p:sp>
        <p:nvSpPr>
          <p:cNvPr id="4" name="Content Placeholder 2">
            <a:extLst>
              <a:ext uri="{FF2B5EF4-FFF2-40B4-BE49-F238E27FC236}">
                <a16:creationId xmlns:a16="http://schemas.microsoft.com/office/drawing/2014/main" id="{27438469-CA45-F514-DD3B-D0521FCFF015}"/>
              </a:ext>
            </a:extLst>
          </p:cNvPr>
          <p:cNvSpPr txBox="1">
            <a:spLocks/>
          </p:cNvSpPr>
          <p:nvPr/>
        </p:nvSpPr>
        <p:spPr>
          <a:xfrm>
            <a:off x="6419854" y="4697751"/>
            <a:ext cx="2743200" cy="6026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dirty="0">
                <a:solidFill>
                  <a:schemeClr val="accent1">
                    <a:lumMod val="75000"/>
                  </a:schemeClr>
                </a:solidFill>
              </a:rPr>
              <a:t>* 7.9% of 2022 intervals adjusted. </a:t>
            </a:r>
          </a:p>
          <a:p>
            <a:pPr marL="0" indent="0">
              <a:buNone/>
            </a:pPr>
            <a:r>
              <a:rPr lang="en-US" sz="1200" b="1" dirty="0">
                <a:solidFill>
                  <a:schemeClr val="accent1">
                    <a:lumMod val="75000"/>
                  </a:schemeClr>
                </a:solidFill>
              </a:rPr>
              <a:t>Preferred solution. See slide 9.</a:t>
            </a:r>
          </a:p>
          <a:p>
            <a:endParaRPr lang="en-US" sz="1600" b="1" dirty="0">
              <a:solidFill>
                <a:schemeClr val="accent1">
                  <a:lumMod val="75000"/>
                </a:schemeClr>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a:p>
            <a:pPr marL="457200" lvl="1" indent="0">
              <a:buFont typeface="Arial" panose="020B0604020202020204" pitchFamily="34" charset="0"/>
              <a:buNone/>
            </a:pPr>
            <a:endParaRPr lang="en-US" sz="1400" dirty="0">
              <a:solidFill>
                <a:schemeClr val="tx2"/>
              </a:solidFill>
            </a:endParaRPr>
          </a:p>
        </p:txBody>
      </p:sp>
    </p:spTree>
    <p:extLst>
      <p:ext uri="{BB962C8B-B14F-4D97-AF65-F5344CB8AC3E}">
        <p14:creationId xmlns:p14="http://schemas.microsoft.com/office/powerpoint/2010/main" val="517794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Chart, bar chart&#10;&#10;Description automatically generated">
            <a:extLst>
              <a:ext uri="{FF2B5EF4-FFF2-40B4-BE49-F238E27FC236}">
                <a16:creationId xmlns:a16="http://schemas.microsoft.com/office/drawing/2014/main" id="{EE58C949-7826-9DB5-937F-2AF0828524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941859"/>
            <a:ext cx="6934200" cy="5200650"/>
          </a:xfrm>
          <a:prstGeom prst="rect">
            <a:avLst/>
          </a:prstGeom>
        </p:spPr>
      </p:pic>
      <p:sp>
        <p:nvSpPr>
          <p:cNvPr id="4" name="Slide Number Placeholder 3">
            <a:extLst>
              <a:ext uri="{FF2B5EF4-FFF2-40B4-BE49-F238E27FC236}">
                <a16:creationId xmlns:a16="http://schemas.microsoft.com/office/drawing/2014/main" id="{7F586A38-2A43-42BC-9105-2B663D3DC1C8}"/>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9" name="Title 1">
            <a:extLst>
              <a:ext uri="{FF2B5EF4-FFF2-40B4-BE49-F238E27FC236}">
                <a16:creationId xmlns:a16="http://schemas.microsoft.com/office/drawing/2014/main" id="{6BA60FBE-BA86-4F94-8614-EA774C8CB85F}"/>
              </a:ext>
            </a:extLst>
          </p:cNvPr>
          <p:cNvSpPr>
            <a:spLocks noGrp="1"/>
          </p:cNvSpPr>
          <p:nvPr>
            <p:ph type="title"/>
          </p:nvPr>
        </p:nvSpPr>
        <p:spPr>
          <a:xfrm>
            <a:off x="381000" y="243682"/>
            <a:ext cx="8763000" cy="1143000"/>
          </a:xfrm>
        </p:spPr>
        <p:txBody>
          <a:bodyPr/>
          <a:lstStyle/>
          <a:p>
            <a:r>
              <a:rPr lang="en-US" sz="2400" b="1" dirty="0">
                <a:solidFill>
                  <a:schemeClr val="accent1"/>
                </a:solidFill>
              </a:rPr>
              <a:t>2022 Fue</a:t>
            </a:r>
            <a:r>
              <a:rPr lang="en-US" sz="2400" dirty="0"/>
              <a:t>l mix average comparison </a:t>
            </a:r>
            <a:r>
              <a:rPr lang="en-US" sz="2400" dirty="0">
                <a:solidFill>
                  <a:srgbClr val="FF0000"/>
                </a:solidFill>
              </a:rPr>
              <a:t> </a:t>
            </a:r>
            <a:endParaRPr lang="en-US" sz="2400" b="1" dirty="0">
              <a:solidFill>
                <a:srgbClr val="FF0000"/>
              </a:solidFill>
            </a:endParaRPr>
          </a:p>
        </p:txBody>
      </p:sp>
      <p:sp>
        <p:nvSpPr>
          <p:cNvPr id="2" name="Line Callout 1 1"/>
          <p:cNvSpPr/>
          <p:nvPr/>
        </p:nvSpPr>
        <p:spPr>
          <a:xfrm>
            <a:off x="7435637" y="1219200"/>
            <a:ext cx="1524001" cy="454113"/>
          </a:xfrm>
          <a:prstGeom prst="borderCallout1">
            <a:avLst>
              <a:gd name="adj1" fmla="val 56932"/>
              <a:gd name="adj2" fmla="val -4293"/>
              <a:gd name="adj3" fmla="val 112500"/>
              <a:gd name="adj4" fmla="val -3833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a:t>44% lower than annual average</a:t>
            </a:r>
          </a:p>
        </p:txBody>
      </p:sp>
      <p:sp>
        <p:nvSpPr>
          <p:cNvPr id="6" name="Line Callout 1 5"/>
          <p:cNvSpPr/>
          <p:nvPr/>
        </p:nvSpPr>
        <p:spPr>
          <a:xfrm>
            <a:off x="7441857" y="2807966"/>
            <a:ext cx="1524001" cy="405027"/>
          </a:xfrm>
          <a:prstGeom prst="borderCallout1">
            <a:avLst>
              <a:gd name="adj1" fmla="val 56932"/>
              <a:gd name="adj2" fmla="val -4293"/>
              <a:gd name="adj3" fmla="val 112500"/>
              <a:gd name="adj4" fmla="val -3833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a:t>24% higher than annual average</a:t>
            </a:r>
          </a:p>
        </p:txBody>
      </p:sp>
    </p:spTree>
    <p:extLst>
      <p:ext uri="{BB962C8B-B14F-4D97-AF65-F5344CB8AC3E}">
        <p14:creationId xmlns:p14="http://schemas.microsoft.com/office/powerpoint/2010/main" val="2462630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Preferred Solution </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9" name="TextBox 8">
            <a:extLst>
              <a:ext uri="{FF2B5EF4-FFF2-40B4-BE49-F238E27FC236}">
                <a16:creationId xmlns:a16="http://schemas.microsoft.com/office/drawing/2014/main" id="{219A7F9F-5139-9EE9-9422-5B57FA1ECE1D}"/>
              </a:ext>
            </a:extLst>
          </p:cNvPr>
          <p:cNvSpPr txBox="1"/>
          <p:nvPr/>
        </p:nvSpPr>
        <p:spPr>
          <a:xfrm>
            <a:off x="381000" y="914400"/>
            <a:ext cx="7620000" cy="5539978"/>
          </a:xfrm>
          <a:prstGeom prst="rect">
            <a:avLst/>
          </a:prstGeom>
          <a:noFill/>
        </p:spPr>
        <p:txBody>
          <a:bodyPr wrap="square" rtlCol="0">
            <a:spAutoFit/>
          </a:bodyPr>
          <a:lstStyle/>
          <a:p>
            <a:r>
              <a:rPr lang="en-US" sz="1600" dirty="0">
                <a:solidFill>
                  <a:schemeClr val="tx2"/>
                </a:solidFill>
              </a:rPr>
              <a:t>Multi-step floor - 6500MW @ $20/MWh &amp; 7000MW @ $10MWh</a:t>
            </a:r>
          </a:p>
          <a:p>
            <a:pPr marL="342900" indent="-342900">
              <a:buFont typeface="+mj-lt"/>
              <a:buAutoNum type="arabicPeriod"/>
            </a:pPr>
            <a:endParaRPr lang="en-US" sz="1600" dirty="0">
              <a:solidFill>
                <a:schemeClr val="tx2"/>
              </a:solidFill>
            </a:endParaRPr>
          </a:p>
          <a:p>
            <a:pPr marL="342900" indent="-342900">
              <a:buFont typeface="+mj-lt"/>
              <a:buAutoNum type="arabicPeriod"/>
            </a:pPr>
            <a:r>
              <a:rPr lang="en-US" sz="1600" u="sng" dirty="0">
                <a:solidFill>
                  <a:schemeClr val="tx2"/>
                </a:solidFill>
              </a:rPr>
              <a:t>Aligns with PCM</a:t>
            </a:r>
            <a:r>
              <a:rPr lang="en-US" sz="1600" dirty="0">
                <a:solidFill>
                  <a:schemeClr val="tx2"/>
                </a:solidFill>
              </a:rPr>
              <a:t>: The back-cast analysis for 2020 and 2022 indicates that by applying these floors the total revenue increase would be in the $500M range. While we recognize the analysis does not account for behavioral changes, this level of increase aligns with the additional average revenue PCM would provide (as calculated by E3).</a:t>
            </a:r>
          </a:p>
          <a:p>
            <a:pPr marL="342900" indent="-342900">
              <a:buFont typeface="+mj-lt"/>
              <a:buAutoNum type="arabicPeriod"/>
            </a:pPr>
            <a:endParaRPr lang="en-US" sz="1600" dirty="0">
              <a:solidFill>
                <a:schemeClr val="tx2"/>
              </a:solidFill>
            </a:endParaRPr>
          </a:p>
          <a:p>
            <a:pPr marL="342900" indent="-342900">
              <a:buFont typeface="+mj-lt"/>
              <a:buAutoNum type="arabicPeriod"/>
            </a:pPr>
            <a:r>
              <a:rPr lang="en-US" sz="1600" u="sng" dirty="0">
                <a:solidFill>
                  <a:schemeClr val="tx2"/>
                </a:solidFill>
              </a:rPr>
              <a:t>Targeted to the right resources at the right time: </a:t>
            </a:r>
            <a:r>
              <a:rPr lang="en-US" sz="1600" dirty="0">
                <a:solidFill>
                  <a:schemeClr val="tx2"/>
                </a:solidFill>
              </a:rPr>
              <a:t>The back-cast analysis for 2022 confirms that when applying these floors the increase in revenue would be largely directed to dispatchable resources. In the preferred scenario 80% of the revenue increase would be directed to dispatchable resources. The floor prices are also having impact when ERCOT is seeing the greatest need for increased generator commitment.</a:t>
            </a:r>
          </a:p>
          <a:p>
            <a:pPr marL="342900" indent="-342900">
              <a:buFont typeface="+mj-lt"/>
              <a:buAutoNum type="arabicPeriod"/>
            </a:pPr>
            <a:endParaRPr lang="en-US" sz="1600" b="1" dirty="0">
              <a:solidFill>
                <a:schemeClr val="tx2"/>
              </a:solidFill>
            </a:endParaRPr>
          </a:p>
          <a:p>
            <a:pPr marL="342900" indent="-342900">
              <a:buFont typeface="+mj-lt"/>
              <a:buAutoNum type="arabicPeriod"/>
            </a:pPr>
            <a:r>
              <a:rPr lang="en-US" sz="1600" u="sng" dirty="0">
                <a:solidFill>
                  <a:schemeClr val="tx2"/>
                </a:solidFill>
              </a:rPr>
              <a:t>Helps address RUC:</a:t>
            </a:r>
            <a:r>
              <a:rPr lang="en-US" sz="1600" dirty="0">
                <a:solidFill>
                  <a:schemeClr val="tx2"/>
                </a:solidFill>
              </a:rPr>
              <a:t> Applying a floor that kicks in initially in the 6500-7000MW range provides a self-commitment incentive better aligned with conservative operations. Adding multiple steps to the floor incorporates feedback provided by market participants, provides for tiering in the strength of the self-commitment signal, and provides some mitigation of risk for generators that self-commit. </a:t>
            </a:r>
          </a:p>
          <a:p>
            <a:endParaRPr lang="en-US" dirty="0">
              <a:solidFill>
                <a:srgbClr val="FF0000"/>
              </a:solidFill>
            </a:endParaRPr>
          </a:p>
        </p:txBody>
      </p:sp>
    </p:spTree>
    <p:extLst>
      <p:ext uri="{BB962C8B-B14F-4D97-AF65-F5344CB8AC3E}">
        <p14:creationId xmlns:p14="http://schemas.microsoft.com/office/powerpoint/2010/main" val="22599487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9781</TotalTime>
  <Words>840</Words>
  <Application>Microsoft Office PowerPoint</Application>
  <PresentationFormat>On-screen Show (4:3)</PresentationFormat>
  <Paragraphs>183</Paragraphs>
  <Slides>9</Slides>
  <Notes>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1_Custom Design</vt:lpstr>
      <vt:lpstr>Office Theme</vt:lpstr>
      <vt:lpstr>Custom Design</vt:lpstr>
      <vt:lpstr>PowerPoint Presentation</vt:lpstr>
      <vt:lpstr>Purpose of the Analysis</vt:lpstr>
      <vt:lpstr>Analysis Summary</vt:lpstr>
      <vt:lpstr>Single floor on the ORDC in practice (2020) </vt:lpstr>
      <vt:lpstr>Multi-step floor on the ORDC in practice (2020) </vt:lpstr>
      <vt:lpstr>Revenue Summary 2020</vt:lpstr>
      <vt:lpstr>Revenue Summary 2022</vt:lpstr>
      <vt:lpstr>2022 Fuel mix average comparison  </vt:lpstr>
      <vt:lpstr>Preferred Solution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Dave Maggio</cp:lastModifiedBy>
  <cp:revision>181</cp:revision>
  <cp:lastPrinted>2016-01-21T20:53:15Z</cp:lastPrinted>
  <dcterms:created xsi:type="dcterms:W3CDTF">2016-01-21T15:20:31Z</dcterms:created>
  <dcterms:modified xsi:type="dcterms:W3CDTF">2023-03-29T14:52:06Z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