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3/30/2023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3/30/2023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03/30/2023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04/04/2023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CD96BFF8-02BA-4D4B-8614-64A428FA6444}"/>
              </a:ext>
            </a:extLst>
          </p:cNvPr>
          <p:cNvGraphicFramePr>
            <a:graphicFrameLocks noGrp="1"/>
          </p:cNvGraphicFramePr>
          <p:nvPr>
            <p:extLst>
              <p:ext uri="{D42A27DB-BD31-4B8C-83A1-F6EECF244321}">
                <p14:modId xmlns:p14="http://schemas.microsoft.com/office/powerpoint/2010/main" val="1809233071"/>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2009133529"/>
                    </a:ext>
                  </a:extLst>
                </a:gridCol>
                <a:gridCol w="698500">
                  <a:extLst>
                    <a:ext uri="{9D8B030D-6E8A-4147-A177-3AD203B41FA5}">
                      <a16:colId xmlns:a16="http://schemas.microsoft.com/office/drawing/2014/main" val="4142055829"/>
                    </a:ext>
                  </a:extLst>
                </a:gridCol>
                <a:gridCol w="698500">
                  <a:extLst>
                    <a:ext uri="{9D8B030D-6E8A-4147-A177-3AD203B41FA5}">
                      <a16:colId xmlns:a16="http://schemas.microsoft.com/office/drawing/2014/main" val="1218836714"/>
                    </a:ext>
                  </a:extLst>
                </a:gridCol>
                <a:gridCol w="698500">
                  <a:extLst>
                    <a:ext uri="{9D8B030D-6E8A-4147-A177-3AD203B41FA5}">
                      <a16:colId xmlns:a16="http://schemas.microsoft.com/office/drawing/2014/main" val="3017526784"/>
                    </a:ext>
                  </a:extLst>
                </a:gridCol>
                <a:gridCol w="698500">
                  <a:extLst>
                    <a:ext uri="{9D8B030D-6E8A-4147-A177-3AD203B41FA5}">
                      <a16:colId xmlns:a16="http://schemas.microsoft.com/office/drawing/2014/main" val="2904792788"/>
                    </a:ext>
                  </a:extLst>
                </a:gridCol>
                <a:gridCol w="698500">
                  <a:extLst>
                    <a:ext uri="{9D8B030D-6E8A-4147-A177-3AD203B41FA5}">
                      <a16:colId xmlns:a16="http://schemas.microsoft.com/office/drawing/2014/main" val="4029828879"/>
                    </a:ext>
                  </a:extLst>
                </a:gridCol>
                <a:gridCol w="698500">
                  <a:extLst>
                    <a:ext uri="{9D8B030D-6E8A-4147-A177-3AD203B41FA5}">
                      <a16:colId xmlns:a16="http://schemas.microsoft.com/office/drawing/2014/main" val="2298782656"/>
                    </a:ext>
                  </a:extLst>
                </a:gridCol>
                <a:gridCol w="698500">
                  <a:extLst>
                    <a:ext uri="{9D8B030D-6E8A-4147-A177-3AD203B41FA5}">
                      <a16:colId xmlns:a16="http://schemas.microsoft.com/office/drawing/2014/main" val="933876766"/>
                    </a:ext>
                  </a:extLst>
                </a:gridCol>
                <a:gridCol w="698500">
                  <a:extLst>
                    <a:ext uri="{9D8B030D-6E8A-4147-A177-3AD203B41FA5}">
                      <a16:colId xmlns:a16="http://schemas.microsoft.com/office/drawing/2014/main" val="1863336482"/>
                    </a:ext>
                  </a:extLst>
                </a:gridCol>
                <a:gridCol w="698500">
                  <a:extLst>
                    <a:ext uri="{9D8B030D-6E8A-4147-A177-3AD203B41FA5}">
                      <a16:colId xmlns:a16="http://schemas.microsoft.com/office/drawing/2014/main" val="23185241"/>
                    </a:ext>
                  </a:extLst>
                </a:gridCol>
                <a:gridCol w="698500">
                  <a:extLst>
                    <a:ext uri="{9D8B030D-6E8A-4147-A177-3AD203B41FA5}">
                      <a16:colId xmlns:a16="http://schemas.microsoft.com/office/drawing/2014/main" val="2342183699"/>
                    </a:ext>
                  </a:extLst>
                </a:gridCol>
                <a:gridCol w="698500">
                  <a:extLst>
                    <a:ext uri="{9D8B030D-6E8A-4147-A177-3AD203B41FA5}">
                      <a16:colId xmlns:a16="http://schemas.microsoft.com/office/drawing/2014/main" val="3141093368"/>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088399"/>
                  </a:ext>
                </a:extLst>
              </a:tr>
              <a:tr h="4916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4418395"/>
                  </a:ext>
                </a:extLst>
              </a:tr>
              <a:tr h="238817">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954309"/>
                  </a:ext>
                </a:extLst>
              </a:tr>
              <a:tr h="238817">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6504824"/>
                  </a:ext>
                </a:extLst>
              </a:tr>
              <a:tr h="238817">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4241838"/>
                  </a:ext>
                </a:extLst>
              </a:tr>
              <a:tr h="238817">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869848"/>
                  </a:ext>
                </a:extLst>
              </a:tr>
              <a:tr h="238817">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1164323"/>
                  </a:ext>
                </a:extLst>
              </a:tr>
              <a:tr h="238817">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512663"/>
                  </a:ext>
                </a:extLst>
              </a:tr>
              <a:tr h="238817">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8611537"/>
                  </a:ext>
                </a:extLst>
              </a:tr>
              <a:tr h="238817">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152867"/>
                  </a:ext>
                </a:extLst>
              </a:tr>
              <a:tr h="238817">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2224647"/>
                  </a:ext>
                </a:extLst>
              </a:tr>
              <a:tr h="238817">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2,782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0874564"/>
                  </a:ext>
                </a:extLst>
              </a:tr>
              <a:tr h="238817">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699737"/>
                  </a:ext>
                </a:extLst>
              </a:tr>
              <a:tr h="238817">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1462778"/>
                  </a:ext>
                </a:extLst>
              </a:tr>
              <a:tr h="238817">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2,132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5,284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7952145"/>
                  </a:ext>
                </a:extLst>
              </a:tr>
              <a:tr h="238817">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3071248"/>
                  </a:ext>
                </a:extLst>
              </a:tr>
              <a:tr h="238817">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440738"/>
                  </a:ext>
                </a:extLst>
              </a:tr>
              <a:tr h="238817">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0602277"/>
                  </a:ext>
                </a:extLst>
              </a:tr>
              <a:tr h="238817">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193705"/>
                  </a:ext>
                </a:extLst>
              </a:tr>
              <a:tr h="238817">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1,225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635855"/>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January 2023 - IAG/IAL Statistics</a:t>
            </a:r>
          </a:p>
          <a:p>
            <a:r>
              <a:rPr lang="en-US" altLang="en-US" dirty="0"/>
              <a:t>Top 10 – January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January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graphicFrame>
        <p:nvGraphicFramePr>
          <p:cNvPr id="3" name="Table 2">
            <a:extLst>
              <a:ext uri="{FF2B5EF4-FFF2-40B4-BE49-F238E27FC236}">
                <a16:creationId xmlns:a16="http://schemas.microsoft.com/office/drawing/2014/main" id="{70730E33-AE4D-41BA-A5DE-E762A269FF0E}"/>
              </a:ext>
            </a:extLst>
          </p:cNvPr>
          <p:cNvGraphicFramePr>
            <a:graphicFrameLocks noGrp="1"/>
          </p:cNvGraphicFramePr>
          <p:nvPr>
            <p:extLst>
              <p:ext uri="{D42A27DB-BD31-4B8C-83A1-F6EECF244321}">
                <p14:modId xmlns:p14="http://schemas.microsoft.com/office/powerpoint/2010/main" val="958157750"/>
              </p:ext>
            </p:extLst>
          </p:nvPr>
        </p:nvGraphicFramePr>
        <p:xfrm>
          <a:off x="2120893" y="1101561"/>
          <a:ext cx="4902201" cy="3914775"/>
        </p:xfrm>
        <a:graphic>
          <a:graphicData uri="http://schemas.openxmlformats.org/drawingml/2006/table">
            <a:tbl>
              <a:tblPr/>
              <a:tblGrid>
                <a:gridCol w="1148953">
                  <a:extLst>
                    <a:ext uri="{9D8B030D-6E8A-4147-A177-3AD203B41FA5}">
                      <a16:colId xmlns:a16="http://schemas.microsoft.com/office/drawing/2014/main" val="513525144"/>
                    </a:ext>
                  </a:extLst>
                </a:gridCol>
                <a:gridCol w="938312">
                  <a:extLst>
                    <a:ext uri="{9D8B030D-6E8A-4147-A177-3AD203B41FA5}">
                      <a16:colId xmlns:a16="http://schemas.microsoft.com/office/drawing/2014/main" val="4129164395"/>
                    </a:ext>
                  </a:extLst>
                </a:gridCol>
                <a:gridCol w="938312">
                  <a:extLst>
                    <a:ext uri="{9D8B030D-6E8A-4147-A177-3AD203B41FA5}">
                      <a16:colId xmlns:a16="http://schemas.microsoft.com/office/drawing/2014/main" val="4247359966"/>
                    </a:ext>
                  </a:extLst>
                </a:gridCol>
                <a:gridCol w="938312">
                  <a:extLst>
                    <a:ext uri="{9D8B030D-6E8A-4147-A177-3AD203B41FA5}">
                      <a16:colId xmlns:a16="http://schemas.microsoft.com/office/drawing/2014/main" val="1475182384"/>
                    </a:ext>
                  </a:extLst>
                </a:gridCol>
                <a:gridCol w="938312">
                  <a:extLst>
                    <a:ext uri="{9D8B030D-6E8A-4147-A177-3AD203B41FA5}">
                      <a16:colId xmlns:a16="http://schemas.microsoft.com/office/drawing/2014/main" val="4197173066"/>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0.93%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353840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2065780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06082765"/>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8746475"/>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1,325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2290130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5257165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249741054"/>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5429683"/>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1,696</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6220488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5930009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912959936"/>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610262"/>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5862114"/>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87261399"/>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3996369876"/>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84219775"/>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434666435"/>
                  </a:ext>
                </a:extLst>
              </a:tr>
            </a:tbl>
          </a:graphicData>
        </a:graphic>
      </p:graphicFrame>
      <p:graphicFrame>
        <p:nvGraphicFramePr>
          <p:cNvPr id="5" name="Object 4">
            <a:extLst>
              <a:ext uri="{FF2B5EF4-FFF2-40B4-BE49-F238E27FC236}">
                <a16:creationId xmlns:a16="http://schemas.microsoft.com/office/drawing/2014/main" id="{616E08C5-03C2-4CAA-BF02-A452E35BD562}"/>
              </a:ext>
            </a:extLst>
          </p:cNvPr>
          <p:cNvGraphicFramePr>
            <a:graphicFrameLocks noChangeAspect="1"/>
          </p:cNvGraphicFramePr>
          <p:nvPr>
            <p:extLst>
              <p:ext uri="{D42A27DB-BD31-4B8C-83A1-F6EECF244321}">
                <p14:modId xmlns:p14="http://schemas.microsoft.com/office/powerpoint/2010/main" val="639135045"/>
              </p:ext>
            </p:extLst>
          </p:nvPr>
        </p:nvGraphicFramePr>
        <p:xfrm>
          <a:off x="4114793" y="5279697"/>
          <a:ext cx="914400" cy="771525"/>
        </p:xfrm>
        <a:graphic>
          <a:graphicData uri="http://schemas.openxmlformats.org/presentationml/2006/ole">
            <mc:AlternateContent xmlns:mc="http://schemas.openxmlformats.org/markup-compatibility/2006">
              <mc:Choice xmlns:v="urn:schemas-microsoft-com:vml" Requires="v">
                <p:oleObj spid="_x0000_s1078"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793" y="527969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January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pic>
        <p:nvPicPr>
          <p:cNvPr id="5" name="Picture 4" descr="Chart, bar chart&#10;&#10;Description automatically generated">
            <a:extLst>
              <a:ext uri="{FF2B5EF4-FFF2-40B4-BE49-F238E27FC236}">
                <a16:creationId xmlns:a16="http://schemas.microsoft.com/office/drawing/2014/main" id="{0CE52E8F-2C72-4B9B-ADB2-1CCC892884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9998"/>
            <a:ext cx="9144000" cy="1524000"/>
          </a:xfrm>
          <a:prstGeom prst="rect">
            <a:avLst/>
          </a:prstGeom>
        </p:spPr>
      </p:pic>
      <p:sp>
        <p:nvSpPr>
          <p:cNvPr id="7" name="TextBox 6">
            <a:extLst>
              <a:ext uri="{FF2B5EF4-FFF2-40B4-BE49-F238E27FC236}">
                <a16:creationId xmlns:a16="http://schemas.microsoft.com/office/drawing/2014/main" id="{B31E17F9-440C-4647-B109-F5A468F13D7F}"/>
              </a:ext>
            </a:extLst>
          </p:cNvPr>
          <p:cNvSpPr txBox="1"/>
          <p:nvPr/>
        </p:nvSpPr>
        <p:spPr>
          <a:xfrm>
            <a:off x="4267200" y="962421"/>
            <a:ext cx="242374" cy="215444"/>
          </a:xfrm>
          <a:prstGeom prst="rect">
            <a:avLst/>
          </a:prstGeom>
          <a:noFill/>
        </p:spPr>
        <p:txBody>
          <a:bodyPr wrap="none" rtlCol="0">
            <a:spAutoFit/>
          </a:bodyPr>
          <a:lstStyle/>
          <a:p>
            <a:r>
              <a:rPr lang="en-US" sz="800" b="1" dirty="0">
                <a:latin typeface="Times New Roman" panose="02020603050405020304" pitchFamily="18" charset="0"/>
                <a:cs typeface="Times New Roman" panose="02020603050405020304" pitchFamily="18" charset="0"/>
              </a:rPr>
              <a:t>5</a:t>
            </a:r>
          </a:p>
        </p:txBody>
      </p:sp>
      <p:pic>
        <p:nvPicPr>
          <p:cNvPr id="10" name="Picture 9" descr="Chart, bar chart, box and whisker chart&#10;&#10;Description automatically generated">
            <a:extLst>
              <a:ext uri="{FF2B5EF4-FFF2-40B4-BE49-F238E27FC236}">
                <a16:creationId xmlns:a16="http://schemas.microsoft.com/office/drawing/2014/main" id="{5C8A2ADF-5E48-4652-B71F-5F87263E50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 scatter chart&#10;&#10;Description automatically generated">
            <a:extLst>
              <a:ext uri="{FF2B5EF4-FFF2-40B4-BE49-F238E27FC236}">
                <a16:creationId xmlns:a16="http://schemas.microsoft.com/office/drawing/2014/main" id="{76E0C844-AF8C-460D-ACFB-27AA094BBA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98722"/>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January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pic>
        <p:nvPicPr>
          <p:cNvPr id="5" name="Picture 4" descr="Chart, scatter chart&#10;&#10;Description automatically generated">
            <a:extLst>
              <a:ext uri="{FF2B5EF4-FFF2-40B4-BE49-F238E27FC236}">
                <a16:creationId xmlns:a16="http://schemas.microsoft.com/office/drawing/2014/main" id="{28074B91-84B9-411D-B321-2B66E17FA5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4143"/>
            <a:ext cx="9144000" cy="1524000"/>
          </a:xfrm>
          <a:prstGeom prst="rect">
            <a:avLst/>
          </a:prstGeom>
        </p:spPr>
      </p:pic>
      <p:pic>
        <p:nvPicPr>
          <p:cNvPr id="9" name="Picture 8" descr="Chart, box and whisker chart&#10;&#10;Description automatically generated">
            <a:extLst>
              <a:ext uri="{FF2B5EF4-FFF2-40B4-BE49-F238E27FC236}">
                <a16:creationId xmlns:a16="http://schemas.microsoft.com/office/drawing/2014/main" id="{8238E75A-F69F-4A2F-BC60-178DCB8F99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waterfall chart&#10;&#10;Description automatically generated">
            <a:extLst>
              <a:ext uri="{FF2B5EF4-FFF2-40B4-BE49-F238E27FC236}">
                <a16:creationId xmlns:a16="http://schemas.microsoft.com/office/drawing/2014/main" id="{C1B12687-849A-4106-B8E8-DEB9C74CE9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79857"/>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January 2023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pic>
        <p:nvPicPr>
          <p:cNvPr id="5" name="Picture 4" descr="Chart, waterfall chart&#10;&#10;Description automatically generated">
            <a:extLst>
              <a:ext uri="{FF2B5EF4-FFF2-40B4-BE49-F238E27FC236}">
                <a16:creationId xmlns:a16="http://schemas.microsoft.com/office/drawing/2014/main" id="{012B8E98-35F9-4FB5-855B-A7ABFFDE24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04/04/23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17383</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January 2023 - IAG/IAL Statistics</vt:lpstr>
      <vt:lpstr>Top 10 - January 2023 - IAG/IAL % Greater Than 1% of Enrollments With number of months Greater Than 1%  </vt:lpstr>
      <vt:lpstr>Top 10 - 12 Month Average IAG/IAL % Greater Than 1% of Enrollments thru January 2023 With number of months Greater Than 1% </vt:lpstr>
      <vt:lpstr>Explanation of IAG/IAL Slides Data</vt:lpstr>
      <vt:lpstr>Explanation of IAG/IAL Slides Data (Cont)</vt:lpstr>
      <vt:lpstr>Top - 12 Month Average Rescission % Greater Than 1% of Switches thru January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444</cp:revision>
  <cp:lastPrinted>2016-01-21T20:53:15Z</cp:lastPrinted>
  <dcterms:created xsi:type="dcterms:W3CDTF">2016-01-21T15:20:31Z</dcterms:created>
  <dcterms:modified xsi:type="dcterms:W3CDTF">2023-03-30T17:24:45Z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