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1135" r:id="rId2"/>
    <p:sldId id="1134" r:id="rId3"/>
    <p:sldId id="1130"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5C47D-1CE2-413C-A42F-8013714F2F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DF07C4D-CD50-4CA7-9D6D-C74188DC99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DC129DF-DA0A-40DD-8EDE-43AD685CB7CE}"/>
              </a:ext>
            </a:extLst>
          </p:cNvPr>
          <p:cNvSpPr>
            <a:spLocks noGrp="1"/>
          </p:cNvSpPr>
          <p:nvPr>
            <p:ph type="dt" sz="half" idx="10"/>
          </p:nvPr>
        </p:nvSpPr>
        <p:spPr/>
        <p:txBody>
          <a:bodyPr/>
          <a:lstStyle/>
          <a:p>
            <a:fld id="{888D4F99-19F7-4184-8A3F-7D883BAD107F}" type="datetimeFigureOut">
              <a:rPr lang="en-US" smtClean="0"/>
              <a:t>3/29/2023</a:t>
            </a:fld>
            <a:endParaRPr lang="en-US"/>
          </a:p>
        </p:txBody>
      </p:sp>
      <p:sp>
        <p:nvSpPr>
          <p:cNvPr id="5" name="Footer Placeholder 4">
            <a:extLst>
              <a:ext uri="{FF2B5EF4-FFF2-40B4-BE49-F238E27FC236}">
                <a16:creationId xmlns:a16="http://schemas.microsoft.com/office/drawing/2014/main" id="{8B05FF23-8721-4E50-9DB4-20ED06D5A6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ADB3B2-2A1F-44BC-9111-A1D27F52FBEC}"/>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70576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61E69-42CD-471D-A39A-834B27B9F12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633CD8B-8404-4BB7-96C6-40E36052F9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FA3DC2-DB8D-4909-A2E2-74461866D164}"/>
              </a:ext>
            </a:extLst>
          </p:cNvPr>
          <p:cNvSpPr>
            <a:spLocks noGrp="1"/>
          </p:cNvSpPr>
          <p:nvPr>
            <p:ph type="dt" sz="half" idx="10"/>
          </p:nvPr>
        </p:nvSpPr>
        <p:spPr/>
        <p:txBody>
          <a:bodyPr/>
          <a:lstStyle/>
          <a:p>
            <a:fld id="{888D4F99-19F7-4184-8A3F-7D883BAD107F}" type="datetimeFigureOut">
              <a:rPr lang="en-US" smtClean="0"/>
              <a:t>3/29/2023</a:t>
            </a:fld>
            <a:endParaRPr lang="en-US"/>
          </a:p>
        </p:txBody>
      </p:sp>
      <p:sp>
        <p:nvSpPr>
          <p:cNvPr id="5" name="Footer Placeholder 4">
            <a:extLst>
              <a:ext uri="{FF2B5EF4-FFF2-40B4-BE49-F238E27FC236}">
                <a16:creationId xmlns:a16="http://schemas.microsoft.com/office/drawing/2014/main" id="{8696C78D-DAB0-4909-8606-E3266B8E03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DC8A75-AFEC-4D12-AE5F-9D8A48AAC6C7}"/>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3596302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276F8D-2037-47E3-A74E-9F58D57FA91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4CD6158-56FA-4493-85BC-EDAE355B8A6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6CF1E7-CAA8-45D4-9B3A-CA9237B6EFE2}"/>
              </a:ext>
            </a:extLst>
          </p:cNvPr>
          <p:cNvSpPr>
            <a:spLocks noGrp="1"/>
          </p:cNvSpPr>
          <p:nvPr>
            <p:ph type="dt" sz="half" idx="10"/>
          </p:nvPr>
        </p:nvSpPr>
        <p:spPr/>
        <p:txBody>
          <a:bodyPr/>
          <a:lstStyle/>
          <a:p>
            <a:fld id="{888D4F99-19F7-4184-8A3F-7D883BAD107F}" type="datetimeFigureOut">
              <a:rPr lang="en-US" smtClean="0"/>
              <a:t>3/29/2023</a:t>
            </a:fld>
            <a:endParaRPr lang="en-US"/>
          </a:p>
        </p:txBody>
      </p:sp>
      <p:sp>
        <p:nvSpPr>
          <p:cNvPr id="5" name="Footer Placeholder 4">
            <a:extLst>
              <a:ext uri="{FF2B5EF4-FFF2-40B4-BE49-F238E27FC236}">
                <a16:creationId xmlns:a16="http://schemas.microsoft.com/office/drawing/2014/main" id="{F81CAD08-FCEF-4563-88A3-581A8F5C65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C526FC-3564-4B0B-8D72-A68AF20C3F64}"/>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164904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92DCE-F78D-4EC9-ABAB-28F5A10ABE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1100DF-D0D1-4870-8CC2-79C1063762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716D3A-2552-4982-87E0-6AC0BE19A0DE}"/>
              </a:ext>
            </a:extLst>
          </p:cNvPr>
          <p:cNvSpPr>
            <a:spLocks noGrp="1"/>
          </p:cNvSpPr>
          <p:nvPr>
            <p:ph type="dt" sz="half" idx="10"/>
          </p:nvPr>
        </p:nvSpPr>
        <p:spPr/>
        <p:txBody>
          <a:bodyPr/>
          <a:lstStyle/>
          <a:p>
            <a:fld id="{888D4F99-19F7-4184-8A3F-7D883BAD107F}" type="datetimeFigureOut">
              <a:rPr lang="en-US" smtClean="0"/>
              <a:t>3/29/2023</a:t>
            </a:fld>
            <a:endParaRPr lang="en-US"/>
          </a:p>
        </p:txBody>
      </p:sp>
      <p:sp>
        <p:nvSpPr>
          <p:cNvPr id="5" name="Footer Placeholder 4">
            <a:extLst>
              <a:ext uri="{FF2B5EF4-FFF2-40B4-BE49-F238E27FC236}">
                <a16:creationId xmlns:a16="http://schemas.microsoft.com/office/drawing/2014/main" id="{02CEE84A-E2E9-40A8-9FDB-90A5D9F0F7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7B279D-5085-42A1-856E-63D32778F2A0}"/>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3409040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CF7CC-4CD2-4B1C-8453-7BEE19D197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56D56FC-1A31-4323-8F73-C89060302D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33BD6E0-1DFB-4B60-A053-A170DF8B7F11}"/>
              </a:ext>
            </a:extLst>
          </p:cNvPr>
          <p:cNvSpPr>
            <a:spLocks noGrp="1"/>
          </p:cNvSpPr>
          <p:nvPr>
            <p:ph type="dt" sz="half" idx="10"/>
          </p:nvPr>
        </p:nvSpPr>
        <p:spPr/>
        <p:txBody>
          <a:bodyPr/>
          <a:lstStyle/>
          <a:p>
            <a:fld id="{888D4F99-19F7-4184-8A3F-7D883BAD107F}" type="datetimeFigureOut">
              <a:rPr lang="en-US" smtClean="0"/>
              <a:t>3/29/2023</a:t>
            </a:fld>
            <a:endParaRPr lang="en-US"/>
          </a:p>
        </p:txBody>
      </p:sp>
      <p:sp>
        <p:nvSpPr>
          <p:cNvPr id="5" name="Footer Placeholder 4">
            <a:extLst>
              <a:ext uri="{FF2B5EF4-FFF2-40B4-BE49-F238E27FC236}">
                <a16:creationId xmlns:a16="http://schemas.microsoft.com/office/drawing/2014/main" id="{1EA3AD3E-67D1-455F-BAD9-D7DA783A0F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70BC51-D5C9-4B30-95CA-EAA0499CB0C5}"/>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1836335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F7D2C-6F0C-4A8F-8CD6-1C89C10EFF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46E5BE-69D6-4DBC-A6B8-4D26A3214B2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72FF47-CC70-454A-9EEB-76C9F6F4828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E1112FC-912B-47EE-AB68-C65BADCC4521}"/>
              </a:ext>
            </a:extLst>
          </p:cNvPr>
          <p:cNvSpPr>
            <a:spLocks noGrp="1"/>
          </p:cNvSpPr>
          <p:nvPr>
            <p:ph type="dt" sz="half" idx="10"/>
          </p:nvPr>
        </p:nvSpPr>
        <p:spPr/>
        <p:txBody>
          <a:bodyPr/>
          <a:lstStyle/>
          <a:p>
            <a:fld id="{888D4F99-19F7-4184-8A3F-7D883BAD107F}" type="datetimeFigureOut">
              <a:rPr lang="en-US" smtClean="0"/>
              <a:t>3/29/2023</a:t>
            </a:fld>
            <a:endParaRPr lang="en-US"/>
          </a:p>
        </p:txBody>
      </p:sp>
      <p:sp>
        <p:nvSpPr>
          <p:cNvPr id="6" name="Footer Placeholder 5">
            <a:extLst>
              <a:ext uri="{FF2B5EF4-FFF2-40B4-BE49-F238E27FC236}">
                <a16:creationId xmlns:a16="http://schemas.microsoft.com/office/drawing/2014/main" id="{EEEF5D72-9E90-4871-B27B-DB93FD2AEF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1BC402-678A-4537-B63D-33B3B3EF50F5}"/>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2861010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06BDB-20CF-41C9-8C2E-E7984E47F68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4CBE24-03BD-401E-AF3A-0EE17F0305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39F3812-3F85-42D9-B48C-860D5CE524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F3F69C-BC30-4D1A-BD5F-A02331E566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9B5E5BE-B11C-4EF7-BF12-344BE0C116D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4312F1B-DDB6-47D7-9555-F899EA1B07AE}"/>
              </a:ext>
            </a:extLst>
          </p:cNvPr>
          <p:cNvSpPr>
            <a:spLocks noGrp="1"/>
          </p:cNvSpPr>
          <p:nvPr>
            <p:ph type="dt" sz="half" idx="10"/>
          </p:nvPr>
        </p:nvSpPr>
        <p:spPr/>
        <p:txBody>
          <a:bodyPr/>
          <a:lstStyle/>
          <a:p>
            <a:fld id="{888D4F99-19F7-4184-8A3F-7D883BAD107F}" type="datetimeFigureOut">
              <a:rPr lang="en-US" smtClean="0"/>
              <a:t>3/29/2023</a:t>
            </a:fld>
            <a:endParaRPr lang="en-US"/>
          </a:p>
        </p:txBody>
      </p:sp>
      <p:sp>
        <p:nvSpPr>
          <p:cNvPr id="8" name="Footer Placeholder 7">
            <a:extLst>
              <a:ext uri="{FF2B5EF4-FFF2-40B4-BE49-F238E27FC236}">
                <a16:creationId xmlns:a16="http://schemas.microsoft.com/office/drawing/2014/main" id="{52FDB4BD-54B7-414D-8D5D-4C6F1482C56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73657D-6647-4119-B3E0-ED7719D0B394}"/>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1079345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46D78-0C5D-436E-8219-CDECD9AA93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ABE3232-DE48-4131-9CF3-F43D8AFBFD33}"/>
              </a:ext>
            </a:extLst>
          </p:cNvPr>
          <p:cNvSpPr>
            <a:spLocks noGrp="1"/>
          </p:cNvSpPr>
          <p:nvPr>
            <p:ph type="dt" sz="half" idx="10"/>
          </p:nvPr>
        </p:nvSpPr>
        <p:spPr/>
        <p:txBody>
          <a:bodyPr/>
          <a:lstStyle/>
          <a:p>
            <a:fld id="{888D4F99-19F7-4184-8A3F-7D883BAD107F}" type="datetimeFigureOut">
              <a:rPr lang="en-US" smtClean="0"/>
              <a:t>3/29/2023</a:t>
            </a:fld>
            <a:endParaRPr lang="en-US"/>
          </a:p>
        </p:txBody>
      </p:sp>
      <p:sp>
        <p:nvSpPr>
          <p:cNvPr id="4" name="Footer Placeholder 3">
            <a:extLst>
              <a:ext uri="{FF2B5EF4-FFF2-40B4-BE49-F238E27FC236}">
                <a16:creationId xmlns:a16="http://schemas.microsoft.com/office/drawing/2014/main" id="{077B1F46-0693-49A5-804C-09C59CF8473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66DF0D1-E545-41C5-A2AA-1DCE3FCC607B}"/>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1746315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335D95-6F31-416C-B0E4-CFEB563D368F}"/>
              </a:ext>
            </a:extLst>
          </p:cNvPr>
          <p:cNvSpPr>
            <a:spLocks noGrp="1"/>
          </p:cNvSpPr>
          <p:nvPr>
            <p:ph type="dt" sz="half" idx="10"/>
          </p:nvPr>
        </p:nvSpPr>
        <p:spPr/>
        <p:txBody>
          <a:bodyPr/>
          <a:lstStyle/>
          <a:p>
            <a:fld id="{888D4F99-19F7-4184-8A3F-7D883BAD107F}" type="datetimeFigureOut">
              <a:rPr lang="en-US" smtClean="0"/>
              <a:t>3/29/2023</a:t>
            </a:fld>
            <a:endParaRPr lang="en-US"/>
          </a:p>
        </p:txBody>
      </p:sp>
      <p:sp>
        <p:nvSpPr>
          <p:cNvPr id="3" name="Footer Placeholder 2">
            <a:extLst>
              <a:ext uri="{FF2B5EF4-FFF2-40B4-BE49-F238E27FC236}">
                <a16:creationId xmlns:a16="http://schemas.microsoft.com/office/drawing/2014/main" id="{F7F940D4-DA7E-4AC1-93C7-03A3C963987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D7B732E-5E4D-41F4-A80A-60C86E08D272}"/>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2465907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D0511-6355-491A-9294-E83850FAB9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460C296-91D3-4B69-9911-4CA851AC6B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D57B1D9-CB14-4619-9781-70C316F9EB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03FE32-930F-4B4E-8BFC-F7857599B6C7}"/>
              </a:ext>
            </a:extLst>
          </p:cNvPr>
          <p:cNvSpPr>
            <a:spLocks noGrp="1"/>
          </p:cNvSpPr>
          <p:nvPr>
            <p:ph type="dt" sz="half" idx="10"/>
          </p:nvPr>
        </p:nvSpPr>
        <p:spPr/>
        <p:txBody>
          <a:bodyPr/>
          <a:lstStyle/>
          <a:p>
            <a:fld id="{888D4F99-19F7-4184-8A3F-7D883BAD107F}" type="datetimeFigureOut">
              <a:rPr lang="en-US" smtClean="0"/>
              <a:t>3/29/2023</a:t>
            </a:fld>
            <a:endParaRPr lang="en-US"/>
          </a:p>
        </p:txBody>
      </p:sp>
      <p:sp>
        <p:nvSpPr>
          <p:cNvPr id="6" name="Footer Placeholder 5">
            <a:extLst>
              <a:ext uri="{FF2B5EF4-FFF2-40B4-BE49-F238E27FC236}">
                <a16:creationId xmlns:a16="http://schemas.microsoft.com/office/drawing/2014/main" id="{D6F6187B-0564-4277-9C02-75884F059B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848283-9961-4E4A-91E5-99EA941C3FD4}"/>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814791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3C3FF-D6EE-4B9F-8657-B9AB324AAF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446719-2938-426F-AE45-7A3751F3EA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30DB69C-35A0-4C97-A518-A33EA665E4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BC9F4C-0612-4E19-BE76-9BADA7BF75FC}"/>
              </a:ext>
            </a:extLst>
          </p:cNvPr>
          <p:cNvSpPr>
            <a:spLocks noGrp="1"/>
          </p:cNvSpPr>
          <p:nvPr>
            <p:ph type="dt" sz="half" idx="10"/>
          </p:nvPr>
        </p:nvSpPr>
        <p:spPr/>
        <p:txBody>
          <a:bodyPr/>
          <a:lstStyle/>
          <a:p>
            <a:fld id="{888D4F99-19F7-4184-8A3F-7D883BAD107F}" type="datetimeFigureOut">
              <a:rPr lang="en-US" smtClean="0"/>
              <a:t>3/29/2023</a:t>
            </a:fld>
            <a:endParaRPr lang="en-US"/>
          </a:p>
        </p:txBody>
      </p:sp>
      <p:sp>
        <p:nvSpPr>
          <p:cNvPr id="6" name="Footer Placeholder 5">
            <a:extLst>
              <a:ext uri="{FF2B5EF4-FFF2-40B4-BE49-F238E27FC236}">
                <a16:creationId xmlns:a16="http://schemas.microsoft.com/office/drawing/2014/main" id="{00AB30CC-324D-4DAF-97B6-3F518EFD77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118BE4-61DF-44F6-8ABC-FE001CAEED37}"/>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517962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5C4691-FAB5-44C7-991C-E554C5C1B8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C4B742-645D-46C5-A3C8-66AD51BDF5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A9D426-6B3B-4947-A9ED-9A343CBB71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8D4F99-19F7-4184-8A3F-7D883BAD107F}" type="datetimeFigureOut">
              <a:rPr lang="en-US" smtClean="0"/>
              <a:t>3/29/2023</a:t>
            </a:fld>
            <a:endParaRPr lang="en-US"/>
          </a:p>
        </p:txBody>
      </p:sp>
      <p:sp>
        <p:nvSpPr>
          <p:cNvPr id="5" name="Footer Placeholder 4">
            <a:extLst>
              <a:ext uri="{FF2B5EF4-FFF2-40B4-BE49-F238E27FC236}">
                <a16:creationId xmlns:a16="http://schemas.microsoft.com/office/drawing/2014/main" id="{C7DEB096-3D66-4D48-8EF0-DDBFA0C522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31052A1-BA78-4A43-BE55-81E1FB45DC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BBDD67-18CD-4D29-9232-B4C42101E495}" type="slidenum">
              <a:rPr lang="en-US" smtClean="0"/>
              <a:t>‹#›</a:t>
            </a:fld>
            <a:endParaRPr lang="en-US"/>
          </a:p>
        </p:txBody>
      </p:sp>
    </p:spTree>
    <p:extLst>
      <p:ext uri="{BB962C8B-B14F-4D97-AF65-F5344CB8AC3E}">
        <p14:creationId xmlns:p14="http://schemas.microsoft.com/office/powerpoint/2010/main" val="1865987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ercot.com/mktrules/issues/NPRR1167"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600200"/>
            <a:ext cx="7772400" cy="1676400"/>
          </a:xfrm>
        </p:spPr>
        <p:txBody>
          <a:bodyPr>
            <a:noAutofit/>
          </a:bodyPr>
          <a:lstStyle/>
          <a:p>
            <a:r>
              <a:rPr lang="en-US" sz="3600" b="1" dirty="0">
                <a:latin typeface="+mn-lt"/>
              </a:rPr>
              <a:t>Wholesale Market Working Group update to the Wholesale Market Subcommittee</a:t>
            </a:r>
          </a:p>
        </p:txBody>
      </p:sp>
      <p:sp>
        <p:nvSpPr>
          <p:cNvPr id="3" name="Subtitle 2"/>
          <p:cNvSpPr>
            <a:spLocks noGrp="1"/>
          </p:cNvSpPr>
          <p:nvPr>
            <p:ph type="subTitle" idx="1"/>
          </p:nvPr>
        </p:nvSpPr>
        <p:spPr>
          <a:xfrm>
            <a:off x="3109404" y="5181600"/>
            <a:ext cx="6400800" cy="685800"/>
          </a:xfrm>
        </p:spPr>
        <p:txBody>
          <a:bodyPr>
            <a:normAutofit/>
          </a:bodyPr>
          <a:lstStyle/>
          <a:p>
            <a:r>
              <a:rPr lang="en-US" dirty="0"/>
              <a:t>04/05/2023</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TextBox 4"/>
          <p:cNvSpPr txBox="1"/>
          <p:nvPr/>
        </p:nvSpPr>
        <p:spPr>
          <a:xfrm>
            <a:off x="3566604" y="3962401"/>
            <a:ext cx="5486400" cy="646331"/>
          </a:xfrm>
          <a:prstGeom prst="rect">
            <a:avLst/>
          </a:prstGeom>
          <a:noFill/>
        </p:spPr>
        <p:txBody>
          <a:bodyPr wrap="square" rtlCol="0">
            <a:spAutoFit/>
          </a:bodyPr>
          <a:lstStyle/>
          <a:p>
            <a:pPr algn="ctr"/>
            <a:r>
              <a:rPr lang="en-US" dirty="0"/>
              <a:t> </a:t>
            </a:r>
            <a:r>
              <a:rPr lang="en-US" b="1" dirty="0"/>
              <a:t>John Ritch, NextEra Energy, Chair</a:t>
            </a:r>
          </a:p>
          <a:p>
            <a:pPr algn="ctr"/>
            <a:r>
              <a:rPr lang="en-US" b="1" dirty="0"/>
              <a:t>Colin Walcavich, National Grid, Vice Chair</a:t>
            </a:r>
          </a:p>
        </p:txBody>
      </p:sp>
    </p:spTree>
    <p:extLst>
      <p:ext uri="{BB962C8B-B14F-4D97-AF65-F5344CB8AC3E}">
        <p14:creationId xmlns:p14="http://schemas.microsoft.com/office/powerpoint/2010/main" val="3329429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AEC8F-2D4F-4A40-B1DE-C737D9B7B006}"/>
              </a:ext>
            </a:extLst>
          </p:cNvPr>
          <p:cNvSpPr>
            <a:spLocks noGrp="1"/>
          </p:cNvSpPr>
          <p:nvPr>
            <p:ph type="title"/>
          </p:nvPr>
        </p:nvSpPr>
        <p:spPr>
          <a:xfrm>
            <a:off x="760046" y="163790"/>
            <a:ext cx="10515600" cy="1177282"/>
          </a:xfrm>
        </p:spPr>
        <p:txBody>
          <a:bodyPr>
            <a:normAutofit fontScale="90000"/>
          </a:bodyPr>
          <a:lstStyle/>
          <a:p>
            <a:pPr algn="ctr"/>
            <a:r>
              <a:rPr lang="en-US" sz="7200" b="1" dirty="0"/>
              <a:t>WMWG Update to WMS</a:t>
            </a:r>
            <a:br>
              <a:rPr lang="en-US" sz="4400" b="1" dirty="0"/>
            </a:br>
            <a:endParaRPr lang="en-US" dirty="0"/>
          </a:p>
        </p:txBody>
      </p:sp>
      <p:sp>
        <p:nvSpPr>
          <p:cNvPr id="3" name="Content Placeholder 2">
            <a:extLst>
              <a:ext uri="{FF2B5EF4-FFF2-40B4-BE49-F238E27FC236}">
                <a16:creationId xmlns:a16="http://schemas.microsoft.com/office/drawing/2014/main" id="{3FFE9BD2-307A-4E7D-A5B1-8A2D4D3A467B}"/>
              </a:ext>
            </a:extLst>
          </p:cNvPr>
          <p:cNvSpPr>
            <a:spLocks noGrp="1"/>
          </p:cNvSpPr>
          <p:nvPr>
            <p:ph idx="1"/>
          </p:nvPr>
        </p:nvSpPr>
        <p:spPr>
          <a:xfrm>
            <a:off x="916354" y="1341071"/>
            <a:ext cx="10515600" cy="4351338"/>
          </a:xfrm>
        </p:spPr>
        <p:txBody>
          <a:bodyPr>
            <a:noAutofit/>
          </a:bodyPr>
          <a:lstStyle/>
          <a:p>
            <a:pPr lvl="1">
              <a:spcBef>
                <a:spcPts val="0"/>
              </a:spcBef>
              <a:defRPr/>
            </a:pPr>
            <a:r>
              <a:rPr lang="en-US" sz="3200" dirty="0"/>
              <a:t>March 17</a:t>
            </a:r>
            <a:r>
              <a:rPr lang="en-US" sz="3200" baseline="30000" dirty="0"/>
              <a:t>th</a:t>
            </a:r>
            <a:r>
              <a:rPr lang="en-US" sz="3200" dirty="0"/>
              <a:t> WMWG WEBEX Meeting</a:t>
            </a:r>
            <a:endParaRPr lang="en-US" sz="3200" dirty="0">
              <a:cs typeface="Arial" panose="020B0604020202020204" pitchFamily="34" charset="0"/>
            </a:endParaRPr>
          </a:p>
          <a:p>
            <a:pPr lvl="1">
              <a:spcBef>
                <a:spcPts val="0"/>
              </a:spcBef>
              <a:defRPr/>
            </a:pPr>
            <a:r>
              <a:rPr lang="en-US" sz="3200" dirty="0">
                <a:cs typeface="Arial" panose="020B0604020202020204" pitchFamily="34" charset="0"/>
              </a:rPr>
              <a:t>Review of Standing ERCOT reports (January &amp; February)</a:t>
            </a:r>
          </a:p>
          <a:p>
            <a:pPr lvl="2">
              <a:spcBef>
                <a:spcPts val="0"/>
              </a:spcBef>
              <a:defRPr/>
            </a:pPr>
            <a:r>
              <a:rPr lang="en-US" sz="2800" dirty="0">
                <a:cs typeface="Arial" panose="020B0604020202020204" pitchFamily="34" charset="0"/>
              </a:rPr>
              <a:t>GREDP, Intra-hour IRR F/C, Wind F/C, RUC impacts, Solar F/C, Market Update (SASMS)</a:t>
            </a:r>
          </a:p>
          <a:p>
            <a:pPr lvl="2">
              <a:spcBef>
                <a:spcPts val="0"/>
              </a:spcBef>
              <a:defRPr/>
            </a:pPr>
            <a:r>
              <a:rPr lang="en-US" sz="2800" dirty="0">
                <a:cs typeface="Arial" panose="020B0604020202020204" pitchFamily="34" charset="0"/>
              </a:rPr>
              <a:t>No questions asked</a:t>
            </a:r>
          </a:p>
          <a:p>
            <a:pPr lvl="1">
              <a:spcBef>
                <a:spcPts val="0"/>
              </a:spcBef>
              <a:defRPr/>
            </a:pPr>
            <a:r>
              <a:rPr lang="en-US" sz="3200" dirty="0"/>
              <a:t>ERCOT Presentation</a:t>
            </a:r>
          </a:p>
          <a:p>
            <a:pPr lvl="2">
              <a:spcBef>
                <a:spcPts val="0"/>
              </a:spcBef>
              <a:defRPr/>
            </a:pPr>
            <a:r>
              <a:rPr lang="en-US" sz="2800" dirty="0"/>
              <a:t>NPRR 1167 –Improvements to FFSS Based on Lessons Learned </a:t>
            </a:r>
          </a:p>
          <a:p>
            <a:pPr lvl="3">
              <a:spcBef>
                <a:spcPts val="0"/>
              </a:spcBef>
              <a:defRPr/>
            </a:pPr>
            <a:r>
              <a:rPr lang="en-US" sz="2200" dirty="0"/>
              <a:t>Dave Maggio presented and answered questions</a:t>
            </a:r>
          </a:p>
          <a:p>
            <a:pPr lvl="3">
              <a:spcBef>
                <a:spcPts val="0"/>
              </a:spcBef>
              <a:defRPr/>
            </a:pPr>
            <a:r>
              <a:rPr lang="en-US" sz="2200" dirty="0"/>
              <a:t>(</a:t>
            </a:r>
            <a:r>
              <a:rPr lang="en-US" sz="2200" dirty="0">
                <a:hlinkClick r:id="rId2"/>
              </a:rPr>
              <a:t>https://www.ercot.com/mktrules/issues/NPRR1167</a:t>
            </a:r>
            <a:r>
              <a:rPr lang="en-US" sz="2200" dirty="0"/>
              <a:t>)</a:t>
            </a:r>
            <a:endParaRPr lang="en-US" sz="2600" dirty="0"/>
          </a:p>
          <a:p>
            <a:pPr lvl="1">
              <a:spcBef>
                <a:spcPts val="0"/>
              </a:spcBef>
              <a:defRPr/>
            </a:pPr>
            <a:r>
              <a:rPr lang="en-US" sz="3200" dirty="0"/>
              <a:t>Other discussion topics</a:t>
            </a:r>
          </a:p>
          <a:p>
            <a:pPr lvl="2">
              <a:spcBef>
                <a:spcPts val="0"/>
              </a:spcBef>
              <a:defRPr/>
            </a:pPr>
            <a:r>
              <a:rPr lang="en-US" sz="2800" dirty="0"/>
              <a:t>Open WMWG assignments</a:t>
            </a:r>
          </a:p>
          <a:p>
            <a:pPr lvl="2">
              <a:spcBef>
                <a:spcPts val="0"/>
              </a:spcBef>
              <a:defRPr/>
            </a:pPr>
            <a:r>
              <a:rPr lang="en-US" sz="2800" dirty="0"/>
              <a:t>Status of RUC reforms</a:t>
            </a:r>
          </a:p>
          <a:p>
            <a:pPr lvl="2">
              <a:spcBef>
                <a:spcPts val="0"/>
              </a:spcBef>
              <a:defRPr/>
            </a:pPr>
            <a:r>
              <a:rPr lang="en-US" sz="2800" dirty="0"/>
              <a:t>Future RUC reform workshop</a:t>
            </a:r>
          </a:p>
        </p:txBody>
      </p:sp>
    </p:spTree>
    <p:extLst>
      <p:ext uri="{BB962C8B-B14F-4D97-AF65-F5344CB8AC3E}">
        <p14:creationId xmlns:p14="http://schemas.microsoft.com/office/powerpoint/2010/main" val="2712649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2AAA7-8B13-490E-A894-C9C4F7508497}"/>
              </a:ext>
            </a:extLst>
          </p:cNvPr>
          <p:cNvSpPr>
            <a:spLocks noGrp="1"/>
          </p:cNvSpPr>
          <p:nvPr>
            <p:ph type="title"/>
          </p:nvPr>
        </p:nvSpPr>
        <p:spPr>
          <a:xfrm>
            <a:off x="838200" y="365125"/>
            <a:ext cx="10515600" cy="901613"/>
          </a:xfrm>
        </p:spPr>
        <p:txBody>
          <a:bodyPr>
            <a:normAutofit/>
          </a:bodyPr>
          <a:lstStyle/>
          <a:p>
            <a:pPr algn="ctr"/>
            <a:r>
              <a:rPr lang="en-US" b="1" dirty="0"/>
              <a:t>NPRR 1167</a:t>
            </a:r>
          </a:p>
        </p:txBody>
      </p:sp>
      <p:sp>
        <p:nvSpPr>
          <p:cNvPr id="4" name="Slide Number Placeholder 3">
            <a:extLst>
              <a:ext uri="{FF2B5EF4-FFF2-40B4-BE49-F238E27FC236}">
                <a16:creationId xmlns:a16="http://schemas.microsoft.com/office/drawing/2014/main" id="{38AB387B-76D6-4BBC-A11E-17A00A5FD31A}"/>
              </a:ext>
            </a:extLst>
          </p:cNvPr>
          <p:cNvSpPr>
            <a:spLocks noGrp="1"/>
          </p:cNvSpPr>
          <p:nvPr>
            <p:ph type="sldNum" sz="quarter" idx="12"/>
          </p:nvPr>
        </p:nvSpPr>
        <p:spPr/>
        <p:txBody>
          <a:bodyPr/>
          <a:lstStyle/>
          <a:p>
            <a:fld id="{B6F15528-21DE-4FAA-801E-634DDDAF4B2B}" type="slidenum">
              <a:rPr lang="en-US" smtClean="0"/>
              <a:pPr/>
              <a:t>3</a:t>
            </a:fld>
            <a:endParaRPr lang="en-US" dirty="0"/>
          </a:p>
        </p:txBody>
      </p:sp>
      <p:graphicFrame>
        <p:nvGraphicFramePr>
          <p:cNvPr id="5" name="Table 4">
            <a:extLst>
              <a:ext uri="{FF2B5EF4-FFF2-40B4-BE49-F238E27FC236}">
                <a16:creationId xmlns:a16="http://schemas.microsoft.com/office/drawing/2014/main" id="{A1E54257-6D3C-2F02-80AC-CEEC6B8C0302}"/>
              </a:ext>
            </a:extLst>
          </p:cNvPr>
          <p:cNvGraphicFramePr>
            <a:graphicFrameLocks noGrp="1"/>
          </p:cNvGraphicFramePr>
          <p:nvPr>
            <p:extLst>
              <p:ext uri="{D42A27DB-BD31-4B8C-83A1-F6EECF244321}">
                <p14:modId xmlns:p14="http://schemas.microsoft.com/office/powerpoint/2010/main" val="1751337421"/>
              </p:ext>
            </p:extLst>
          </p:nvPr>
        </p:nvGraphicFramePr>
        <p:xfrm>
          <a:off x="1468074" y="1501629"/>
          <a:ext cx="9098326" cy="4659025"/>
        </p:xfrm>
        <a:graphic>
          <a:graphicData uri="http://schemas.openxmlformats.org/drawingml/2006/table">
            <a:tbl>
              <a:tblPr>
                <a:tableStyleId>{5C22544A-7EE6-4342-B048-85BDC9FD1C3A}</a:tableStyleId>
              </a:tblPr>
              <a:tblGrid>
                <a:gridCol w="9098326">
                  <a:extLst>
                    <a:ext uri="{9D8B030D-6E8A-4147-A177-3AD203B41FA5}">
                      <a16:colId xmlns:a16="http://schemas.microsoft.com/office/drawing/2014/main" val="3008985638"/>
                    </a:ext>
                  </a:extLst>
                </a:gridCol>
              </a:tblGrid>
              <a:tr h="4659025">
                <a:tc>
                  <a:txBody>
                    <a:bodyPr/>
                    <a:lstStyle/>
                    <a:p>
                      <a:pPr marL="0" marR="0">
                        <a:spcBef>
                          <a:spcPts val="600"/>
                        </a:spcBef>
                        <a:spcAft>
                          <a:spcPts val="600"/>
                        </a:spcAft>
                      </a:pPr>
                      <a:r>
                        <a:rPr lang="en-US" sz="900" dirty="0">
                          <a:effectLst/>
                        </a:rPr>
                        <a:t>This Nodal Protocol Revision Request (NPRR) implements several improvements to Firm Fuel Supply Service (FFSS).  Specific changes include:</a:t>
                      </a:r>
                    </a:p>
                    <a:p>
                      <a:pPr marL="342900" marR="0" lvl="0" indent="-342900">
                        <a:spcBef>
                          <a:spcPts val="600"/>
                        </a:spcBef>
                        <a:spcAft>
                          <a:spcPts val="600"/>
                        </a:spcAft>
                        <a:buFont typeface="Symbol" panose="05050102010706020507" pitchFamily="18" charset="2"/>
                        <a:buChar char=""/>
                      </a:pPr>
                      <a:r>
                        <a:rPr lang="en-US" sz="900" dirty="0">
                          <a:effectLst/>
                        </a:rPr>
                        <a:t>Amending the definition of an Availability Plan to include a requirement that, in cases where a Resource is required to have a submitted Availability Plan and has a change in availability, the Availability Plan must be updated within 60 minutes of that change in availability;</a:t>
                      </a:r>
                    </a:p>
                    <a:p>
                      <a:pPr marL="342900" marR="0" lvl="0" indent="-342900">
                        <a:spcBef>
                          <a:spcPts val="600"/>
                        </a:spcBef>
                        <a:spcAft>
                          <a:spcPts val="600"/>
                        </a:spcAft>
                        <a:buFont typeface="Symbol" panose="05050102010706020507" pitchFamily="18" charset="2"/>
                        <a:buChar char=""/>
                      </a:pPr>
                      <a:r>
                        <a:rPr lang="en-US" sz="900" dirty="0">
                          <a:effectLst/>
                        </a:rPr>
                        <a:t>Adding more detailed direction to incorporate the concept of having an alternate Generation Resource that may be designated to become the FFSS Resource (FFSSR) in providing FFSS.</a:t>
                      </a:r>
                    </a:p>
                    <a:p>
                      <a:pPr marL="342900" marR="0" lvl="0" indent="-342900">
                        <a:spcBef>
                          <a:spcPts val="600"/>
                        </a:spcBef>
                        <a:spcAft>
                          <a:spcPts val="600"/>
                        </a:spcAft>
                        <a:buFont typeface="Symbol" panose="05050102010706020507" pitchFamily="18" charset="2"/>
                        <a:buChar char=""/>
                      </a:pPr>
                      <a:r>
                        <a:rPr lang="en-US" sz="900" dirty="0">
                          <a:effectLst/>
                        </a:rPr>
                        <a:t>Adding a requirement for ERCOT to post a disclosure report of FFSS offers after each procurement period, in alignment with the expiration of confidentiality captured in the first FFSS Request for Proposal (RFP);</a:t>
                      </a:r>
                    </a:p>
                    <a:p>
                      <a:pPr marL="342900" marR="0" lvl="0" indent="-342900">
                        <a:spcBef>
                          <a:spcPts val="600"/>
                        </a:spcBef>
                        <a:spcAft>
                          <a:spcPts val="600"/>
                        </a:spcAft>
                        <a:buFont typeface="Symbol" panose="05050102010706020507" pitchFamily="18" charset="2"/>
                        <a:buChar char=""/>
                      </a:pPr>
                      <a:r>
                        <a:rPr lang="en-US" sz="900" dirty="0">
                          <a:effectLst/>
                        </a:rPr>
                        <a:t>Clarifying language regarding procedures for communication between ERCOT and Qualified Scheduling Entities (QSEs) regarding restocking of fuel post deployment of FFSS;</a:t>
                      </a:r>
                    </a:p>
                    <a:p>
                      <a:pPr marL="342900" marR="0" lvl="0" indent="-342900">
                        <a:spcBef>
                          <a:spcPts val="600"/>
                        </a:spcBef>
                        <a:spcAft>
                          <a:spcPts val="600"/>
                        </a:spcAft>
                        <a:buFont typeface="Symbol" panose="05050102010706020507" pitchFamily="18" charset="2"/>
                        <a:buChar char=""/>
                      </a:pPr>
                      <a:r>
                        <a:rPr lang="en-US" sz="900" dirty="0">
                          <a:effectLst/>
                        </a:rPr>
                        <a:t>Changing the directive for ERCOT to report to the Technical Advisory Committee (TAC) at the end of the obligation period (March 15) if deployment(s) occurred instead of within 45 days of each deployment;</a:t>
                      </a:r>
                    </a:p>
                    <a:p>
                      <a:pPr marL="342900" marR="0" lvl="0" indent="-342900">
                        <a:spcBef>
                          <a:spcPts val="600"/>
                        </a:spcBef>
                        <a:spcAft>
                          <a:spcPts val="600"/>
                        </a:spcAft>
                        <a:buFont typeface="Symbol" panose="05050102010706020507" pitchFamily="18" charset="2"/>
                        <a:buChar char=""/>
                      </a:pPr>
                      <a:r>
                        <a:rPr lang="en-US" sz="900" dirty="0">
                          <a:effectLst/>
                        </a:rPr>
                        <a:t>Incorporating requirements for FFSS that were previously only captured in the FFSS RFP;</a:t>
                      </a:r>
                    </a:p>
                    <a:p>
                      <a:pPr marL="342900" marR="0" lvl="0" indent="-342900">
                        <a:spcBef>
                          <a:spcPts val="600"/>
                        </a:spcBef>
                        <a:spcAft>
                          <a:spcPts val="600"/>
                        </a:spcAft>
                        <a:buFont typeface="Symbol" panose="05050102010706020507" pitchFamily="18" charset="2"/>
                        <a:buChar char=""/>
                      </a:pPr>
                      <a:r>
                        <a:rPr lang="en-US" sz="900" dirty="0">
                          <a:effectLst/>
                        </a:rPr>
                        <a:t>Enhancing language and processes around the qualification process, including moving the obligation to test prospective FFSSRs (both primary or alternate Generation Resources) to be prior to the FFSS procurement process. Results from this test will then be used to limit the MW quantity that the QSE can offer for that Resource into the FFSS procurement process; and</a:t>
                      </a:r>
                    </a:p>
                    <a:p>
                      <a:pPr marL="342900" marR="0" lvl="0" indent="-342900">
                        <a:spcBef>
                          <a:spcPts val="600"/>
                        </a:spcBef>
                        <a:spcAft>
                          <a:spcPts val="600"/>
                        </a:spcAft>
                        <a:buFont typeface="Symbol" panose="05050102010706020507" pitchFamily="18" charset="2"/>
                        <a:buChar char=""/>
                      </a:pPr>
                      <a:r>
                        <a:rPr lang="en-US" sz="900" dirty="0">
                          <a:effectLst/>
                        </a:rPr>
                        <a:t>Introducing language and processes for disqualification and decertification of a generator in being an FFSSR, including a process for remediation and recertification.</a:t>
                      </a:r>
                      <a:endParaRPr lang="en-US"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9952" marR="49952" marT="0" marB="0" anchor="ctr"/>
                </a:tc>
                <a:extLst>
                  <a:ext uri="{0D108BD9-81ED-4DB2-BD59-A6C34878D82A}">
                    <a16:rowId xmlns:a16="http://schemas.microsoft.com/office/drawing/2014/main" val="753873352"/>
                  </a:ext>
                </a:extLst>
              </a:tr>
            </a:tbl>
          </a:graphicData>
        </a:graphic>
      </p:graphicFrame>
    </p:spTree>
    <p:extLst>
      <p:ext uri="{BB962C8B-B14F-4D97-AF65-F5344CB8AC3E}">
        <p14:creationId xmlns:p14="http://schemas.microsoft.com/office/powerpoint/2010/main" val="24163153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456</TotalTime>
  <Words>429</Words>
  <Application>Microsoft Office PowerPoint</Application>
  <PresentationFormat>Widescreen</PresentationFormat>
  <Paragraphs>29</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Symbol</vt:lpstr>
      <vt:lpstr>Office Theme</vt:lpstr>
      <vt:lpstr>Wholesale Market Working Group update to the Wholesale Market Subcommittee</vt:lpstr>
      <vt:lpstr>WMWG Update to WMS </vt:lpstr>
      <vt:lpstr>NPRR 1167</vt:lpstr>
    </vt:vector>
  </TitlesOfParts>
  <Company>Austin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Another credit calculation adjustment proposal</dc:title>
  <dc:creator>Sager, Brenden</dc:creator>
  <cp:lastModifiedBy>Ritch, John</cp:lastModifiedBy>
  <cp:revision>12</cp:revision>
  <dcterms:created xsi:type="dcterms:W3CDTF">2022-08-01T15:23:51Z</dcterms:created>
  <dcterms:modified xsi:type="dcterms:W3CDTF">2023-03-29T16:26:05Z</dcterms:modified>
</cp:coreProperties>
</file>