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3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38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6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8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9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2722BD9-C53A-496A-8F7F-BBEC76092103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E9F0285-9518-4FA9-9CA3-384D8219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63925D1-448A-4A4F-9210-AAD7315A6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8424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2060"/>
                </a:solidFill>
                <a:effectLst>
                  <a:glow rad="63500">
                    <a:srgbClr val="FF6600">
                      <a:alpha val="9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D47C0-1BD1-415B-87D1-69363296F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accent1"/>
                </a:solidFill>
                <a:latin typeface="Congenial" panose="02000503040000020004" pitchFamily="2" charset="0"/>
              </a:rPr>
              <a:t>RMS: April 4, 2023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2BC246-E5B1-7D78-4E8F-7CABA9669D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2" r="1" b="13034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B2ADB18-4E7C-4441-A89B-FC68F3D9C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9BDE0-17CC-3B81-1E3D-77B9F9210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</a:blip>
          <a:srcRect t="207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55A50C-A100-42E6-83C7-F52696F1B07E}"/>
              </a:ext>
            </a:extLst>
          </p:cNvPr>
          <p:cNvSpPr txBox="1">
            <a:spLocks/>
          </p:cNvSpPr>
          <p:nvPr/>
        </p:nvSpPr>
        <p:spPr>
          <a:xfrm>
            <a:off x="231140" y="609600"/>
            <a:ext cx="1078738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FF0000"/>
                </a:solidFill>
                <a:effectLst>
                  <a:glow rad="63500">
                    <a:srgbClr val="00B0F0">
                      <a:alpha val="4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GOALS &amp; ACCOMPLISHMENTS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2E19F93-C085-1A3A-52CC-A9254E3CE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5" y="220979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sz="3200" dirty="0">
                <a:solidFill>
                  <a:srgbClr val="FFFFFF"/>
                </a:solidFill>
                <a:latin typeface="Congenial" panose="02000503040000020004" pitchFamily="2" charset="0"/>
              </a:rPr>
              <a:t>Approved Change Controls for 4.0A and 5.0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sz="3200" dirty="0">
                <a:solidFill>
                  <a:srgbClr val="FFFFFF"/>
                </a:solidFill>
                <a:latin typeface="Congenial" panose="02000503040000020004" pitchFamily="2" charset="0"/>
              </a:rPr>
              <a:t>Submitted NPRRs and RMGRRs for 5.0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sz="3200" dirty="0">
                <a:solidFill>
                  <a:srgbClr val="FFFFFF"/>
                </a:solidFill>
                <a:latin typeface="Congenial" panose="02000503040000020004" pitchFamily="2" charset="0"/>
              </a:rPr>
              <a:t>Collaborated with TDTMS, 5.0 MCT, and LRITF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</a:pPr>
            <a:r>
              <a:rPr lang="en-US" sz="3200" dirty="0">
                <a:solidFill>
                  <a:srgbClr val="FFFFFF"/>
                </a:solidFill>
                <a:latin typeface="Congenial" panose="02000503040000020004" pitchFamily="2" charset="0"/>
              </a:rPr>
              <a:t>Approved Flight Schedule for 2023</a:t>
            </a:r>
          </a:p>
          <a:p>
            <a:pPr marL="45720" lvl="1" indent="0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  <a:buNone/>
            </a:pPr>
            <a:endParaRPr lang="en-US" sz="2800" dirty="0">
              <a:solidFill>
                <a:srgbClr val="FFFFFF"/>
              </a:solidFill>
              <a:latin typeface="Congenial" panose="02000503040000020004" pitchFamily="2" charset="0"/>
            </a:endParaRP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rgbClr val="0000CC"/>
              </a:buClr>
            </a:pPr>
            <a:endParaRPr lang="en-US" sz="2800" dirty="0">
              <a:solidFill>
                <a:srgbClr val="FFFFFF"/>
              </a:solidFill>
              <a:latin typeface="Congenial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81FF415-F744-468C-B57C-BCB2B4829914}"/>
              </a:ext>
            </a:extLst>
          </p:cNvPr>
          <p:cNvSpPr txBox="1">
            <a:spLocks/>
          </p:cNvSpPr>
          <p:nvPr/>
        </p:nvSpPr>
        <p:spPr>
          <a:xfrm>
            <a:off x="3879699" y="609600"/>
            <a:ext cx="7255146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rgbClr val="00206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TEXAS SET 5.0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CDB09-D1CE-6C1E-F0E5-9D1847DD1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r="855" b="1"/>
          <a:stretch/>
        </p:blipFill>
        <p:spPr>
          <a:xfrm>
            <a:off x="232861" y="243840"/>
            <a:ext cx="3646837" cy="6377939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FEA79DC-A7CB-4D52-B7EA-E4A2A47CB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159" y="1852126"/>
            <a:ext cx="7534180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FFFF"/>
                </a:solidFill>
                <a:latin typeface="Congenial" panose="02000503040000020004" pitchFamily="2" charset="0"/>
              </a:rPr>
              <a:t>Enhancement Review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FFFF"/>
                </a:solidFill>
                <a:latin typeface="Congenial" panose="02000503040000020004" pitchFamily="2" charset="0"/>
              </a:rPr>
              <a:t>Reviewed Scripts for 5.0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FFFF"/>
                </a:solidFill>
                <a:latin typeface="Congenial" panose="02000503040000020004" pitchFamily="2" charset="0"/>
              </a:rPr>
              <a:t>Discussed 2024 Flight Schedule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endParaRPr lang="en-US" sz="3600" dirty="0">
              <a:solidFill>
                <a:srgbClr val="FFFFFF"/>
              </a:solidFill>
              <a:latin typeface="Congenial" panose="02000503040000020004" pitchFamily="2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84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F28D9B36-75B9-4435-83E6-0A9C81A12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7F4538-555A-43FE-BA60-84D37EE34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</a:blip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78AD92E2-625B-4F7B-9549-CB8FCB3899D4}"/>
              </a:ext>
            </a:extLst>
          </p:cNvPr>
          <p:cNvSpPr txBox="1">
            <a:spLocks/>
          </p:cNvSpPr>
          <p:nvPr/>
        </p:nvSpPr>
        <p:spPr>
          <a:xfrm>
            <a:off x="231140" y="7620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chemeClr val="tx1"/>
                </a:solidFill>
                <a:effectLst>
                  <a:glow rad="63500">
                    <a:srgbClr val="FF0000">
                      <a:alpha val="9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LUBBOCK</a:t>
            </a:r>
          </a:p>
        </p:txBody>
      </p:sp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BC63C28C-7C87-75E6-9E1B-74AE810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Tx/>
            </a:pP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All CRs will perform Penny and Connectivity in LPL0423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Tx/>
            </a:pP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Approximately 90+ CRs registered for flight and 5 CRs will perform end to end testing with LPL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Tx/>
            </a:pPr>
            <a:r>
              <a:rPr lang="en-US" sz="3200" dirty="0">
                <a:solidFill>
                  <a:srgbClr val="FF0000"/>
                </a:solidFill>
                <a:latin typeface="Congenial" panose="02000503040000020004" pitchFamily="2" charset="0"/>
              </a:rPr>
              <a:t>Discretionary Service Timeline Matrix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1A62574-A8C3-43CD-8CCE-E161A907A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EC555A-B473-796C-C13B-07177A13D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15000"/>
          </a:blip>
          <a:srcRect t="3068" b="12027"/>
          <a:stretch/>
        </p:blipFill>
        <p:spPr>
          <a:xfrm>
            <a:off x="-12912" y="-1"/>
            <a:ext cx="12191980" cy="6858001"/>
          </a:xfrm>
          <a:prstGeom prst="rect">
            <a:avLst/>
          </a:prstGeom>
          <a:effectLst>
            <a:glow rad="127000">
              <a:srgbClr val="002060">
                <a:alpha val="93000"/>
              </a:srgbClr>
            </a:glo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1A2F5F07-34E6-4B28-8D8B-C76C7BD7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41453B-F7F7-43A0-A60C-8B34107F3378}"/>
              </a:ext>
            </a:extLst>
          </p:cNvPr>
          <p:cNvSpPr txBox="1">
            <a:spLocks/>
          </p:cNvSpPr>
          <p:nvPr/>
        </p:nvSpPr>
        <p:spPr>
          <a:xfrm>
            <a:off x="312490" y="579500"/>
            <a:ext cx="9875520" cy="1356360"/>
          </a:xfrm>
          <a:prstGeom prst="rect">
            <a:avLst/>
          </a:prstGeom>
          <a:effectLst>
            <a:glow rad="101600">
              <a:schemeClr val="accent3">
                <a:satMod val="175000"/>
                <a:alpha val="9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600" b="1" cap="all" dirty="0">
                <a:solidFill>
                  <a:schemeClr val="bg1"/>
                </a:solidFill>
                <a:effectLst>
                  <a:glow rad="127000">
                    <a:srgbClr val="FF6600">
                      <a:alpha val="90000"/>
                    </a:srgbClr>
                  </a:glow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Rockwell Extra Bold" panose="02060903040505020403" pitchFamily="18" charset="0"/>
              </a:rPr>
              <a:t>NEXT MEETING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FE88E0E-94F5-402C-B348-9896BEB1A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017" y="1712168"/>
            <a:ext cx="9872871" cy="4038600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FFFF"/>
                </a:solidFill>
                <a:latin typeface="Congenial" panose="02000503040000020004" pitchFamily="2" charset="0"/>
              </a:rPr>
              <a:t>April 19, 2023 @ 1PM</a:t>
            </a:r>
          </a:p>
          <a:p>
            <a:pPr marL="228600" lvl="1">
              <a:lnSpc>
                <a:spcPct val="110000"/>
              </a:lnSpc>
              <a:spcBef>
                <a:spcPts val="1400"/>
              </a:spcBef>
              <a:buClr>
                <a:schemeClr val="bg1"/>
              </a:buClr>
            </a:pPr>
            <a:r>
              <a:rPr lang="en-US" sz="3600" dirty="0">
                <a:solidFill>
                  <a:srgbClr val="FFFFFF"/>
                </a:solidFill>
                <a:latin typeface="Congenial" panose="02000503040000020004" pitchFamily="2" charset="0"/>
              </a:rPr>
              <a:t>WebEx Only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Basi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9858</TotalTime>
  <Words>94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Congenial</vt:lpstr>
      <vt:lpstr>Corbel</vt:lpstr>
      <vt:lpstr>Rockwell Extra Bold</vt:lpstr>
      <vt:lpstr>Basis</vt:lpstr>
      <vt:lpstr>TEXAS SET UPDATE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SET UPDATE</dc:title>
  <dc:creator>Patrick, Kyle</dc:creator>
  <cp:lastModifiedBy>Patrick, Kyle</cp:lastModifiedBy>
  <cp:revision>21</cp:revision>
  <dcterms:created xsi:type="dcterms:W3CDTF">2023-01-06T15:32:23Z</dcterms:created>
  <dcterms:modified xsi:type="dcterms:W3CDTF">2023-03-30T19:51:59Z</dcterms:modified>
</cp:coreProperties>
</file>