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0" r:id="rId5"/>
    <p:sldId id="571" r:id="rId6"/>
    <p:sldId id="5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16509-969E-4744-802A-7786DE356827}" v="860" dt="2023-03-30T17:02:00.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26" d="100"/>
          <a:sy n="126" d="100"/>
        </p:scale>
        <p:origin x="978" y="13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18B16509-969E-4744-802A-7786DE356827}"/>
    <pc:docChg chg="undo custSel addSld delSld modSld addSection delSection modSection">
      <pc:chgData name="Mago, Nitika" userId="eb4dfd7f-5a13-4bd1-acb0-2d627733e6c8" providerId="ADAL" clId="{18B16509-969E-4744-802A-7786DE356827}" dt="2023-03-30T17:01:55.449" v="3080" actId="3626"/>
      <pc:docMkLst>
        <pc:docMk/>
      </pc:docMkLst>
      <pc:sldChg chg="modSp mod">
        <pc:chgData name="Mago, Nitika" userId="eb4dfd7f-5a13-4bd1-acb0-2d627733e6c8" providerId="ADAL" clId="{18B16509-969E-4744-802A-7786DE356827}" dt="2023-03-30T16:52:24.333" v="3079" actId="20577"/>
        <pc:sldMkLst>
          <pc:docMk/>
          <pc:sldMk cId="2188054726" sldId="270"/>
        </pc:sldMkLst>
        <pc:spChg chg="mod">
          <ac:chgData name="Mago, Nitika" userId="eb4dfd7f-5a13-4bd1-acb0-2d627733e6c8" providerId="ADAL" clId="{18B16509-969E-4744-802A-7786DE356827}" dt="2023-03-30T15:32:47.820" v="99"/>
          <ac:spMkLst>
            <pc:docMk/>
            <pc:sldMk cId="2188054726" sldId="270"/>
            <ac:spMk id="3" creationId="{00000000-0000-0000-0000-000000000000}"/>
          </ac:spMkLst>
        </pc:spChg>
        <pc:spChg chg="mod">
          <ac:chgData name="Mago, Nitika" userId="eb4dfd7f-5a13-4bd1-acb0-2d627733e6c8" providerId="ADAL" clId="{18B16509-969E-4744-802A-7786DE356827}" dt="2023-03-30T15:32:41.095" v="98" actId="20577"/>
          <ac:spMkLst>
            <pc:docMk/>
            <pc:sldMk cId="2188054726" sldId="270"/>
            <ac:spMk id="4" creationId="{00000000-0000-0000-0000-000000000000}"/>
          </ac:spMkLst>
        </pc:spChg>
        <pc:spChg chg="mod">
          <ac:chgData name="Mago, Nitika" userId="eb4dfd7f-5a13-4bd1-acb0-2d627733e6c8" providerId="ADAL" clId="{18B16509-969E-4744-802A-7786DE356827}" dt="2023-03-30T16:52:24.333" v="3079" actId="20577"/>
          <ac:spMkLst>
            <pc:docMk/>
            <pc:sldMk cId="2188054726" sldId="270"/>
            <ac:spMk id="5" creationId="{00000000-0000-0000-0000-000000000000}"/>
          </ac:spMkLst>
        </pc:spChg>
      </pc:sldChg>
      <pc:sldChg chg="del">
        <pc:chgData name="Mago, Nitika" userId="eb4dfd7f-5a13-4bd1-acb0-2d627733e6c8" providerId="ADAL" clId="{18B16509-969E-4744-802A-7786DE356827}" dt="2023-03-30T16:11:43.234" v="953" actId="2696"/>
        <pc:sldMkLst>
          <pc:docMk/>
          <pc:sldMk cId="1175610155" sldId="562"/>
        </pc:sldMkLst>
      </pc:sldChg>
      <pc:sldChg chg="modSp mod modAnim">
        <pc:chgData name="Mago, Nitika" userId="eb4dfd7f-5a13-4bd1-acb0-2d627733e6c8" providerId="ADAL" clId="{18B16509-969E-4744-802A-7786DE356827}" dt="2023-03-30T17:01:55.449" v="3080" actId="3626"/>
        <pc:sldMkLst>
          <pc:docMk/>
          <pc:sldMk cId="3014508496" sldId="570"/>
        </pc:sldMkLst>
        <pc:spChg chg="mod">
          <ac:chgData name="Mago, Nitika" userId="eb4dfd7f-5a13-4bd1-acb0-2d627733e6c8" providerId="ADAL" clId="{18B16509-969E-4744-802A-7786DE356827}" dt="2023-03-30T16:09:13.706" v="931" actId="20577"/>
          <ac:spMkLst>
            <pc:docMk/>
            <pc:sldMk cId="3014508496" sldId="570"/>
            <ac:spMk id="3" creationId="{00000000-0000-0000-0000-000000000000}"/>
          </ac:spMkLst>
        </pc:spChg>
        <pc:spChg chg="mod">
          <ac:chgData name="Mago, Nitika" userId="eb4dfd7f-5a13-4bd1-acb0-2d627733e6c8" providerId="ADAL" clId="{18B16509-969E-4744-802A-7786DE356827}" dt="2023-03-30T17:01:55.449" v="3080" actId="3626"/>
          <ac:spMkLst>
            <pc:docMk/>
            <pc:sldMk cId="3014508496" sldId="570"/>
            <ac:spMk id="4" creationId="{00000000-0000-0000-0000-000000000000}"/>
          </ac:spMkLst>
        </pc:spChg>
      </pc:sldChg>
      <pc:sldChg chg="modSp new mod setBg">
        <pc:chgData name="Mago, Nitika" userId="eb4dfd7f-5a13-4bd1-acb0-2d627733e6c8" providerId="ADAL" clId="{18B16509-969E-4744-802A-7786DE356827}" dt="2023-03-30T16:49:00.672" v="3078" actId="6549"/>
        <pc:sldMkLst>
          <pc:docMk/>
          <pc:sldMk cId="1277437045" sldId="571"/>
        </pc:sldMkLst>
        <pc:spChg chg="mod">
          <ac:chgData name="Mago, Nitika" userId="eb4dfd7f-5a13-4bd1-acb0-2d627733e6c8" providerId="ADAL" clId="{18B16509-969E-4744-802A-7786DE356827}" dt="2023-03-30T16:20:23.027" v="1506" actId="20577"/>
          <ac:spMkLst>
            <pc:docMk/>
            <pc:sldMk cId="1277437045" sldId="571"/>
            <ac:spMk id="2" creationId="{4F75CDCA-90C8-0EA2-55F8-426F67C1083A}"/>
          </ac:spMkLst>
        </pc:spChg>
        <pc:spChg chg="mod">
          <ac:chgData name="Mago, Nitika" userId="eb4dfd7f-5a13-4bd1-acb0-2d627733e6c8" providerId="ADAL" clId="{18B16509-969E-4744-802A-7786DE356827}" dt="2023-03-30T16:49:00.672" v="3078" actId="6549"/>
          <ac:spMkLst>
            <pc:docMk/>
            <pc:sldMk cId="1277437045" sldId="571"/>
            <ac:spMk id="3" creationId="{EA7B43FC-0A67-B530-DBF8-E730C9F909F1}"/>
          </ac:spMkLst>
        </pc:spChg>
        <pc:spChg chg="mod">
          <ac:chgData name="Mago, Nitika" userId="eb4dfd7f-5a13-4bd1-acb0-2d627733e6c8" providerId="ADAL" clId="{18B16509-969E-4744-802A-7786DE356827}" dt="2023-03-30T16:11:58.377" v="959"/>
          <ac:spMkLst>
            <pc:docMk/>
            <pc:sldMk cId="1277437045" sldId="571"/>
            <ac:spMk id="4" creationId="{940298A3-AA9D-8F24-646B-FE595D200454}"/>
          </ac:spMkLst>
        </pc:spChg>
      </pc:sldChg>
      <pc:sldChg chg="del">
        <pc:chgData name="Mago, Nitika" userId="eb4dfd7f-5a13-4bd1-acb0-2d627733e6c8" providerId="ADAL" clId="{18B16509-969E-4744-802A-7786DE356827}" dt="2023-03-30T16:11:48.242" v="954" actId="2696"/>
        <pc:sldMkLst>
          <pc:docMk/>
          <pc:sldMk cId="1302254282" sldId="571"/>
        </pc:sldMkLst>
      </pc:sldChg>
      <pc:sldChg chg="del">
        <pc:chgData name="Mago, Nitika" userId="eb4dfd7f-5a13-4bd1-acb0-2d627733e6c8" providerId="ADAL" clId="{18B16509-969E-4744-802A-7786DE356827}" dt="2023-03-30T16:11:40.213" v="952" actId="2696"/>
        <pc:sldMkLst>
          <pc:docMk/>
          <pc:sldMk cId="275656178" sldId="572"/>
        </pc:sldMkLst>
      </pc:sldChg>
      <pc:sldChg chg="modSp new mod">
        <pc:chgData name="Mago, Nitika" userId="eb4dfd7f-5a13-4bd1-acb0-2d627733e6c8" providerId="ADAL" clId="{18B16509-969E-4744-802A-7786DE356827}" dt="2023-03-30T16:46:35.787" v="3068" actId="6549"/>
        <pc:sldMkLst>
          <pc:docMk/>
          <pc:sldMk cId="3515825085" sldId="572"/>
        </pc:sldMkLst>
        <pc:spChg chg="mod">
          <ac:chgData name="Mago, Nitika" userId="eb4dfd7f-5a13-4bd1-acb0-2d627733e6c8" providerId="ADAL" clId="{18B16509-969E-4744-802A-7786DE356827}" dt="2023-03-30T16:32:16.163" v="2158" actId="20577"/>
          <ac:spMkLst>
            <pc:docMk/>
            <pc:sldMk cId="3515825085" sldId="572"/>
            <ac:spMk id="2" creationId="{D3F4EFEB-A7F3-F7E8-207D-F4F38243B4FF}"/>
          </ac:spMkLst>
        </pc:spChg>
        <pc:spChg chg="mod">
          <ac:chgData name="Mago, Nitika" userId="eb4dfd7f-5a13-4bd1-acb0-2d627733e6c8" providerId="ADAL" clId="{18B16509-969E-4744-802A-7786DE356827}" dt="2023-03-30T16:46:35.787" v="3068" actId="6549"/>
          <ac:spMkLst>
            <pc:docMk/>
            <pc:sldMk cId="3515825085" sldId="572"/>
            <ac:spMk id="3" creationId="{E235AFAD-E3B2-C9D1-8EAE-B6BD8EA03904}"/>
          </ac:spMkLst>
        </pc:spChg>
      </pc:sldChg>
      <pc:sldChg chg="new del">
        <pc:chgData name="Mago, Nitika" userId="eb4dfd7f-5a13-4bd1-acb0-2d627733e6c8" providerId="ADAL" clId="{18B16509-969E-4744-802A-7786DE356827}" dt="2023-03-30T15:08:57.026" v="1" actId="2696"/>
        <pc:sldMkLst>
          <pc:docMk/>
          <pc:sldMk cId="2797314044" sldId="57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3/30/2023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3/30/2023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0/07/30/Procedure_for_Calculating_Responsive_Reserve__RRS__Limits_for_Individual_Resources_080120.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2/02/16/GE-ERCOT%20PFR%20Study%20PDCWG%202-16.pdf"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s://www.ercot.com/files/docs/2022/03/16/RRS_Limits_Study_Stakeholder_Feedback.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RRS-PFR Limits Study</a:t>
            </a:r>
          </a:p>
          <a:p>
            <a:r>
              <a:rPr lang="en-US"/>
              <a:t>Introduction</a:t>
            </a:r>
            <a:endParaRPr lang="en-US" dirty="0"/>
          </a:p>
        </p:txBody>
      </p:sp>
      <p:sp>
        <p:nvSpPr>
          <p:cNvPr id="3" name="Text Placeholder 2"/>
          <p:cNvSpPr>
            <a:spLocks noGrp="1"/>
          </p:cNvSpPr>
          <p:nvPr>
            <p:ph type="body" sz="quarter" idx="3"/>
          </p:nvPr>
        </p:nvSpPr>
        <p:spPr/>
        <p:txBody>
          <a:bodyPr/>
          <a:lstStyle/>
          <a:p>
            <a:r>
              <a:rPr lang="en-US" dirty="0"/>
              <a:t>April 6, 2023</a:t>
            </a:r>
          </a:p>
          <a:p>
            <a:r>
              <a:rPr lang="en-US" dirty="0"/>
              <a:t>RRS-PFR Limits Study Workshop</a:t>
            </a:r>
          </a:p>
        </p:txBody>
      </p:sp>
      <p:sp>
        <p:nvSpPr>
          <p:cNvPr id="4" name="Text Placeholder 3"/>
          <p:cNvSpPr>
            <a:spLocks noGrp="1"/>
          </p:cNvSpPr>
          <p:nvPr>
            <p:ph type="body" sz="quarter" idx="10"/>
          </p:nvPr>
        </p:nvSpPr>
        <p:spPr>
          <a:xfrm>
            <a:off x="3550883" y="3429000"/>
            <a:ext cx="4465283" cy="923544"/>
          </a:xfrm>
        </p:spPr>
        <p:txBody>
          <a:bodyPr/>
          <a:lstStyle/>
          <a:p>
            <a:r>
              <a:rPr lang="en-US" dirty="0"/>
              <a:t>Nitika Mago</a:t>
            </a:r>
          </a:p>
          <a:p>
            <a:r>
              <a:rPr lang="en-US" dirty="0"/>
              <a:t>Manager, 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Background</a:t>
            </a:r>
          </a:p>
        </p:txBody>
      </p:sp>
      <p:sp>
        <p:nvSpPr>
          <p:cNvPr id="4" name="Content Placeholder 3"/>
          <p:cNvSpPr>
            <a:spLocks noGrp="1"/>
          </p:cNvSpPr>
          <p:nvPr>
            <p:ph idx="1"/>
          </p:nvPr>
        </p:nvSpPr>
        <p:spPr/>
        <p:txBody>
          <a:bodyPr/>
          <a:lstStyle/>
          <a:p>
            <a:r>
              <a:rPr lang="en-US" sz="1400" dirty="0"/>
              <a:t>The Other Binding Document (OBD), </a:t>
            </a:r>
            <a:r>
              <a:rPr lang="en-US" sz="1400" dirty="0">
                <a:hlinkClick r:id="rId2"/>
              </a:rPr>
              <a:t>Procedure for Calculating Responsive Reserve (RRS) Limits for Individual Resources</a:t>
            </a:r>
            <a:r>
              <a:rPr lang="en-US" sz="1400" dirty="0"/>
              <a:t>, describes the methodology used to calculate a MW limit on the amount of Responsive Reserve Service (RRS) from Primary Frequency Response (PFR) that an individual Resource (i.e. Generation Resource, Energy Storage Resources or Controllable Load Resource) can provide. Per Section 4 of this document, currently,</a:t>
            </a:r>
          </a:p>
          <a:p>
            <a:pPr lvl="1"/>
            <a:r>
              <a:rPr lang="en-US" sz="1400" dirty="0"/>
              <a:t>Thermal Generation Resources are able to provide </a:t>
            </a:r>
            <a:r>
              <a:rPr lang="en-US" sz="1400" dirty="0" err="1"/>
              <a:t>upto</a:t>
            </a:r>
            <a:r>
              <a:rPr lang="en-US" sz="1400" dirty="0"/>
              <a:t> 20% of their High Sustained Limit (HSL) as RRS-PFR.</a:t>
            </a:r>
          </a:p>
          <a:p>
            <a:pPr lvl="1"/>
            <a:endParaRPr lang="en-US" sz="1400" dirty="0"/>
          </a:p>
          <a:p>
            <a:pPr lvl="1"/>
            <a:r>
              <a:rPr lang="en-US" sz="1400" dirty="0"/>
              <a:t>Non-thermal Resources (i.e. Energy Storage Resources or Controllable Load Resource)  or Generation Resources with a Resource Category of either (</a:t>
            </a:r>
            <a:r>
              <a:rPr lang="en-US" sz="1400" dirty="0" err="1"/>
              <a:t>i</a:t>
            </a:r>
            <a:r>
              <a:rPr lang="en-US" sz="1400" dirty="0"/>
              <a:t>) aeroderivative simple cycle commissioned after 1996, or (ii) Reciprocating Engines may provide </a:t>
            </a:r>
            <a:r>
              <a:rPr lang="en-US" sz="1400" dirty="0" err="1"/>
              <a:t>upto</a:t>
            </a:r>
            <a:r>
              <a:rPr lang="en-US" sz="1400" dirty="0"/>
              <a:t> 100% of their HSL or Maximum Power Limit (MPC) based on verified capability.</a:t>
            </a:r>
          </a:p>
          <a:p>
            <a:pPr lvl="1"/>
            <a:endParaRPr lang="en-US" sz="1400" dirty="0"/>
          </a:p>
          <a:p>
            <a:pPr lvl="1"/>
            <a:r>
              <a:rPr lang="en-US" sz="1400" dirty="0"/>
              <a:t>Generation Resources operating in synchronous condenser fast-response mode may provide RRS-PFR up to the Generation Resource’s ERCOT-validated 20-second response capability (which may be 100% of their HSL)</a:t>
            </a:r>
          </a:p>
          <a:p>
            <a:pPr lvl="1"/>
            <a:endParaRPr lang="en-US" sz="1400" dirty="0"/>
          </a:p>
          <a:p>
            <a:pPr lvl="1"/>
            <a:r>
              <a:rPr lang="en-US" sz="1400" dirty="0"/>
              <a:t>These RRS limits are subject to change based on performance during actual FMEs as specified in Section 5 of the same OBD.</a:t>
            </a:r>
          </a:p>
          <a:p>
            <a:endParaRPr lang="en-US" sz="1400" dirty="0"/>
          </a:p>
          <a:p>
            <a:pPr lvl="1"/>
            <a:endParaRPr lang="en-US" sz="1400" dirty="0"/>
          </a:p>
          <a:p>
            <a:pPr lvl="1"/>
            <a:endParaRPr lang="en-US" sz="1400" dirty="0"/>
          </a:p>
        </p:txBody>
      </p:sp>
      <p:sp>
        <p:nvSpPr>
          <p:cNvPr id="2" name="Slide Number Placeholder 1"/>
          <p:cNvSpPr>
            <a:spLocks noGrp="1"/>
          </p:cNvSpPr>
          <p:nvPr>
            <p:ph type="sldNum" sz="quarter" idx="4"/>
          </p:nvPr>
        </p:nvSpPr>
        <p:spPr/>
        <p:txBody>
          <a:bodyPr/>
          <a:lstStyle/>
          <a:p>
            <a:fld id="{2066355A-084C-D24E-9AD2-7E4FC41EA627}" type="slidenum">
              <a:rPr lang="en-US" smtClean="0"/>
              <a:t>2</a:t>
            </a:fld>
            <a:endParaRPr lang="en-US" dirty="0"/>
          </a:p>
        </p:txBody>
      </p:sp>
    </p:spTree>
    <p:extLst>
      <p:ext uri="{BB962C8B-B14F-4D97-AF65-F5344CB8AC3E}">
        <p14:creationId xmlns:p14="http://schemas.microsoft.com/office/powerpoint/2010/main" val="301450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5CDCA-90C8-0EA2-55F8-426F67C1083A}"/>
              </a:ext>
            </a:extLst>
          </p:cNvPr>
          <p:cNvSpPr>
            <a:spLocks noGrp="1"/>
          </p:cNvSpPr>
          <p:nvPr>
            <p:ph type="title"/>
          </p:nvPr>
        </p:nvSpPr>
        <p:spPr/>
        <p:txBody>
          <a:bodyPr/>
          <a:lstStyle/>
          <a:p>
            <a:r>
              <a:rPr lang="en-US" dirty="0"/>
              <a:t>Background (Continued)</a:t>
            </a:r>
          </a:p>
        </p:txBody>
      </p:sp>
      <p:sp>
        <p:nvSpPr>
          <p:cNvPr id="3" name="Content Placeholder 2">
            <a:extLst>
              <a:ext uri="{FF2B5EF4-FFF2-40B4-BE49-F238E27FC236}">
                <a16:creationId xmlns:a16="http://schemas.microsoft.com/office/drawing/2014/main" id="{EA7B43FC-0A67-B530-DBF8-E730C9F909F1}"/>
              </a:ext>
            </a:extLst>
          </p:cNvPr>
          <p:cNvSpPr>
            <a:spLocks noGrp="1"/>
          </p:cNvSpPr>
          <p:nvPr>
            <p:ph idx="1"/>
          </p:nvPr>
        </p:nvSpPr>
        <p:spPr/>
        <p:txBody>
          <a:bodyPr/>
          <a:lstStyle/>
          <a:p>
            <a:r>
              <a:rPr lang="en-US" sz="1400" dirty="0"/>
              <a:t>In 2020, the PDCWG had several discussions on the topic of whether a different limit is needed for provision of RRS-PFR by non-thermal Resources. </a:t>
            </a:r>
          </a:p>
          <a:p>
            <a:pPr lvl="1"/>
            <a:r>
              <a:rPr lang="en-US" sz="1400" dirty="0"/>
              <a:t>These non-thermal Resources by virtue of their characteristics are able to provide </a:t>
            </a:r>
            <a:r>
              <a:rPr lang="en-US" sz="1400" dirty="0" err="1"/>
              <a:t>upto</a:t>
            </a:r>
            <a:r>
              <a:rPr lang="en-US" sz="1400" dirty="0"/>
              <a:t> 100% of their capacity as RRS-PFR. There was a concern that absent a per Resource MW limit for provision of RRS-PFR by these non-thermal Resources, as the size of these Resources grow, there could be negative outcomes of various types resulting from too much RRS-PFR from a single resource/site. </a:t>
            </a:r>
          </a:p>
          <a:p>
            <a:endParaRPr lang="en-US" sz="1400" dirty="0"/>
          </a:p>
          <a:p>
            <a:r>
              <a:rPr lang="en-US" sz="1400" dirty="0"/>
              <a:t>During those discussions, it was recommended that a per Resource RRS-PFR limit, if necessary, should be evaluated more broadly to identify any reliability-related limitations that need to be imposed on Resources providing RRS-PFR</a:t>
            </a:r>
          </a:p>
          <a:p>
            <a:pPr lvl="1"/>
            <a:r>
              <a:rPr lang="en-US" sz="1400" dirty="0"/>
              <a:t>The evaluation should look at the problem from a broad, technology-neutral perspective to identify the reliability reason(s) to impose such a limit; </a:t>
            </a:r>
          </a:p>
          <a:p>
            <a:pPr lvl="1"/>
            <a:r>
              <a:rPr lang="en-US" sz="1400" dirty="0"/>
              <a:t>take into account the technology trends and the changes planned for the ERCOT grid in the foreseen future;</a:t>
            </a:r>
          </a:p>
          <a:p>
            <a:pPr lvl="1"/>
            <a:r>
              <a:rPr lang="en-US" sz="1400" dirty="0"/>
              <a:t>leverage model, data, or operational experiences from other systems</a:t>
            </a:r>
          </a:p>
          <a:p>
            <a:endParaRPr lang="en-US" dirty="0"/>
          </a:p>
          <a:p>
            <a:r>
              <a:rPr lang="en-US" sz="1400" dirty="0"/>
              <a:t>A RFP was issued in January 2021, and since December 2021, GE Energy Consulting has been working with ERCOT to conduct studies on this topic. </a:t>
            </a:r>
          </a:p>
          <a:p>
            <a:pPr lvl="1"/>
            <a:r>
              <a:rPr lang="en-US" sz="1400" dirty="0"/>
              <a:t>GE and ERCOT had presented the </a:t>
            </a:r>
            <a:r>
              <a:rPr lang="en-US" sz="1400" dirty="0">
                <a:hlinkClick r:id="rId3"/>
              </a:rPr>
              <a:t>proposed approach</a:t>
            </a:r>
            <a:r>
              <a:rPr lang="en-US" sz="1400" dirty="0"/>
              <a:t> at Feb 2022 PDCWG. </a:t>
            </a:r>
            <a:r>
              <a:rPr lang="en-US" sz="1400" dirty="0">
                <a:hlinkClick r:id="rId4"/>
              </a:rPr>
              <a:t>Responses</a:t>
            </a:r>
            <a:r>
              <a:rPr lang="en-US" sz="1400" dirty="0"/>
              <a:t> to the stakeholder comments/feedback from that conversation were posted on April 2022 PDCWG meeting page.</a:t>
            </a:r>
          </a:p>
          <a:p>
            <a:endParaRPr lang="en-US" sz="1400" dirty="0"/>
          </a:p>
          <a:p>
            <a:endParaRPr lang="en-US" dirty="0"/>
          </a:p>
        </p:txBody>
      </p:sp>
      <p:sp>
        <p:nvSpPr>
          <p:cNvPr id="4" name="Slide Number Placeholder 3">
            <a:extLst>
              <a:ext uri="{FF2B5EF4-FFF2-40B4-BE49-F238E27FC236}">
                <a16:creationId xmlns:a16="http://schemas.microsoft.com/office/drawing/2014/main" id="{940298A3-AA9D-8F24-646B-FE595D200454}"/>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7743704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4EFEB-A7F3-F7E8-207D-F4F38243B4FF}"/>
              </a:ext>
            </a:extLst>
          </p:cNvPr>
          <p:cNvSpPr>
            <a:spLocks noGrp="1"/>
          </p:cNvSpPr>
          <p:nvPr>
            <p:ph type="title"/>
          </p:nvPr>
        </p:nvSpPr>
        <p:spPr/>
        <p:txBody>
          <a:bodyPr/>
          <a:lstStyle/>
          <a:p>
            <a:r>
              <a:rPr lang="en-US" dirty="0"/>
              <a:t>Agenda for Today</a:t>
            </a:r>
          </a:p>
        </p:txBody>
      </p:sp>
      <p:sp>
        <p:nvSpPr>
          <p:cNvPr id="3" name="Content Placeholder 2">
            <a:extLst>
              <a:ext uri="{FF2B5EF4-FFF2-40B4-BE49-F238E27FC236}">
                <a16:creationId xmlns:a16="http://schemas.microsoft.com/office/drawing/2014/main" id="{E235AFAD-E3B2-C9D1-8EAE-B6BD8EA03904}"/>
              </a:ext>
            </a:extLst>
          </p:cNvPr>
          <p:cNvSpPr>
            <a:spLocks noGrp="1"/>
          </p:cNvSpPr>
          <p:nvPr>
            <p:ph idx="1"/>
          </p:nvPr>
        </p:nvSpPr>
        <p:spPr/>
        <p:txBody>
          <a:bodyPr/>
          <a:lstStyle/>
          <a:p>
            <a:r>
              <a:rPr lang="en-US" sz="1400" dirty="0"/>
              <a:t>GE staff will share their study results and recommendations. </a:t>
            </a:r>
          </a:p>
          <a:p>
            <a:pPr marL="288925" indent="0">
              <a:buNone/>
            </a:pPr>
            <a:r>
              <a:rPr lang="en-US" sz="1400" dirty="0"/>
              <a:t>Following is the list of the primary GE staff that worked on this effort and are present at today’s meeting.</a:t>
            </a:r>
          </a:p>
          <a:p>
            <a:pPr lvl="1"/>
            <a:r>
              <a:rPr lang="en-US" sz="1400" dirty="0"/>
              <a:t>Jason </a:t>
            </a:r>
            <a:r>
              <a:rPr lang="en-US" sz="1400" dirty="0" err="1"/>
              <a:t>Macdowell</a:t>
            </a:r>
            <a:r>
              <a:rPr lang="en-US" sz="1400" dirty="0"/>
              <a:t>, Senior Technical Director, GE Energy Consulting </a:t>
            </a:r>
            <a:r>
              <a:rPr lang="en-US" sz="1400" i="1" dirty="0"/>
              <a:t>(Project Manager &amp; Principal Advisor)</a:t>
            </a:r>
          </a:p>
          <a:p>
            <a:pPr lvl="1"/>
            <a:r>
              <a:rPr lang="en-US" sz="1400" dirty="0"/>
              <a:t>Nick Miller, Principal of </a:t>
            </a:r>
            <a:r>
              <a:rPr lang="en-US" sz="1400" dirty="0" err="1"/>
              <a:t>HickoryLedge</a:t>
            </a:r>
            <a:r>
              <a:rPr lang="en-US" sz="1400" dirty="0"/>
              <a:t>, LLC and retired Senior Director, GE Energy Consulting </a:t>
            </a:r>
            <a:r>
              <a:rPr lang="en-US" sz="1400" i="1" dirty="0"/>
              <a:t>(Lead technical advisor and analysis expert)</a:t>
            </a:r>
          </a:p>
          <a:p>
            <a:pPr lvl="1"/>
            <a:r>
              <a:rPr lang="en-US" sz="1400" dirty="0"/>
              <a:t>Dr. Sheila Tandon Manz, Technical Director </a:t>
            </a:r>
            <a:r>
              <a:rPr lang="en-US" sz="1400" i="1" dirty="0"/>
              <a:t>(Technical advisor)</a:t>
            </a:r>
          </a:p>
          <a:p>
            <a:pPr lvl="1"/>
            <a:r>
              <a:rPr lang="en-US" sz="1400" dirty="0"/>
              <a:t>Dr. Shruti Rao, Senior Engineer </a:t>
            </a:r>
            <a:r>
              <a:rPr lang="en-US" sz="1400" i="1" dirty="0"/>
              <a:t>(Simulation and analysis expert)</a:t>
            </a:r>
          </a:p>
          <a:p>
            <a:pPr lvl="1"/>
            <a:endParaRPr lang="en-US" sz="1400" dirty="0"/>
          </a:p>
          <a:p>
            <a:r>
              <a:rPr lang="en-US" sz="1400" dirty="0"/>
              <a:t>ERCOT staff will share the complementary studies that ERCOT has conducted using GE’s recommended methodology on the issue of common mode failure.</a:t>
            </a:r>
          </a:p>
          <a:p>
            <a:endParaRPr lang="en-US" sz="1400" dirty="0"/>
          </a:p>
          <a:p>
            <a:r>
              <a:rPr lang="en-US" sz="1400" dirty="0"/>
              <a:t>Round Table discussion</a:t>
            </a:r>
          </a:p>
          <a:p>
            <a:endParaRPr lang="en-US" sz="1400" dirty="0"/>
          </a:p>
          <a:p>
            <a:r>
              <a:rPr lang="en-US" sz="1400" dirty="0"/>
              <a:t>Next Steps </a:t>
            </a:r>
          </a:p>
          <a:p>
            <a:endParaRPr lang="en-US" sz="1400" dirty="0"/>
          </a:p>
          <a:p>
            <a:endParaRPr lang="en-US" sz="1400" dirty="0"/>
          </a:p>
          <a:p>
            <a:endParaRPr lang="en-US" dirty="0"/>
          </a:p>
        </p:txBody>
      </p:sp>
      <p:sp>
        <p:nvSpPr>
          <p:cNvPr id="4" name="Slide Number Placeholder 3">
            <a:extLst>
              <a:ext uri="{FF2B5EF4-FFF2-40B4-BE49-F238E27FC236}">
                <a16:creationId xmlns:a16="http://schemas.microsoft.com/office/drawing/2014/main" id="{62883953-21E1-5DB2-09FD-0CFC96EE583D}"/>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515825085"/>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24918</TotalTime>
  <Words>616</Words>
  <Application>Microsoft Office PowerPoint</Application>
  <PresentationFormat>On-screen Show (4:3)</PresentationFormat>
  <Paragraphs>45</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Background</vt:lpstr>
      <vt:lpstr>Background (Continued)</vt:lpstr>
      <vt:lpstr>Agenda for Today</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577</cp:revision>
  <dcterms:created xsi:type="dcterms:W3CDTF">2016-04-16T13:25:21Z</dcterms:created>
  <dcterms:modified xsi:type="dcterms:W3CDTF">2023-03-30T17:02:06Z</dcterms:modified>
</cp:coreProperties>
</file>