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87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2895" autoAdjust="0"/>
  </p:normalViewPr>
  <p:slideViewPr>
    <p:cSldViewPr showGuides="1">
      <p:cViewPr varScale="1">
        <p:scale>
          <a:sx n="164" d="100"/>
          <a:sy n="164" d="100"/>
        </p:scale>
        <p:origin x="1648" y="1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3/03/06/Phase-II-Market-Design-Bridging-Options-Comment-Form.doc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A57A3-D2D2-BB30-124F-75592F351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External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A875C-55B0-EB5F-A6B7-12B64CC25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38979"/>
            <a:ext cx="8534400" cy="5204621"/>
          </a:xfrm>
        </p:spPr>
        <p:txBody>
          <a:bodyPr/>
          <a:lstStyle/>
          <a:p>
            <a:r>
              <a:rPr lang="en-US" sz="1800" dirty="0"/>
              <a:t>Interested parties have been providing formal feedback on bridging options using a </a:t>
            </a:r>
            <a:r>
              <a:rPr lang="en-US" sz="1800" dirty="0">
                <a:hlinkClick r:id="rId2"/>
              </a:rPr>
              <a:t>form</a:t>
            </a:r>
            <a:r>
              <a:rPr lang="en-US" sz="1800" dirty="0"/>
              <a:t> created by ERCOT staff.  This form is being used to capture feedback on ideas raised by ERCOT and to propose additional options.</a:t>
            </a:r>
          </a:p>
          <a:p>
            <a:r>
              <a:rPr lang="en-US" sz="1800" dirty="0"/>
              <a:t>Through March 19</a:t>
            </a:r>
            <a:r>
              <a:rPr lang="en-US" sz="1800" baseline="30000" dirty="0"/>
              <a:t>th</a:t>
            </a:r>
            <a:r>
              <a:rPr lang="en-US" sz="1800" dirty="0"/>
              <a:t>, ERCOT has received 26 sets of comments.</a:t>
            </a:r>
          </a:p>
          <a:p>
            <a:r>
              <a:rPr lang="en-US" sz="1800" dirty="0"/>
              <a:t>For feedback on ideas raised by ERCOT, responses were categorized into three buckets:</a:t>
            </a:r>
          </a:p>
          <a:p>
            <a:pPr lvl="1"/>
            <a:r>
              <a:rPr lang="en-US" sz="1600" dirty="0"/>
              <a:t>Yes, the idea has merit;</a:t>
            </a:r>
          </a:p>
          <a:p>
            <a:pPr lvl="1"/>
            <a:r>
              <a:rPr lang="en-US" sz="1600" dirty="0"/>
              <a:t>Yes, the idea has merit, but modifications to the concept were proposed; or</a:t>
            </a:r>
          </a:p>
          <a:p>
            <a:pPr lvl="1"/>
            <a:r>
              <a:rPr lang="en-US" sz="1600" dirty="0"/>
              <a:t>No, the idea should not be pursued as a bridging option.</a:t>
            </a:r>
          </a:p>
          <a:p>
            <a:pPr lvl="1"/>
            <a:r>
              <a:rPr lang="en-US" sz="1600" dirty="0"/>
              <a:t>Commenters did not necessarily provide feedback on all ideas.</a:t>
            </a:r>
          </a:p>
          <a:p>
            <a:r>
              <a:rPr lang="en-US" sz="1800" dirty="0"/>
              <a:t>Count of responses by category through </a:t>
            </a:r>
            <a:r>
              <a:rPr lang="en-US" sz="1800"/>
              <a:t>March 19</a:t>
            </a:r>
            <a:r>
              <a:rPr lang="en-US" sz="1800" baseline="30000"/>
              <a:t>th</a:t>
            </a:r>
            <a:r>
              <a:rPr lang="en-US" sz="1800" baseline="30000" dirty="0"/>
              <a:t>:</a:t>
            </a:r>
          </a:p>
          <a:p>
            <a:endParaRPr lang="en-US" sz="18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CB963-3AB4-1D52-9368-FB893401E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546328B-95EB-396B-4690-031BF6241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77770"/>
              </p:ext>
            </p:extLst>
          </p:nvPr>
        </p:nvGraphicFramePr>
        <p:xfrm>
          <a:off x="381000" y="4097494"/>
          <a:ext cx="8458198" cy="1853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314">
                  <a:extLst>
                    <a:ext uri="{9D8B030D-6E8A-4147-A177-3AD203B41FA5}">
                      <a16:colId xmlns:a16="http://schemas.microsoft.com/office/drawing/2014/main" val="2411054709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2140591163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3869490075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3902281119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361716554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1960503598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965578720"/>
                    </a:ext>
                  </a:extLst>
                </a:gridCol>
              </a:tblGrid>
              <a:tr h="4927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Basic, manual implementation of PCM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Procure additional Ancillary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Enhance ORDC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Backstop Reserve Service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Contracts for Capacity *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Publish Indicative PCM Values 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4058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7614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Yes, Modified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9702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818735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FF6056E-8944-676D-1008-9E803748670F}"/>
              </a:ext>
            </a:extLst>
          </p:cNvPr>
          <p:cNvSpPr txBox="1"/>
          <p:nvPr/>
        </p:nvSpPr>
        <p:spPr>
          <a:xfrm>
            <a:off x="762000" y="595378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* Refer to complementary and/or existing mechanisms that can be part of implementation or a back-up to bridging options</a:t>
            </a:r>
          </a:p>
        </p:txBody>
      </p:sp>
    </p:spTree>
    <p:extLst>
      <p:ext uri="{BB962C8B-B14F-4D97-AF65-F5344CB8AC3E}">
        <p14:creationId xmlns:p14="http://schemas.microsoft.com/office/powerpoint/2010/main" val="353161081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9450</TotalTime>
  <Words>193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Summary of External Feedback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A. Boren</cp:lastModifiedBy>
  <cp:revision>161</cp:revision>
  <cp:lastPrinted>2016-01-21T20:53:15Z</cp:lastPrinted>
  <dcterms:created xsi:type="dcterms:W3CDTF">2016-01-21T15:20:31Z</dcterms:created>
  <dcterms:modified xsi:type="dcterms:W3CDTF">2023-03-22T13:06:08Z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