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53" r:id="rId4"/>
    <p:sldMasterId id="2147483648" r:id="rId5"/>
  </p:sldMasterIdLst>
  <p:notesMasterIdLst>
    <p:notesMasterId r:id="rId24"/>
  </p:notesMasterIdLst>
  <p:handoutMasterIdLst>
    <p:handoutMasterId r:id="rId25"/>
  </p:handoutMasterIdLst>
  <p:sldIdLst>
    <p:sldId id="260" r:id="rId6"/>
    <p:sldId id="281" r:id="rId7"/>
    <p:sldId id="279" r:id="rId8"/>
    <p:sldId id="319" r:id="rId9"/>
    <p:sldId id="320" r:id="rId10"/>
    <p:sldId id="321" r:id="rId11"/>
    <p:sldId id="322" r:id="rId12"/>
    <p:sldId id="311" r:id="rId13"/>
    <p:sldId id="323" r:id="rId14"/>
    <p:sldId id="313" r:id="rId15"/>
    <p:sldId id="318" r:id="rId16"/>
    <p:sldId id="314" r:id="rId17"/>
    <p:sldId id="315" r:id="rId18"/>
    <p:sldId id="316" r:id="rId19"/>
    <p:sldId id="317" r:id="rId20"/>
    <p:sldId id="295" r:id="rId21"/>
    <p:sldId id="324" r:id="rId22"/>
    <p:sldId id="285"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03/22/2023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03/22/2023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38377151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42008987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6946284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721673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25479356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30001700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17</a:t>
            </a:fld>
            <a:endParaRPr lang="en-US" dirty="0"/>
          </a:p>
        </p:txBody>
      </p:sp>
    </p:spTree>
    <p:extLst>
      <p:ext uri="{BB962C8B-B14F-4D97-AF65-F5344CB8AC3E}">
        <p14:creationId xmlns:p14="http://schemas.microsoft.com/office/powerpoint/2010/main" val="13738729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18</a:t>
            </a:fld>
            <a:endParaRPr lang="en-US" dirty="0"/>
          </a:p>
        </p:txBody>
      </p:sp>
    </p:spTree>
    <p:extLst>
      <p:ext uri="{BB962C8B-B14F-4D97-AF65-F5344CB8AC3E}">
        <p14:creationId xmlns:p14="http://schemas.microsoft.com/office/powerpoint/2010/main" val="2248038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363913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985908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3331536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3920275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1032048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4040545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806281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774125" cy="246221"/>
          </a:xfrm>
          <a:prstGeom prst="rect">
            <a:avLst/>
          </a:prstGeom>
          <a:noFill/>
        </p:spPr>
        <p:txBody>
          <a:bodyPr wrap="square" rtlCol="0">
            <a:spAutoFit/>
          </a:bodyPr>
          <a:lstStyle/>
          <a:p>
            <a:pPr algn="l"/>
            <a:r>
              <a:rPr lang="en-US" sz="1000" b="1" baseline="0" dirty="0">
                <a:solidFill>
                  <a:schemeClr val="tx2"/>
                </a:solidFill>
              </a:rPr>
              <a:t>PUBLIC – 3/28/23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ercot.com/calendar/03282023-MWG-Meeting"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mailto:Donald.maul@ercot.com"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a:solidFill>
                  <a:schemeClr val="tx2"/>
                </a:solidFill>
                <a:latin typeface="TradeGothic LT" panose="020B0506030503020504" pitchFamily="34" charset="0"/>
                <a:ea typeface="TradeGothic LT" panose="020B0506030503020504" pitchFamily="34" charset="0"/>
              </a:rPr>
              <a:t>Meter Working Group</a:t>
            </a:r>
          </a:p>
          <a:p>
            <a:endParaRPr lang="en-US" dirty="0">
              <a:solidFill>
                <a:schemeClr val="tx2"/>
              </a:solidFill>
            </a:endParaRPr>
          </a:p>
          <a:p>
            <a:endParaRPr lang="en-US" dirty="0">
              <a:solidFill>
                <a:schemeClr val="tx2"/>
              </a:solidFill>
            </a:endParaRPr>
          </a:p>
          <a:p>
            <a:r>
              <a:rPr lang="en-US" dirty="0">
                <a:solidFill>
                  <a:schemeClr val="tx2"/>
                </a:solidFill>
                <a:latin typeface="TradeGothic LT" panose="020B0506030503020504" pitchFamily="34" charset="0"/>
                <a:ea typeface="TradeGothic LT" panose="020B0506030503020504" pitchFamily="34" charset="0"/>
              </a:rPr>
              <a:t>March 28, 2023</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Line Loss Compensation at Joint use Facilities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12" name="TextBox 11"/>
          <p:cNvSpPr txBox="1"/>
          <p:nvPr/>
        </p:nvSpPr>
        <p:spPr>
          <a:xfrm>
            <a:off x="304800" y="838200"/>
            <a:ext cx="8153400" cy="4893647"/>
          </a:xfrm>
          <a:prstGeom prst="rect">
            <a:avLst/>
          </a:prstGeom>
          <a:noFill/>
        </p:spPr>
        <p:txBody>
          <a:bodyPr wrap="square" rtlCol="0">
            <a:spAutoFit/>
          </a:bodyPr>
          <a:lstStyle/>
          <a:p>
            <a:pPr marL="285750" lvl="1" indent="-285750">
              <a:buFont typeface="Arial" panose="020B0604020202020204" pitchFamily="34" charset="0"/>
              <a:buChar char="•"/>
            </a:pPr>
            <a:r>
              <a:rPr lang="en-US" sz="2400" kern="0" dirty="0">
                <a:solidFill>
                  <a:srgbClr val="000000"/>
                </a:solidFill>
                <a:latin typeface="TradeGothic LT" panose="020B0506030503020504" pitchFamily="34" charset="0"/>
                <a:ea typeface="TradeGothic LT" panose="020B0506030503020504" pitchFamily="34" charset="0"/>
              </a:rPr>
              <a:t>Current language in SMOG section 8.4.2 for Joint Use Facilities</a:t>
            </a:r>
          </a:p>
          <a:p>
            <a:pPr marL="742950" lvl="2" indent="-285750">
              <a:buFont typeface="Arial" panose="020B0604020202020204" pitchFamily="34" charset="0"/>
              <a:buChar char="•"/>
            </a:pPr>
            <a:r>
              <a:rPr lang="en-US" sz="2400" b="0" i="0" dirty="0">
                <a:solidFill>
                  <a:srgbClr val="000000"/>
                </a:solidFill>
                <a:effectLst/>
                <a:latin typeface="TradeGothic LT" panose="020B0506030503020504" pitchFamily="34" charset="0"/>
                <a:ea typeface="TradeGothic LT" panose="020B0506030503020504" pitchFamily="34" charset="0"/>
              </a:rPr>
              <a:t>(1) In the case of joint use facilities (where facilities are used to deliver power to more than one entity) a fixed factor for losses is calculated based on the facilities’ peak load. Such fixed factor shall be applied to the energy measured by each meter.</a:t>
            </a:r>
          </a:p>
          <a:p>
            <a:pPr marL="285750" lvl="1" indent="-285750">
              <a:buFont typeface="Arial" panose="020B0604020202020204" pitchFamily="34" charset="0"/>
              <a:buChar char="•"/>
            </a:pPr>
            <a:endParaRPr 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400" kern="0" dirty="0">
                <a:solidFill>
                  <a:srgbClr val="000000"/>
                </a:solidFill>
                <a:latin typeface="TradeGothic LT" panose="020B0506030503020504" pitchFamily="34" charset="0"/>
                <a:ea typeface="TradeGothic LT" panose="020B0506030503020504" pitchFamily="34" charset="0"/>
              </a:rPr>
              <a:t>Discussion</a:t>
            </a:r>
          </a:p>
          <a:p>
            <a:pPr marL="742950" lvl="2" indent="-285750">
              <a:buFont typeface="Arial" panose="020B0604020202020204" pitchFamily="34" charset="0"/>
              <a:buChar char="•"/>
            </a:pPr>
            <a:r>
              <a:rPr lang="en-US" sz="2400" kern="0" dirty="0">
                <a:solidFill>
                  <a:srgbClr val="000000"/>
                </a:solidFill>
                <a:latin typeface="TradeGothic LT" panose="020B0506030503020504" pitchFamily="34" charset="0"/>
                <a:ea typeface="TradeGothic LT" panose="020B0506030503020504" pitchFamily="34" charset="0"/>
              </a:rPr>
              <a:t>Does this approach provide the “best” answer for metering configurations sharing common infrastructure or should additional guidance be provided in SMOG?</a:t>
            </a:r>
          </a:p>
        </p:txBody>
      </p:sp>
    </p:spTree>
    <p:extLst>
      <p:ext uri="{BB962C8B-B14F-4D97-AF65-F5344CB8AC3E}">
        <p14:creationId xmlns:p14="http://schemas.microsoft.com/office/powerpoint/2010/main" val="3321704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Line Loss Compensation at Joint use Facilities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12" name="TextBox 11"/>
          <p:cNvSpPr txBox="1"/>
          <p:nvPr/>
        </p:nvSpPr>
        <p:spPr>
          <a:xfrm>
            <a:off x="304800" y="838200"/>
            <a:ext cx="8153400" cy="4832092"/>
          </a:xfrm>
          <a:prstGeom prst="rect">
            <a:avLst/>
          </a:prstGeom>
          <a:noFill/>
        </p:spPr>
        <p:txBody>
          <a:bodyPr wrap="square" rtlCol="0">
            <a:spAutoFit/>
          </a:bodyPr>
          <a:lstStyle/>
          <a:p>
            <a:pPr marL="285750" lvl="1" indent="-285750">
              <a:buFont typeface="Arial" panose="020B0604020202020204" pitchFamily="34" charset="0"/>
              <a:buChar char="•"/>
            </a:pPr>
            <a:r>
              <a:rPr lang="en-US" sz="2400" kern="0" dirty="0">
                <a:solidFill>
                  <a:srgbClr val="000000"/>
                </a:solidFill>
                <a:latin typeface="TradeGothic LT" panose="020B0506030503020504" pitchFamily="34" charset="0"/>
                <a:ea typeface="TradeGothic LT" panose="020B0506030503020504" pitchFamily="34" charset="0"/>
              </a:rPr>
              <a:t>Some examples of configurations sharing common infrastructure</a:t>
            </a:r>
          </a:p>
          <a:p>
            <a:pPr marL="457200" lvl="2"/>
            <a:endParaRPr lang="en-US" sz="8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NOIE Load boundary metering point behind a NOIE boundary metering point</a:t>
            </a:r>
          </a:p>
          <a:p>
            <a:pPr marL="742950" lvl="2" indent="-285750">
              <a:buFont typeface="Arial" panose="020B0604020202020204" pitchFamily="34" charset="0"/>
              <a:buChar char="•"/>
            </a:pPr>
            <a:endParaRPr lang="en-US" sz="8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Wholesale Storage Load or Non-Wholesale Storage Load Energy Storage Resource charging energy metering point behind the POI/SDP </a:t>
            </a:r>
          </a:p>
          <a:p>
            <a:pPr marL="742950" lvl="2" indent="-285750">
              <a:buFont typeface="Arial" panose="020B0604020202020204" pitchFamily="34" charset="0"/>
              <a:buChar char="•"/>
            </a:pPr>
            <a:endParaRPr lang="en-US" sz="8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Generation site where the generation metering point is at the POI and the Load metering point is behind the POI</a:t>
            </a:r>
          </a:p>
          <a:p>
            <a:pPr marL="1200150" lvl="3" indent="-285750">
              <a:buFont typeface="Arial" panose="020B0604020202020204" pitchFamily="34" charset="0"/>
              <a:buChar char="•"/>
            </a:pPr>
            <a:r>
              <a:rPr lang="en-US" sz="1600" kern="0" dirty="0">
                <a:solidFill>
                  <a:srgbClr val="000000"/>
                </a:solidFill>
                <a:latin typeface="TradeGothic LT" panose="020B0506030503020504" pitchFamily="34" charset="0"/>
                <a:ea typeface="TradeGothic LT" panose="020B0506030503020504" pitchFamily="34" charset="0"/>
              </a:rPr>
              <a:t>the energy for the Load is being settled separately from the generation</a:t>
            </a:r>
          </a:p>
          <a:p>
            <a:pPr marL="742950" lvl="2" indent="-285750">
              <a:buFont typeface="Arial" panose="020B0604020202020204" pitchFamily="34" charset="0"/>
              <a:buChar char="•"/>
            </a:pPr>
            <a:endParaRPr lang="en-US" sz="8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Generation site where the generation metering point and Load metering point are both behind the generation site POI</a:t>
            </a:r>
          </a:p>
          <a:p>
            <a:pPr marL="1200150" lvl="3" indent="-285750">
              <a:buFont typeface="Arial" panose="020B0604020202020204" pitchFamily="34" charset="0"/>
              <a:buChar char="•"/>
            </a:pPr>
            <a:r>
              <a:rPr lang="en-US" sz="1600" kern="0" dirty="0">
                <a:solidFill>
                  <a:srgbClr val="000000"/>
                </a:solidFill>
                <a:latin typeface="TradeGothic LT" panose="020B0506030503020504" pitchFamily="34" charset="0"/>
                <a:ea typeface="TradeGothic LT" panose="020B0506030503020504" pitchFamily="34" charset="0"/>
              </a:rPr>
              <a:t>the energy for the Load is being settled separately from the generation</a:t>
            </a:r>
          </a:p>
          <a:p>
            <a:pPr marL="1200150" lvl="3" indent="-285750">
              <a:buFont typeface="Arial" panose="020B0604020202020204" pitchFamily="34" charset="0"/>
              <a:buChar char="•"/>
            </a:pPr>
            <a:r>
              <a:rPr lang="en-US" sz="1600" kern="0" dirty="0">
                <a:solidFill>
                  <a:srgbClr val="000000"/>
                </a:solidFill>
                <a:latin typeface="TradeGothic LT" panose="020B0506030503020504" pitchFamily="34" charset="0"/>
                <a:ea typeface="TradeGothic LT" panose="020B0506030503020504" pitchFamily="34" charset="0"/>
              </a:rPr>
              <a:t>the Load metering point is not behind the generation site metering point</a:t>
            </a:r>
          </a:p>
        </p:txBody>
      </p:sp>
    </p:spTree>
    <p:extLst>
      <p:ext uri="{BB962C8B-B14F-4D97-AF65-F5344CB8AC3E}">
        <p14:creationId xmlns:p14="http://schemas.microsoft.com/office/powerpoint/2010/main" val="3308345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Line Loss Compensation at Joint use Facilities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12" name="TextBox 11"/>
          <p:cNvSpPr txBox="1"/>
          <p:nvPr/>
        </p:nvSpPr>
        <p:spPr>
          <a:xfrm>
            <a:off x="304800" y="838200"/>
            <a:ext cx="8153400" cy="4001095"/>
          </a:xfrm>
          <a:prstGeom prst="rect">
            <a:avLst/>
          </a:prstGeom>
          <a:noFill/>
        </p:spPr>
        <p:txBody>
          <a:bodyPr wrap="square" rtlCol="0">
            <a:spAutoFit/>
          </a:bodyPr>
          <a:lstStyle/>
          <a:p>
            <a:pPr marL="285750" lvl="1" indent="-285750">
              <a:buFont typeface="Arial" panose="020B0604020202020204" pitchFamily="34" charset="0"/>
              <a:buChar char="•"/>
            </a:pPr>
            <a:r>
              <a:rPr lang="en-US" sz="2400" kern="0" dirty="0">
                <a:solidFill>
                  <a:srgbClr val="000000"/>
                </a:solidFill>
                <a:latin typeface="TradeGothic LT" panose="020B0506030503020504" pitchFamily="34" charset="0"/>
                <a:ea typeface="TradeGothic LT" panose="020B0506030503020504" pitchFamily="34" charset="0"/>
              </a:rPr>
              <a:t>NOIE Load boundary metering point behind a NOIE boundary metering point</a:t>
            </a:r>
          </a:p>
          <a:p>
            <a:pPr marL="742950" lvl="2" indent="-285750">
              <a:buFont typeface="Arial" panose="020B0604020202020204" pitchFamily="34" charset="0"/>
              <a:buChar char="•"/>
            </a:pPr>
            <a:endParaRPr lang="en-US" sz="10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sz="2200" kern="0" dirty="0">
                <a:solidFill>
                  <a:srgbClr val="000000"/>
                </a:solidFill>
                <a:latin typeface="TradeGothic LT" panose="020B0506030503020504" pitchFamily="34" charset="0"/>
                <a:ea typeface="TradeGothic LT" panose="020B0506030503020504" pitchFamily="34" charset="0"/>
              </a:rPr>
              <a:t>Compensate the metering point to the upstream NOIE boundary metering point</a:t>
            </a:r>
          </a:p>
          <a:p>
            <a:pPr marL="1200150" lvl="3" indent="-285750">
              <a:buFont typeface="Arial" panose="020B0604020202020204" pitchFamily="34" charset="0"/>
              <a:buChar char="•"/>
            </a:pPr>
            <a:endParaRPr lang="en-US" sz="1000" kern="0" dirty="0">
              <a:solidFill>
                <a:srgbClr val="000000"/>
              </a:solidFill>
              <a:latin typeface="TradeGothic LT" panose="020B0506030503020504" pitchFamily="34" charset="0"/>
              <a:ea typeface="TradeGothic LT" panose="020B0506030503020504" pitchFamily="34" charset="0"/>
            </a:endParaRPr>
          </a:p>
          <a:p>
            <a:pPr marL="1200150" lvl="3"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Meter programming from its physical location to the upstream NOIE boundary metering point, or</a:t>
            </a:r>
          </a:p>
          <a:p>
            <a:pPr marL="1200150" lvl="3" indent="-285750">
              <a:buFont typeface="Arial" panose="020B0604020202020204" pitchFamily="34" charset="0"/>
              <a:buChar char="•"/>
            </a:pPr>
            <a:endParaRPr lang="en-US" sz="1000" kern="0" dirty="0">
              <a:solidFill>
                <a:srgbClr val="000000"/>
              </a:solidFill>
              <a:latin typeface="TradeGothic LT" panose="020B0506030503020504" pitchFamily="34" charset="0"/>
              <a:ea typeface="TradeGothic LT" panose="020B0506030503020504" pitchFamily="34" charset="0"/>
            </a:endParaRPr>
          </a:p>
          <a:p>
            <a:pPr marL="1200150" lvl="3"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Fixed factor based on either </a:t>
            </a:r>
          </a:p>
          <a:p>
            <a:pPr marL="1657350" lvl="4" indent="-285750">
              <a:buFont typeface="Arial" panose="020B0604020202020204" pitchFamily="34" charset="0"/>
              <a:buChar char="•"/>
            </a:pPr>
            <a:r>
              <a:rPr lang="en-US" kern="0" dirty="0">
                <a:solidFill>
                  <a:srgbClr val="000000"/>
                </a:solidFill>
                <a:latin typeface="TradeGothic LT" panose="020B0506030503020504" pitchFamily="34" charset="0"/>
                <a:ea typeface="TradeGothic LT" panose="020B0506030503020504" pitchFamily="34" charset="0"/>
              </a:rPr>
              <a:t>the maximum energy flows for the load metering point or </a:t>
            </a:r>
          </a:p>
          <a:p>
            <a:pPr marL="1657350" lvl="4" indent="-285750">
              <a:buFont typeface="Arial" panose="020B0604020202020204" pitchFamily="34" charset="0"/>
              <a:buChar char="•"/>
            </a:pPr>
            <a:r>
              <a:rPr lang="en-US" kern="0" dirty="0">
                <a:solidFill>
                  <a:srgbClr val="000000"/>
                </a:solidFill>
                <a:latin typeface="TradeGothic LT" panose="020B0506030503020504" pitchFamily="34" charset="0"/>
                <a:ea typeface="TradeGothic LT" panose="020B0506030503020504" pitchFamily="34" charset="0"/>
              </a:rPr>
              <a:t>an existing agreement that includes a determination of the percentage of losses to be applied to the measured energy flows </a:t>
            </a:r>
          </a:p>
        </p:txBody>
      </p:sp>
    </p:spTree>
    <p:extLst>
      <p:ext uri="{BB962C8B-B14F-4D97-AF65-F5344CB8AC3E}">
        <p14:creationId xmlns:p14="http://schemas.microsoft.com/office/powerpoint/2010/main" val="3600136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Line Loss Compensation at Joint use Facilities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
        <p:nvSpPr>
          <p:cNvPr id="12" name="TextBox 11"/>
          <p:cNvSpPr txBox="1"/>
          <p:nvPr/>
        </p:nvSpPr>
        <p:spPr>
          <a:xfrm>
            <a:off x="304800" y="838200"/>
            <a:ext cx="8153400" cy="3816429"/>
          </a:xfrm>
          <a:prstGeom prst="rect">
            <a:avLst/>
          </a:prstGeom>
          <a:noFill/>
        </p:spPr>
        <p:txBody>
          <a:bodyPr wrap="square" rtlCol="0">
            <a:spAutoFit/>
          </a:bodyPr>
          <a:lstStyle/>
          <a:p>
            <a:pPr marL="285750" lvl="1" indent="-285750">
              <a:buFont typeface="Arial" panose="020B0604020202020204" pitchFamily="34" charset="0"/>
              <a:buChar char="•"/>
            </a:pPr>
            <a:r>
              <a:rPr lang="en-US" sz="2400" kern="0" dirty="0">
                <a:solidFill>
                  <a:srgbClr val="000000"/>
                </a:solidFill>
                <a:latin typeface="TradeGothic LT" panose="020B0506030503020504" pitchFamily="34" charset="0"/>
                <a:ea typeface="TradeGothic LT" panose="020B0506030503020504" pitchFamily="34" charset="0"/>
              </a:rPr>
              <a:t>Wholesale Storage Load or Non-Wholesale Storage Load Energy Storage Resource Charging Energy metering point behind the POI/SDP </a:t>
            </a:r>
          </a:p>
          <a:p>
            <a:pPr marL="742950" lvl="2" indent="-285750">
              <a:buFont typeface="Arial" panose="020B0604020202020204" pitchFamily="34" charset="0"/>
              <a:buChar char="•"/>
            </a:pPr>
            <a:endParaRPr lang="en-US" sz="10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Program the ESR charging energy meter for loss compensation from its physical location to the first fork where the charging energy could flow from multiple sources into the ESR</a:t>
            </a:r>
          </a:p>
          <a:p>
            <a:pPr marL="742950" lvl="2"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If there is not a source behind the POI/SDP that could provide charging energy to the ESR, program the ESR charging energy meter for loss compensation from its physical location to the generation site POI/SDP</a:t>
            </a:r>
          </a:p>
        </p:txBody>
      </p:sp>
    </p:spTree>
    <p:extLst>
      <p:ext uri="{BB962C8B-B14F-4D97-AF65-F5344CB8AC3E}">
        <p14:creationId xmlns:p14="http://schemas.microsoft.com/office/powerpoint/2010/main" val="3680799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Line Loss Compensation at Joint use Facilities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
        <p:nvSpPr>
          <p:cNvPr id="12" name="TextBox 11"/>
          <p:cNvSpPr txBox="1"/>
          <p:nvPr/>
        </p:nvSpPr>
        <p:spPr>
          <a:xfrm>
            <a:off x="304800" y="838200"/>
            <a:ext cx="8153400" cy="4031873"/>
          </a:xfrm>
          <a:prstGeom prst="rect">
            <a:avLst/>
          </a:prstGeom>
          <a:noFill/>
        </p:spPr>
        <p:txBody>
          <a:bodyPr wrap="square" rtlCol="0">
            <a:spAutoFit/>
          </a:bodyPr>
          <a:lstStyle/>
          <a:p>
            <a:pPr marL="285750" lvl="1" indent="-285750">
              <a:buFont typeface="Arial" panose="020B0604020202020204" pitchFamily="34" charset="0"/>
              <a:buChar char="•"/>
            </a:pPr>
            <a:r>
              <a:rPr lang="en-US" sz="2400" kern="0" dirty="0">
                <a:solidFill>
                  <a:srgbClr val="000000"/>
                </a:solidFill>
                <a:latin typeface="TradeGothic LT" panose="020B0506030503020504" pitchFamily="34" charset="0"/>
                <a:ea typeface="TradeGothic LT" panose="020B0506030503020504" pitchFamily="34" charset="0"/>
              </a:rPr>
              <a:t>Generation site where the generation metering point is at the POI and the Load metering point is behind the POI and the energy for the Load is being settled separately from the generation</a:t>
            </a:r>
          </a:p>
          <a:p>
            <a:pPr marL="742950" lvl="2" indent="-285750">
              <a:buFont typeface="Arial" panose="020B0604020202020204" pitchFamily="34" charset="0"/>
              <a:buChar char="•"/>
            </a:pPr>
            <a:endParaRPr lang="en-US" sz="8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sz="2200" kern="0" dirty="0">
                <a:solidFill>
                  <a:srgbClr val="000000"/>
                </a:solidFill>
                <a:latin typeface="TradeGothic LT" panose="020B0506030503020504" pitchFamily="34" charset="0"/>
                <a:ea typeface="TradeGothic LT" panose="020B0506030503020504" pitchFamily="34" charset="0"/>
              </a:rPr>
              <a:t>Compensate the Load metering point to the POI</a:t>
            </a:r>
          </a:p>
          <a:p>
            <a:pPr marL="1200150" lvl="3"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Meter programming from its physical location to the POI, or</a:t>
            </a:r>
          </a:p>
          <a:p>
            <a:pPr marL="1200150" lvl="3" indent="-285750">
              <a:buFont typeface="Arial" panose="020B0604020202020204" pitchFamily="34" charset="0"/>
              <a:buChar char="•"/>
            </a:pPr>
            <a:endParaRPr lang="en-US" sz="800" kern="0" dirty="0">
              <a:solidFill>
                <a:srgbClr val="000000"/>
              </a:solidFill>
              <a:latin typeface="TradeGothic LT" panose="020B0506030503020504" pitchFamily="34" charset="0"/>
              <a:ea typeface="TradeGothic LT" panose="020B0506030503020504" pitchFamily="34" charset="0"/>
            </a:endParaRPr>
          </a:p>
          <a:p>
            <a:pPr marL="1200150" lvl="3"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Fixed factor based on either</a:t>
            </a:r>
          </a:p>
          <a:p>
            <a:pPr marL="1657350" lvl="4" indent="-285750">
              <a:buFont typeface="Arial" panose="020B0604020202020204" pitchFamily="34" charset="0"/>
              <a:buChar char="•"/>
            </a:pPr>
            <a:r>
              <a:rPr lang="en-US" kern="0" dirty="0">
                <a:solidFill>
                  <a:srgbClr val="000000"/>
                </a:solidFill>
                <a:latin typeface="TradeGothic LT" panose="020B0506030503020504" pitchFamily="34" charset="0"/>
                <a:ea typeface="TradeGothic LT" panose="020B0506030503020504" pitchFamily="34" charset="0"/>
              </a:rPr>
              <a:t>the maximum energy flows for the load metering point </a:t>
            </a:r>
          </a:p>
          <a:p>
            <a:pPr marL="1657350" lvl="4" indent="-285750">
              <a:buFont typeface="Arial" panose="020B0604020202020204" pitchFamily="34" charset="0"/>
              <a:buChar char="•"/>
            </a:pPr>
            <a:r>
              <a:rPr lang="en-US" kern="0" dirty="0">
                <a:solidFill>
                  <a:srgbClr val="000000"/>
                </a:solidFill>
                <a:latin typeface="TradeGothic LT" panose="020B0506030503020504" pitchFamily="34" charset="0"/>
                <a:ea typeface="TradeGothic LT" panose="020B0506030503020504" pitchFamily="34" charset="0"/>
              </a:rPr>
              <a:t>an existing agreement that includes a determination of the percentage of losses to be applied to the measured energy flows </a:t>
            </a:r>
          </a:p>
          <a:p>
            <a:pPr marL="742950" lvl="2" indent="-285750">
              <a:buFont typeface="Arial" panose="020B0604020202020204" pitchFamily="34" charset="0"/>
              <a:buChar char="•"/>
            </a:pPr>
            <a:endParaRPr lang="en-US" sz="1000" kern="0" dirty="0">
              <a:solidFill>
                <a:srgbClr val="000000"/>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688403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Line Loss Compensation at Joint use Facilities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sp>
        <p:nvSpPr>
          <p:cNvPr id="12" name="TextBox 11"/>
          <p:cNvSpPr txBox="1"/>
          <p:nvPr/>
        </p:nvSpPr>
        <p:spPr>
          <a:xfrm>
            <a:off x="304800" y="838200"/>
            <a:ext cx="8153400" cy="4031873"/>
          </a:xfrm>
          <a:prstGeom prst="rect">
            <a:avLst/>
          </a:prstGeom>
          <a:noFill/>
        </p:spPr>
        <p:txBody>
          <a:bodyPr wrap="square" rtlCol="0">
            <a:spAutoFit/>
          </a:bodyPr>
          <a:lstStyle/>
          <a:p>
            <a:pPr marL="285750" lvl="1" indent="-285750">
              <a:buFont typeface="Arial" panose="020B0604020202020204" pitchFamily="34" charset="0"/>
              <a:buChar char="•"/>
            </a:pPr>
            <a:r>
              <a:rPr lang="en-US" sz="2400" kern="0" dirty="0">
                <a:solidFill>
                  <a:srgbClr val="000000"/>
                </a:solidFill>
                <a:latin typeface="TradeGothic LT" panose="020B0506030503020504" pitchFamily="34" charset="0"/>
                <a:ea typeface="TradeGothic LT" panose="020B0506030503020504" pitchFamily="34" charset="0"/>
              </a:rPr>
              <a:t>Generation site where the generation metering point and Load metering point are both behind the generation site POI, the energy for the Load is being settled separately from the generation and the Load metering point is not behind the generation site metering point</a:t>
            </a:r>
            <a:endParaRPr lang="en-US"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endParaRPr lang="en-US" sz="8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The generation metering point shall be programmed for loss compensation from its physical location to the generation site POI </a:t>
            </a:r>
          </a:p>
          <a:p>
            <a:pPr marL="742950" lvl="2" indent="-285750">
              <a:buFont typeface="Arial" panose="020B0604020202020204" pitchFamily="34" charset="0"/>
              <a:buChar char="•"/>
            </a:pPr>
            <a:endParaRPr lang="en-US" sz="8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The Load metering point shall be programmed for loss compensation from its physical location to the generation site POI</a:t>
            </a:r>
          </a:p>
        </p:txBody>
      </p:sp>
    </p:spTree>
    <p:extLst>
      <p:ext uri="{BB962C8B-B14F-4D97-AF65-F5344CB8AC3E}">
        <p14:creationId xmlns:p14="http://schemas.microsoft.com/office/powerpoint/2010/main" val="417822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ANSI certification for CTs used in metering and composite error test applicability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sp>
        <p:nvSpPr>
          <p:cNvPr id="3" name="Rectangle 2"/>
          <p:cNvSpPr/>
          <p:nvPr/>
        </p:nvSpPr>
        <p:spPr>
          <a:xfrm>
            <a:off x="381000" y="1143000"/>
            <a:ext cx="8458200" cy="5016758"/>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Seeing cases of “composite error” being used to calculate RCF/PA information for some CTs with high ratios and RF</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SMOG 7.6(1) requires instrument transformers to be tested per ANSI C57.13</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ANSI requires </a:t>
            </a:r>
            <a:r>
              <a:rPr lang="en-US" altLang="en-US" sz="2000" u="sng" kern="0" dirty="0">
                <a:solidFill>
                  <a:srgbClr val="000000"/>
                </a:solidFill>
                <a:latin typeface="TradeGothic LT" panose="020B0506030503020504" pitchFamily="34" charset="0"/>
                <a:ea typeface="TradeGothic LT" panose="020B0506030503020504" pitchFamily="34" charset="0"/>
              </a:rPr>
              <a:t>measurement</a:t>
            </a:r>
            <a:r>
              <a:rPr lang="en-US" altLang="en-US" sz="2000" kern="0" dirty="0">
                <a:solidFill>
                  <a:srgbClr val="000000"/>
                </a:solidFill>
                <a:latin typeface="TradeGothic LT" panose="020B0506030503020504" pitchFamily="34" charset="0"/>
                <a:ea typeface="TradeGothic LT" panose="020B0506030503020504" pitchFamily="34" charset="0"/>
              </a:rPr>
              <a:t> of RCF and PA at 100%, 10% or 5% and rating factor for metering accuracy CTs </a:t>
            </a:r>
          </a:p>
          <a:p>
            <a:pPr marL="742950" lvl="2"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ANSI C57.13-2016 6.11</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Composite Error is allowed for CTs used in non revenue metering applications</a:t>
            </a:r>
          </a:p>
          <a:p>
            <a:pPr marL="742950" lvl="2"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ANSI C57.13-2016</a:t>
            </a:r>
          </a:p>
          <a:p>
            <a:pPr marL="1200150" lvl="3"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Annex B B.3.1.2</a:t>
            </a:r>
          </a:p>
          <a:p>
            <a:pPr marL="1200150" lvl="3"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Annex B B.8 </a:t>
            </a: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08881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New or Other Business Items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dirty="0"/>
          </a:p>
        </p:txBody>
      </p:sp>
      <p:sp>
        <p:nvSpPr>
          <p:cNvPr id="3" name="Rectangle 2"/>
          <p:cNvSpPr/>
          <p:nvPr/>
        </p:nvSpPr>
        <p:spPr>
          <a:xfrm>
            <a:off x="381000" y="914400"/>
            <a:ext cx="83058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Request for any new or other business items</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9735271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Meeting Summary and Closing Remarks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dirty="0"/>
          </a:p>
        </p:txBody>
      </p:sp>
      <p:sp>
        <p:nvSpPr>
          <p:cNvPr id="3" name="Rectangle 2"/>
          <p:cNvSpPr/>
          <p:nvPr/>
        </p:nvSpPr>
        <p:spPr>
          <a:xfrm>
            <a:off x="381000" y="914400"/>
            <a:ext cx="80010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sz="2000" dirty="0">
                <a:hlinkClick r:id="rId3"/>
              </a:rPr>
              <a:t>https://www.ercot.com/calendar/03282023-MWG-Meeting</a:t>
            </a:r>
            <a:endParaRPr lang="en-US" sz="2000" dirty="0"/>
          </a:p>
          <a:p>
            <a:pPr marL="457200" lvl="2"/>
            <a:endParaRPr lang="en-US" sz="2000" dirty="0"/>
          </a:p>
        </p:txBody>
      </p:sp>
    </p:spTree>
    <p:extLst>
      <p:ext uri="{BB962C8B-B14F-4D97-AF65-F5344CB8AC3E}">
        <p14:creationId xmlns:p14="http://schemas.microsoft.com/office/powerpoint/2010/main" val="2036713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Anti-Trust Admonition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990600"/>
            <a:ext cx="8458200" cy="5078313"/>
          </a:xfrm>
          <a:prstGeom prst="rect">
            <a:avLst/>
          </a:prstGeom>
          <a:noFill/>
        </p:spPr>
        <p:txBody>
          <a:bodyPr wrap="square" rtlCol="0">
            <a:spAutoFit/>
          </a:bodyPr>
          <a:lstStyle/>
          <a:p>
            <a:pPr marL="0" lvl="1"/>
            <a:r>
              <a:rPr lang="en-US" altLang="en-US" sz="2000" b="1" u="sng" kern="0" dirty="0">
                <a:solidFill>
                  <a:srgbClr val="000000"/>
                </a:solidFill>
                <a:latin typeface="TradeGothic LT" panose="020B0506030503020504" pitchFamily="34" charset="0"/>
                <a:ea typeface="TradeGothic LT" panose="020B0506030503020504" pitchFamily="34" charset="0"/>
              </a:rPr>
              <a:t>Antitrust Admonition</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r>
              <a:rPr lang="en-US" sz="2000" kern="0" dirty="0">
                <a:solidFill>
                  <a:srgbClr val="000000"/>
                </a:solidFill>
                <a:latin typeface="TradeGothic LT" panose="020B0506030503020504" pitchFamily="34" charset="0"/>
                <a:ea typeface="TradeGothic LT" panose="020B0506030503020504" pitchFamily="34" charset="0"/>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000"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sz="2000"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sz="2000" kern="0" dirty="0">
                <a:solidFill>
                  <a:srgbClr val="000000"/>
                </a:solidFill>
                <a:latin typeface="TradeGothic LT" panose="020B0506030503020504" pitchFamily="34" charset="0"/>
                <a:ea typeface="TradeGothic LT" panose="020B0506030503020504" pitchFamily="34" charset="0"/>
              </a:rPr>
            </a:br>
            <a:r>
              <a:rPr lang="en-US" sz="2000" kern="0" dirty="0">
                <a:solidFill>
                  <a:srgbClr val="000000"/>
                </a:solidFill>
                <a:latin typeface="TradeGothic LT" panose="020B0506030503020504" pitchFamily="34" charset="0"/>
                <a:ea typeface="TradeGothic LT" panose="020B0506030503020504" pitchFamily="34" charset="0"/>
                <a:hlinkClick r:id="rId3"/>
              </a:rPr>
              <a:t>http://www.ercot.com/about/governance/index.html</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400" b="1" u="sng" kern="0" dirty="0">
                <a:solidFill>
                  <a:srgbClr val="000000"/>
                </a:solidFill>
                <a:latin typeface="TradeGothic LT" panose="020B0506030503020504" pitchFamily="34" charset="0"/>
                <a:ea typeface="TradeGothic LT" panose="020B0506030503020504" pitchFamily="34" charset="0"/>
              </a:rPr>
              <a:t>Disclaimer</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the acknowledgement that the information will</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be considered public in accordance with the ERCOT Websites Content Management Operating Procedure.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Introduction of Chair/Vice Chair</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2" name="TextBox 11"/>
          <p:cNvSpPr txBox="1"/>
          <p:nvPr/>
        </p:nvSpPr>
        <p:spPr>
          <a:xfrm>
            <a:off x="304800" y="838200"/>
            <a:ext cx="8153400" cy="1938992"/>
          </a:xfrm>
          <a:prstGeom prst="rect">
            <a:avLst/>
          </a:prstGeom>
          <a:noFill/>
        </p:spPr>
        <p:txBody>
          <a:bodyPr wrap="square" rtlCol="0">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MWG Leadership confirmed by WMS</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Doug Breshears of BEC to continue as Chair</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Michael Blum of CenterPoint to serve as Vice Chair</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NPRR945 &amp; Discussions on Double Counting Energy </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914400"/>
            <a:ext cx="8305800" cy="6740307"/>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Expressed catalyst for the discussions</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TDSP tariff requirements to render a bill for separate customers </a:t>
            </a:r>
            <a:r>
              <a:rPr lang="en-US" altLang="en-US" sz="2200" kern="0">
                <a:solidFill>
                  <a:srgbClr val="000000"/>
                </a:solidFill>
                <a:latin typeface="TradeGothic LT" panose="020B0506030503020504" pitchFamily="34" charset="0"/>
                <a:ea typeface="TradeGothic LT" panose="020B0506030503020504" pitchFamily="34" charset="0"/>
              </a:rPr>
              <a:t>at the gen site</a:t>
            </a:r>
            <a:endParaRPr lang="en-US" altLang="en-US" sz="22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Scenario for the double counting of energy flows </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EPS Metering Design Proposal submitted and approved for a generation site where load is netted with generation, </a:t>
            </a:r>
            <a:r>
              <a:rPr lang="en-US" altLang="en-US" sz="2200" u="sng" kern="0" dirty="0">
                <a:solidFill>
                  <a:srgbClr val="000000"/>
                </a:solidFill>
                <a:latin typeface="TradeGothic LT" panose="020B0506030503020504" pitchFamily="34" charset="0"/>
                <a:ea typeface="TradeGothic LT" panose="020B0506030503020504" pitchFamily="34" charset="0"/>
              </a:rPr>
              <a:t>and</a:t>
            </a:r>
          </a:p>
          <a:p>
            <a:pPr marL="742950" lvl="2" indent="-285750">
              <a:buFont typeface="Arial" panose="020B0604020202020204" pitchFamily="34" charset="0"/>
              <a:buChar char="•"/>
            </a:pPr>
            <a:r>
              <a:rPr lang="en-US" altLang="en-US" sz="2200" kern="0" dirty="0">
                <a:latin typeface="TradeGothic LT" panose="020B0506030503020504" pitchFamily="34" charset="0"/>
                <a:ea typeface="TradeGothic LT" panose="020B0506030503020504" pitchFamily="34" charset="0"/>
              </a:rPr>
              <a:t>ERCOT assigns gen site net load to the ESI ID assigned to the gen site, </a:t>
            </a:r>
            <a:r>
              <a:rPr lang="en-US" altLang="en-US" sz="2200" u="sng" kern="0" dirty="0">
                <a:latin typeface="TradeGothic LT" panose="020B0506030503020504" pitchFamily="34" charset="0"/>
                <a:ea typeface="TradeGothic LT" panose="020B0506030503020504" pitchFamily="34" charset="0"/>
              </a:rPr>
              <a:t>and</a:t>
            </a:r>
          </a:p>
          <a:p>
            <a:pPr marL="742950" lvl="2" indent="-285750">
              <a:buFont typeface="Arial" panose="020B0604020202020204" pitchFamily="34" charset="0"/>
              <a:buChar char="•"/>
            </a:pPr>
            <a:r>
              <a:rPr lang="en-US" altLang="en-US" sz="2200" kern="0" dirty="0">
                <a:latin typeface="TradeGothic LT" panose="020B0506030503020504" pitchFamily="34" charset="0"/>
                <a:ea typeface="TradeGothic LT" panose="020B0506030503020504" pitchFamily="34" charset="0"/>
              </a:rPr>
              <a:t>A separate ESI ID is established in ERCOT systems by the TDSP for the netted Load with the TDSP as the MRE, </a:t>
            </a:r>
            <a:r>
              <a:rPr lang="en-US" altLang="en-US" sz="2200" u="sng" kern="0" dirty="0">
                <a:latin typeface="TradeGothic LT" panose="020B0506030503020504" pitchFamily="34" charset="0"/>
                <a:ea typeface="TradeGothic LT" panose="020B0506030503020504" pitchFamily="34" charset="0"/>
              </a:rPr>
              <a:t>and</a:t>
            </a:r>
          </a:p>
          <a:p>
            <a:pPr marL="742950" lvl="2" indent="-285750">
              <a:buFont typeface="Arial" panose="020B0604020202020204" pitchFamily="34" charset="0"/>
              <a:buChar char="•"/>
            </a:pPr>
            <a:r>
              <a:rPr lang="en-US" altLang="en-US" sz="2200" kern="0" dirty="0">
                <a:latin typeface="TradeGothic LT" panose="020B0506030503020504" pitchFamily="34" charset="0"/>
                <a:ea typeface="TradeGothic LT" panose="020B0506030503020504" pitchFamily="34" charset="0"/>
              </a:rPr>
              <a:t>Transactions submitted by the TDSP for the separate ESI ID includes any portion of the </a:t>
            </a:r>
            <a:r>
              <a:rPr lang="en-US" altLang="en-US" sz="2200" kern="0" dirty="0">
                <a:solidFill>
                  <a:srgbClr val="000000"/>
                </a:solidFill>
                <a:latin typeface="TradeGothic LT" panose="020B0506030503020504" pitchFamily="34" charset="0"/>
                <a:ea typeface="TradeGothic LT" panose="020B0506030503020504" pitchFamily="34" charset="0"/>
              </a:rPr>
              <a:t>meter data that </a:t>
            </a:r>
            <a:r>
              <a:rPr lang="en-US" altLang="en-US" sz="2200" u="sng" kern="0" dirty="0">
                <a:solidFill>
                  <a:srgbClr val="000000"/>
                </a:solidFill>
                <a:latin typeface="TradeGothic LT" panose="020B0506030503020504" pitchFamily="34" charset="0"/>
                <a:ea typeface="TradeGothic LT" panose="020B0506030503020504" pitchFamily="34" charset="0"/>
              </a:rPr>
              <a:t>was also </a:t>
            </a:r>
            <a:r>
              <a:rPr lang="en-US" altLang="en-US" sz="2200" kern="0" dirty="0">
                <a:solidFill>
                  <a:srgbClr val="000000"/>
                </a:solidFill>
                <a:latin typeface="TradeGothic LT" panose="020B0506030503020504" pitchFamily="34" charset="0"/>
                <a:ea typeface="TradeGothic LT" panose="020B0506030503020504" pitchFamily="34" charset="0"/>
              </a:rPr>
              <a:t>assigned to a gen site ESI ID populated by ERCOT during the gen site settlement process</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730923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NPRR945 &amp; Discussions on Double Counting Energy </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Rectangle 2"/>
          <p:cNvSpPr/>
          <p:nvPr/>
        </p:nvSpPr>
        <p:spPr>
          <a:xfrm>
            <a:off x="381000" y="914400"/>
            <a:ext cx="8305800" cy="4832092"/>
          </a:xfrm>
          <a:prstGeom prst="rect">
            <a:avLst/>
          </a:prstGeom>
        </p:spPr>
        <p:txBody>
          <a:bodyPr wrap="square">
            <a:spAutoFit/>
          </a:bodyPr>
          <a:lstStyle/>
          <a:p>
            <a:pPr marL="0" lvl="1"/>
            <a:r>
              <a:rPr lang="en-US" altLang="en-US" sz="2400" kern="0" dirty="0">
                <a:solidFill>
                  <a:srgbClr val="000000"/>
                </a:solidFill>
                <a:latin typeface="TradeGothic LT" panose="020B0506030503020504" pitchFamily="34" charset="0"/>
                <a:ea typeface="TradeGothic LT" panose="020B0506030503020504" pitchFamily="34" charset="0"/>
              </a:rPr>
              <a:t>Highlights of some discussed options </a:t>
            </a:r>
            <a:endParaRPr lang="en-US" altLang="en-US" sz="8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ERCOT stops populating the gen site ESI ID(s) when directed by the TDSP on an EPS Metering Design Proposal and allow the gen site ESI IDs to be TDSP read ESI IDs for settlements </a:t>
            </a:r>
          </a:p>
          <a:p>
            <a:pPr marL="742950" lvl="2" indent="-285750">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Protocol changes required as current Protocols require ERCOT to determine and assign net load for a generation site to an ESIID(s)</a:t>
            </a:r>
          </a:p>
          <a:p>
            <a:pPr marL="285750" lvl="1" indent="-285750">
              <a:buFont typeface="Arial" panose="020B0604020202020204" pitchFamily="34" charset="0"/>
              <a:buChar char="•"/>
            </a:pPr>
            <a:endParaRPr lang="en-US" altLang="en-US" sz="8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Install EPS Metering on the load behind the POI and have ERCOT allocate net load to multiple ESI IDs using EPS Meter data</a:t>
            </a:r>
          </a:p>
          <a:p>
            <a:pPr marL="742950" lvl="2" indent="-285750">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Protocol changes required to define desired allocation methodology to multiple ESI IDs at a gen site for net load</a:t>
            </a:r>
          </a:p>
          <a:p>
            <a:pPr marL="742950" lvl="2" indent="-285750">
              <a:buFont typeface="Arial" panose="020B0604020202020204" pitchFamily="34" charset="0"/>
              <a:buChar char="•"/>
            </a:pPr>
            <a:endParaRPr lang="en-US" altLang="en-US" sz="8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ERCOT disregard the information submitted by the TDSP for the Load ESI ID when the ESI ID is not associated to the gen site and has the TDSP set as the MRE</a:t>
            </a:r>
          </a:p>
          <a:p>
            <a:pPr marL="742950" lvl="2" indent="-285750">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Protocol changes required to define the circumstances where ERCOT would disregard TDSP submitted data when the TDSP is set as the MRE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573610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NPRR945 &amp; Discussions on Double Counting Energy </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3" name="Rectangle 2"/>
          <p:cNvSpPr/>
          <p:nvPr/>
        </p:nvSpPr>
        <p:spPr>
          <a:xfrm>
            <a:off x="381000" y="914400"/>
            <a:ext cx="8305800" cy="7355860"/>
          </a:xfrm>
          <a:prstGeom prst="rect">
            <a:avLst/>
          </a:prstGeom>
        </p:spPr>
        <p:txBody>
          <a:bodyPr wrap="square">
            <a:spAutoFit/>
          </a:bodyPr>
          <a:lstStyle/>
          <a:p>
            <a:pPr marL="0" lvl="1"/>
            <a:r>
              <a:rPr lang="en-US" altLang="en-US" sz="2400" kern="0" dirty="0">
                <a:solidFill>
                  <a:srgbClr val="000000"/>
                </a:solidFill>
                <a:latin typeface="TradeGothic LT" panose="020B0506030503020504" pitchFamily="34" charset="0"/>
                <a:ea typeface="TradeGothic LT" panose="020B0506030503020504" pitchFamily="34" charset="0"/>
              </a:rPr>
              <a:t>Existing defined market solution for multiple ESI IDs at a generation site</a:t>
            </a:r>
          </a:p>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Protocols and ERCOT systems currently support the assignment of multiple ESI IDs to a generation site; where</a:t>
            </a:r>
          </a:p>
          <a:p>
            <a:pPr marL="742950" lvl="2" indent="-285750">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the net load would be allocated to the assigned ESI IDs by ERCOT based on a fixed percentage split. </a:t>
            </a:r>
          </a:p>
          <a:p>
            <a:pPr marL="285750" lvl="1" indent="-285750">
              <a:buFont typeface="Arial" panose="020B0604020202020204" pitchFamily="34" charset="0"/>
              <a:buChar char="•"/>
            </a:pPr>
            <a:r>
              <a:rPr lang="en-US" sz="2000" i="1" dirty="0">
                <a:effectLst/>
                <a:latin typeface="TradeGothic LT" panose="020B0506030503020504" pitchFamily="34" charset="0"/>
                <a:ea typeface="TradeGothic LT" panose="020B0506030503020504" pitchFamily="34" charset="0"/>
              </a:rPr>
              <a:t>10.3.2.1.6  Allocating EPS Metered Data to Generator Owners When It Is Net Load</a:t>
            </a:r>
          </a:p>
          <a:p>
            <a:pPr marL="742950" lvl="2" indent="-285750">
              <a:buFont typeface="Arial" panose="020B0604020202020204" pitchFamily="34" charset="0"/>
              <a:buChar char="•"/>
            </a:pPr>
            <a:r>
              <a:rPr lang="en-US" i="1" dirty="0">
                <a:effectLst/>
                <a:latin typeface="Calibri" panose="020F0502020204030204" pitchFamily="34" charset="0"/>
                <a:ea typeface="Calibri" panose="020F0502020204030204" pitchFamily="34" charset="0"/>
              </a:rPr>
              <a:t>EPS Generation Resource sites that are netted by ERCOT may have multiple Competitive Retailers (CRs) associated with the Load.  ERCOT shall poll the EPS metering facilities related to the actual Generation Resource facility and store the meter data at 15-minute intervals.  ERCOT shall perform validation, editing, estimation, compensation for losses as necessary, and netting as required for EPS metering data.  For intervals when data is net Load, the fixed ownership percentages stored in the asset database must be used to allocate the consumption to multiple Electric Service Identifiers (ESI IDs).  The consumption quantities for the ESI IDs must be used in all energy settlement calculations and reports.</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1402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NPRR945 &amp; Discussions on Double Counting Energy </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3" name="Rectangle 2"/>
          <p:cNvSpPr/>
          <p:nvPr/>
        </p:nvSpPr>
        <p:spPr>
          <a:xfrm>
            <a:off x="381000" y="914400"/>
            <a:ext cx="8305800" cy="4985980"/>
          </a:xfrm>
          <a:prstGeom prst="rect">
            <a:avLst/>
          </a:prstGeom>
        </p:spPr>
        <p:txBody>
          <a:bodyPr wrap="square">
            <a:spAutoFit/>
          </a:bodyPr>
          <a:lstStyle/>
          <a:p>
            <a:pPr marL="0" lvl="1"/>
            <a:r>
              <a:rPr lang="en-US" altLang="en-US" sz="2400" kern="0" dirty="0">
                <a:solidFill>
                  <a:srgbClr val="000000"/>
                </a:solidFill>
                <a:latin typeface="TradeGothic LT" panose="020B0506030503020504" pitchFamily="34" charset="0"/>
                <a:ea typeface="TradeGothic LT" panose="020B0506030503020504" pitchFamily="34" charset="0"/>
              </a:rPr>
              <a:t>Utilizing Protocol section 10.3.2.1.6 as a path forward to eliminate any concerns on double counting</a:t>
            </a:r>
          </a:p>
          <a:p>
            <a:pPr marL="742950" lvl="2" indent="-285750">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Multiple ESI IDs are assigned to a gen site for the allocation of net load </a:t>
            </a:r>
          </a:p>
          <a:p>
            <a:pPr marL="742950" lvl="2" indent="-285750">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ERCOT will continue to be the MRE assigned to the gen site ESI IDs</a:t>
            </a:r>
          </a:p>
          <a:p>
            <a:pPr marL="742950" lvl="2" indent="-285750">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ERCOT will allocate the gen site net load based on a fixed percentage split</a:t>
            </a:r>
          </a:p>
          <a:p>
            <a:pPr marL="1200150" lvl="3" indent="-285750">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Resource Entity defines the split during the registration process </a:t>
            </a:r>
          </a:p>
          <a:p>
            <a:pPr marL="742950" lvl="2" indent="-285750">
              <a:buFont typeface="Arial" panose="020B0604020202020204" pitchFamily="34" charset="0"/>
              <a:buChar char="•"/>
            </a:pPr>
            <a:r>
              <a:rPr lang="en-US" kern="0" dirty="0">
                <a:solidFill>
                  <a:srgbClr val="000000"/>
                </a:solidFill>
                <a:latin typeface="TradeGothic LT" panose="020B0506030503020504" pitchFamily="34" charset="0"/>
                <a:ea typeface="TradeGothic LT" panose="020B0506030503020504" pitchFamily="34" charset="0"/>
              </a:rPr>
              <a:t>ERCOT will use the ESI ID information populated by ERCOT in all settlement calculations and reports</a:t>
            </a:r>
          </a:p>
          <a:p>
            <a:pPr marL="742950" lvl="2" indent="-285750">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ERCOT will disregard any meter usage submitted by the TDSP on an 867_03 transaction for the ESI IDs associated to the gen site</a:t>
            </a:r>
          </a:p>
          <a:p>
            <a:pPr marL="1200150" lvl="3" indent="-285750">
              <a:buFont typeface="Arial" panose="020B0604020202020204" pitchFamily="34" charset="0"/>
              <a:buChar char="•"/>
            </a:pPr>
            <a:r>
              <a:rPr lang="en-US" kern="0" dirty="0">
                <a:solidFill>
                  <a:srgbClr val="000000"/>
                </a:solidFill>
                <a:latin typeface="TradeGothic LT" panose="020B0506030503020504" pitchFamily="34" charset="0"/>
                <a:ea typeface="TradeGothic LT" panose="020B0506030503020504" pitchFamily="34" charset="0"/>
              </a:rPr>
              <a:t>TDSP will determine the allocation of net load to each ESI ID for their billing purposes</a:t>
            </a: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Market Participants will need to determine if this approach meets there needs or if Protocol language needs to be developed to implement another option</a:t>
            </a:r>
          </a:p>
        </p:txBody>
      </p:sp>
    </p:spTree>
    <p:extLst>
      <p:ext uri="{BB962C8B-B14F-4D97-AF65-F5344CB8AC3E}">
        <p14:creationId xmlns:p14="http://schemas.microsoft.com/office/powerpoint/2010/main" val="3994836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NPRR 949 Completion Discussion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5" name="Rectangle 4"/>
          <p:cNvSpPr/>
          <p:nvPr/>
        </p:nvSpPr>
        <p:spPr>
          <a:xfrm>
            <a:off x="381000" y="1072143"/>
            <a:ext cx="8153400" cy="2185214"/>
          </a:xfrm>
          <a:prstGeom prst="rect">
            <a:avLst/>
          </a:prstGeom>
        </p:spPr>
        <p:txBody>
          <a:bodyPr wrap="square">
            <a:spAutoFit/>
          </a:bodyPr>
          <a:lstStyle/>
          <a:p>
            <a:pPr marL="0" lvl="1"/>
            <a:r>
              <a:rPr lang="en-US" sz="2400" dirty="0">
                <a:latin typeface="TradeGothic LT" panose="020B0506030503020504" pitchFamily="34" charset="0"/>
                <a:ea typeface="TradeGothic LT" panose="020B0506030503020504" pitchFamily="34" charset="0"/>
              </a:rPr>
              <a:t>Thank you for the time and effort it took to complete the transition to IP communications for EPS Meters!  We recognize that is was not a small task and we appreciate the work that went into completing this.</a:t>
            </a: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
        <p:nvSpPr>
          <p:cNvPr id="6" name="TextBox 5">
            <a:extLst>
              <a:ext uri="{FF2B5EF4-FFF2-40B4-BE49-F238E27FC236}">
                <a16:creationId xmlns:a16="http://schemas.microsoft.com/office/drawing/2014/main" id="{C81E1CC5-B93F-CA6B-2D0B-C9C3AD3243A0}"/>
              </a:ext>
            </a:extLst>
          </p:cNvPr>
          <p:cNvSpPr txBox="1"/>
          <p:nvPr/>
        </p:nvSpPr>
        <p:spPr>
          <a:xfrm>
            <a:off x="381000" y="3124200"/>
            <a:ext cx="7772400" cy="1569660"/>
          </a:xfrm>
          <a:prstGeom prst="rect">
            <a:avLst/>
          </a:prstGeom>
          <a:noFill/>
        </p:spPr>
        <p:txBody>
          <a:bodyPr wrap="square">
            <a:spAutoFit/>
          </a:bodyPr>
          <a:lstStyle/>
          <a:p>
            <a:r>
              <a:rPr lang="en-US" sz="2400" dirty="0">
                <a:latin typeface="TradeGothic LT" panose="020B0506030503020504" pitchFamily="34" charset="0"/>
                <a:ea typeface="TradeGothic LT" panose="020B0506030503020504" pitchFamily="34" charset="0"/>
              </a:rPr>
              <a:t>The ERCOT Telecommunications team is in the process of removing the infrastructure that has supported the remote communications to EPS Meters over the telephone lines.</a:t>
            </a:r>
          </a:p>
        </p:txBody>
      </p:sp>
    </p:spTree>
    <p:extLst>
      <p:ext uri="{BB962C8B-B14F-4D97-AF65-F5344CB8AC3E}">
        <p14:creationId xmlns:p14="http://schemas.microsoft.com/office/powerpoint/2010/main" val="1272290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Reports on EPS Activities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Rectangle 4"/>
          <p:cNvSpPr/>
          <p:nvPr/>
        </p:nvSpPr>
        <p:spPr>
          <a:xfrm>
            <a:off x="381000" y="762000"/>
            <a:ext cx="8153400" cy="1631216"/>
          </a:xfrm>
          <a:prstGeom prst="rect">
            <a:avLst/>
          </a:prstGeom>
        </p:spPr>
        <p:txBody>
          <a:bodyPr wrap="square">
            <a:spAutoFit/>
          </a:bodyPr>
          <a:lstStyle/>
          <a:p>
            <a:pPr marL="285750" lvl="1"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See key document 5. Report on EPS Activities March 2023</a:t>
            </a: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Anonymous TDSP codes are the same as the last MWG.</a:t>
            </a:r>
          </a:p>
          <a:p>
            <a:pPr marL="742950" lvl="2"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If need your code or would like to confirm yours, please send an email to </a:t>
            </a:r>
            <a:r>
              <a:rPr lang="en-US" sz="2000" dirty="0">
                <a:latin typeface="TradeGothic LT" panose="020B0506030503020504" pitchFamily="34" charset="0"/>
                <a:ea typeface="TradeGothic LT" panose="020B0506030503020504" pitchFamily="34" charset="0"/>
                <a:hlinkClick r:id="rId3"/>
              </a:rPr>
              <a:t>Donald.maul@ercot.com</a:t>
            </a:r>
            <a:r>
              <a:rPr lang="en-US" sz="2000" dirty="0">
                <a:latin typeface="TradeGothic LT" panose="020B0506030503020504" pitchFamily="34" charset="0"/>
                <a:ea typeface="TradeGothic LT" panose="020B0506030503020504" pitchFamily="34" charset="0"/>
              </a:rPr>
              <a:t>	</a:t>
            </a:r>
          </a:p>
        </p:txBody>
      </p:sp>
    </p:spTree>
    <p:extLst>
      <p:ext uri="{BB962C8B-B14F-4D97-AF65-F5344CB8AC3E}">
        <p14:creationId xmlns:p14="http://schemas.microsoft.com/office/powerpoint/2010/main" val="243926612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12080</TotalTime>
  <Words>1681</Words>
  <Application>Microsoft Office PowerPoint</Application>
  <PresentationFormat>On-screen Show (4:3)</PresentationFormat>
  <Paragraphs>175</Paragraphs>
  <Slides>18</Slides>
  <Notes>17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18</vt:i4>
      </vt:variant>
    </vt:vector>
  </HeadingPairs>
  <TitlesOfParts>
    <vt:vector size="23" baseType="lpstr">
      <vt:lpstr>Arial</vt:lpstr>
      <vt:lpstr>Calibri</vt:lpstr>
      <vt:lpstr>TradeGothic LT</vt:lpstr>
      <vt:lpstr>1_Custom Design</vt:lpstr>
      <vt:lpstr>Office Theme</vt:lpstr>
      <vt:lpstr>PowerPoint Presentation</vt:lpstr>
      <vt:lpstr>Anti-Trust Admonition</vt:lpstr>
      <vt:lpstr>Introduction of Chair/Vice Chair</vt:lpstr>
      <vt:lpstr>NPRR945 &amp; Discussions on Double Counting Energy </vt:lpstr>
      <vt:lpstr>NPRR945 &amp; Discussions on Double Counting Energy </vt:lpstr>
      <vt:lpstr>NPRR945 &amp; Discussions on Double Counting Energy </vt:lpstr>
      <vt:lpstr>NPRR945 &amp; Discussions on Double Counting Energy </vt:lpstr>
      <vt:lpstr>NPRR 949 Completion Discussion</vt:lpstr>
      <vt:lpstr>Reports on EPS Activities</vt:lpstr>
      <vt:lpstr>Line Loss Compensation at Joint use Facilities</vt:lpstr>
      <vt:lpstr>Line Loss Compensation at Joint use Facilities</vt:lpstr>
      <vt:lpstr>Line Loss Compensation at Joint use Facilities</vt:lpstr>
      <vt:lpstr>Line Loss Compensation at Joint use Facilities</vt:lpstr>
      <vt:lpstr>Line Loss Compensation at Joint use Facilities</vt:lpstr>
      <vt:lpstr>Line Loss Compensation at Joint use Facilities</vt:lpstr>
      <vt:lpstr>ANSI certification for CTs used in metering and composite error test applicability </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Maul, Donald</cp:lastModifiedBy>
  <cp:revision>331</cp:revision>
  <cp:lastPrinted>2016-01-21T20:53:15Z</cp:lastPrinted>
  <dcterms:created xsi:type="dcterms:W3CDTF">2016-01-21T15:20:31Z</dcterms:created>
  <dcterms:modified xsi:type="dcterms:W3CDTF">2023-03-22T13:25:07Z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