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0"/>
  </p:notesMasterIdLst>
  <p:handoutMasterIdLst>
    <p:handoutMasterId r:id="rId11"/>
  </p:handoutMasterIdLst>
  <p:sldIdLst>
    <p:sldId id="260" r:id="rId6"/>
    <p:sldId id="267" r:id="rId7"/>
    <p:sldId id="274" r:id="rId8"/>
    <p:sldId id="273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94" d="100"/>
          <a:sy n="94" d="100"/>
        </p:scale>
        <p:origin x="1116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2672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646034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tx2"/>
                </a:solidFill>
              </a:rPr>
              <a:t>LFLTF Update for SAWG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i="1" dirty="0">
                <a:solidFill>
                  <a:schemeClr val="tx2"/>
                </a:solidFill>
              </a:rPr>
              <a:t>Evan Neel</a:t>
            </a:r>
          </a:p>
          <a:p>
            <a:r>
              <a:rPr lang="en-US" dirty="0">
                <a:solidFill>
                  <a:schemeClr val="tx2"/>
                </a:solidFill>
              </a:rPr>
              <a:t>Resource Adequacy</a:t>
            </a:r>
          </a:p>
          <a:p>
            <a:r>
              <a:rPr lang="en-US" dirty="0">
                <a:solidFill>
                  <a:schemeClr val="tx2"/>
                </a:solidFill>
              </a:rPr>
              <a:t>ERCOT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Supply Analysis Working Group</a:t>
            </a:r>
          </a:p>
          <a:p>
            <a:r>
              <a:rPr lang="en-US" dirty="0">
                <a:solidFill>
                  <a:schemeClr val="tx2"/>
                </a:solidFill>
              </a:rPr>
              <a:t>March 24, 2023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March LFLTF Update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" y="1066800"/>
            <a:ext cx="8686800" cy="4876800"/>
          </a:xfrm>
        </p:spPr>
        <p:txBody>
          <a:bodyPr/>
          <a:lstStyle/>
          <a:p>
            <a:r>
              <a:rPr lang="en-US" sz="2400" dirty="0"/>
              <a:t>March 20</a:t>
            </a:r>
            <a:r>
              <a:rPr lang="en-US" sz="2400" baseline="30000" dirty="0"/>
              <a:t>th</a:t>
            </a:r>
            <a:r>
              <a:rPr lang="en-US" sz="2400" dirty="0"/>
              <a:t> meeting included discussions on the current interconnection queue, UFLS, and price oscillations.</a:t>
            </a:r>
          </a:p>
          <a:p>
            <a:endParaRPr lang="en-US" sz="900" dirty="0"/>
          </a:p>
          <a:p>
            <a:r>
              <a:rPr lang="en-US" sz="2400" dirty="0"/>
              <a:t>2,370 MW have received approval to energize and observed non-coincident peak consumption is 1,739 MW.</a:t>
            </a:r>
          </a:p>
          <a:p>
            <a:endParaRPr lang="en-US" sz="900" dirty="0"/>
          </a:p>
          <a:p>
            <a:r>
              <a:rPr lang="en-US" sz="2400" dirty="0"/>
              <a:t>NPRR language is currently being drafted and will include…</a:t>
            </a:r>
          </a:p>
          <a:p>
            <a:pPr lvl="1"/>
            <a:r>
              <a:rPr lang="en-US" sz="2200" dirty="0"/>
              <a:t>Ramp rate limitations/min for interruptible loads and CLRs</a:t>
            </a:r>
          </a:p>
          <a:p>
            <a:pPr lvl="1"/>
            <a:r>
              <a:rPr lang="en-US" sz="2200" dirty="0"/>
              <a:t>Interruptible: 5% down, 2% up		CLR: 20% of HSL</a:t>
            </a:r>
          </a:p>
          <a:p>
            <a:pPr lvl="1"/>
            <a:endParaRPr lang="en-US" sz="900" dirty="0"/>
          </a:p>
          <a:p>
            <a:r>
              <a:rPr lang="en-US" sz="2400" dirty="0"/>
              <a:t>ERCOT is scheduling 1x1 conversations with LFL owners to gain insight on operations in order to help with forecasting assumptions.</a:t>
            </a:r>
          </a:p>
          <a:p>
            <a:pPr lvl="1"/>
            <a:endParaRPr lang="en-US" sz="2200" dirty="0"/>
          </a:p>
          <a:p>
            <a:pPr>
              <a:lnSpc>
                <a:spcPct val="150000"/>
              </a:lnSpc>
            </a:pP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LFLs in the SARA/CDR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4876800"/>
          </a:xfrm>
        </p:spPr>
        <p:txBody>
          <a:bodyPr/>
          <a:lstStyle/>
          <a:p>
            <a:r>
              <a:rPr lang="en-US" sz="2400" b="1" dirty="0">
                <a:solidFill>
                  <a:schemeClr val="tx2"/>
                </a:solidFill>
              </a:rPr>
              <a:t>SARA </a:t>
            </a:r>
            <a:r>
              <a:rPr lang="en-US" sz="2400" b="1" dirty="0">
                <a:solidFill>
                  <a:schemeClr val="tx2"/>
                </a:solidFill>
                <a:sym typeface="Wingdings" panose="05000000000000000000" pitchFamily="2" charset="2"/>
              </a:rPr>
              <a:t></a:t>
            </a:r>
            <a:endParaRPr lang="en-US" sz="2400" b="1" dirty="0">
              <a:solidFill>
                <a:schemeClr val="tx2"/>
              </a:solidFill>
            </a:endParaRPr>
          </a:p>
          <a:p>
            <a:pPr lvl="1"/>
            <a:r>
              <a:rPr lang="en-US" sz="2200" dirty="0"/>
              <a:t>TDSP connected LFLs are currently baked into load forecast.</a:t>
            </a:r>
          </a:p>
          <a:p>
            <a:pPr lvl="1"/>
            <a:r>
              <a:rPr lang="en-US" sz="2200" dirty="0">
                <a:solidFill>
                  <a:schemeClr val="tx2"/>
                </a:solidFill>
              </a:rPr>
              <a:t>Co-located LFLs have their own line item and methodo</a:t>
            </a:r>
            <a:r>
              <a:rPr lang="en-US" sz="2200" dirty="0"/>
              <a:t>logy outlined in the report.</a:t>
            </a:r>
          </a:p>
          <a:p>
            <a:pPr lvl="1"/>
            <a:endParaRPr lang="en-US" sz="1000" dirty="0"/>
          </a:p>
          <a:p>
            <a:r>
              <a:rPr lang="en-US" sz="2400" b="1" dirty="0">
                <a:solidFill>
                  <a:schemeClr val="tx2"/>
                </a:solidFill>
              </a:rPr>
              <a:t>CDR </a:t>
            </a:r>
            <a:r>
              <a:rPr lang="en-US" sz="2400" b="1" dirty="0">
                <a:solidFill>
                  <a:schemeClr val="tx2"/>
                </a:solidFill>
                <a:sym typeface="Wingdings" panose="05000000000000000000" pitchFamily="2" charset="2"/>
              </a:rPr>
              <a:t></a:t>
            </a:r>
          </a:p>
          <a:p>
            <a:pPr lvl="1"/>
            <a:r>
              <a:rPr lang="en-US" sz="2200" dirty="0">
                <a:sym typeface="Wingdings" panose="05000000000000000000" pitchFamily="2" charset="2"/>
              </a:rPr>
              <a:t>TDSP connected LFLs are currently baked into load forecast.</a:t>
            </a:r>
          </a:p>
          <a:p>
            <a:pPr lvl="1"/>
            <a:r>
              <a:rPr lang="en-US" sz="2200" dirty="0">
                <a:sym typeface="Wingdings" panose="05000000000000000000" pitchFamily="2" charset="2"/>
              </a:rPr>
              <a:t>Future TDSP connected LFL projections are 700 MW/year</a:t>
            </a:r>
          </a:p>
          <a:p>
            <a:pPr lvl="1"/>
            <a:r>
              <a:rPr lang="en-US" sz="2200" dirty="0">
                <a:solidFill>
                  <a:schemeClr val="tx2"/>
                </a:solidFill>
                <a:sym typeface="Wingdings" panose="05000000000000000000" pitchFamily="2" charset="2"/>
              </a:rPr>
              <a:t>Co-located LFLs are included in PUN contribution</a:t>
            </a:r>
          </a:p>
          <a:p>
            <a:pPr lvl="1"/>
            <a:endParaRPr lang="en-US" sz="1000" dirty="0">
              <a:solidFill>
                <a:schemeClr val="tx2"/>
              </a:solidFill>
              <a:sym typeface="Wingdings" panose="05000000000000000000" pitchFamily="2" charset="2"/>
            </a:endParaRPr>
          </a:p>
          <a:p>
            <a:r>
              <a:rPr lang="en-US" sz="2400" dirty="0">
                <a:sym typeface="Wingdings" panose="05000000000000000000" pitchFamily="2" charset="2"/>
              </a:rPr>
              <a:t>Currently working on draft NPRR language to separate TDSP connected LFLs into its own line item in CDR. SARA will follow suit.</a:t>
            </a: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106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E25561-D097-4A03-ACEC-13D63B554F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2334415"/>
            <a:ext cx="8534400" cy="1327153"/>
          </a:xfrm>
        </p:spPr>
        <p:txBody>
          <a:bodyPr/>
          <a:lstStyle/>
          <a:p>
            <a:pPr marL="0" indent="0" algn="ctr">
              <a:buNone/>
            </a:pPr>
            <a:r>
              <a:rPr lang="en-US" sz="8000" dirty="0"/>
              <a:t>Questions?</a:t>
            </a:r>
          </a:p>
          <a:p>
            <a:pPr marL="0" indent="0" algn="ctr">
              <a:buNone/>
            </a:pPr>
            <a:endParaRPr lang="en-US" sz="2000" dirty="0"/>
          </a:p>
          <a:p>
            <a:pPr marL="0" indent="0" algn="ctr">
              <a:buNone/>
            </a:pPr>
            <a:endParaRPr lang="en-US" sz="2000" dirty="0"/>
          </a:p>
          <a:p>
            <a:pPr marL="0" indent="0" algn="ctr">
              <a:buNone/>
            </a:pPr>
            <a:r>
              <a:rPr lang="en-US" sz="2000" dirty="0">
                <a:solidFill>
                  <a:srgbClr val="0070C0"/>
                </a:solidFill>
              </a:rPr>
              <a:t>evan.neel@ercot.com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C6E742-6E23-4C7C-88A6-773286A0AA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03724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2" ma:contentTypeDescription="Create a new document." ma:contentTypeScope="" ma:versionID="63b4750df494f1e899998ba0dd64b59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843EB0A4-50A9-4E33-98AC-BC2B61C8A1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  <ds:schemaRef ds:uri="http://schemas.microsoft.com/office/infopath/2007/PartnerControls"/>
    <ds:schemaRef ds:uri="c34af464-7aa1-4edd-9be4-83dffc1cb92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3718</TotalTime>
  <Words>212</Words>
  <Application>Microsoft Office PowerPoint</Application>
  <PresentationFormat>On-screen Show (4:3)</PresentationFormat>
  <Paragraphs>41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PowerPoint Presentation</vt:lpstr>
      <vt:lpstr>March LFLTF Update</vt:lpstr>
      <vt:lpstr>LFLs in the SARA/CDR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Neel, Evan</cp:lastModifiedBy>
  <cp:revision>60</cp:revision>
  <cp:lastPrinted>2016-01-21T20:53:15Z</cp:lastPrinted>
  <dcterms:created xsi:type="dcterms:W3CDTF">2016-01-21T15:20:31Z</dcterms:created>
  <dcterms:modified xsi:type="dcterms:W3CDTF">2023-03-22T22:12:06Z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