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283" r:id="rId8"/>
    <p:sldId id="402" r:id="rId9"/>
    <p:sldId id="279" r:id="rId10"/>
    <p:sldId id="403" r:id="rId11"/>
    <p:sldId id="404" r:id="rId12"/>
    <p:sldId id="410" r:id="rId13"/>
    <p:sldId id="409" r:id="rId14"/>
    <p:sldId id="407" r:id="rId15"/>
    <p:sldId id="406" r:id="rId16"/>
    <p:sldId id="405" r:id="rId17"/>
    <p:sldId id="408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8" autoAdjust="0"/>
  </p:normalViewPr>
  <p:slideViewPr>
    <p:cSldViewPr showGuides="1">
      <p:cViewPr>
        <p:scale>
          <a:sx n="100" d="100"/>
          <a:sy n="100" d="100"/>
        </p:scale>
        <p:origin x="1248" y="2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0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88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39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2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28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https://public.tableau.com/app/profile/ercot.resource.adequacy/viz/MORADashboard_DRAFT/MORASummary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93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4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/>
          </a:p>
          <a:p>
            <a:pPr>
              <a:spcBef>
                <a:spcPct val="0"/>
              </a:spcBef>
            </a:pPr>
            <a:r>
              <a:rPr lang="en-US" altLang="en-US" sz="2600" b="1" dirty="0"/>
              <a:t>Monthly Outlook of Reserve Adequacy (MORA) Report Update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March 24,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Risk Assessment Section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AEBCF1-2490-2896-A697-16A24D6A6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56" y="1752600"/>
            <a:ext cx="8841288" cy="1758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82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Supplementary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4176DA-9C81-4F6A-BF36-982D65E64D9D}"/>
              </a:ext>
            </a:extLst>
          </p:cNvPr>
          <p:cNvSpPr txBox="1"/>
          <p:nvPr/>
        </p:nvSpPr>
        <p:spPr>
          <a:xfrm>
            <a:off x="421262" y="951068"/>
            <a:ext cx="841793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Installed capacity additions since the start of the prior month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Actuals vs. forecast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For example, the report released in February would show a line item comparison of the January forecasts and actuals at the time of the hourly peak and net peak loads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These data displays may be more appropriate for the on-line dashboard</a:t>
            </a:r>
          </a:p>
        </p:txBody>
      </p:sp>
    </p:spTree>
    <p:extLst>
      <p:ext uri="{BB962C8B-B14F-4D97-AF65-F5344CB8AC3E}">
        <p14:creationId xmlns:p14="http://schemas.microsoft.com/office/powerpoint/2010/main" val="194849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607960"/>
          </a:xfrm>
        </p:spPr>
        <p:txBody>
          <a:bodyPr/>
          <a:lstStyle/>
          <a:p>
            <a:r>
              <a:rPr lang="en-US" dirty="0"/>
              <a:t>MORA Tableau Dashboard Example - Resources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3FE850-686E-7C3C-717F-4128CA247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754" y="851642"/>
            <a:ext cx="6004890" cy="4133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2C9DC4B-9C1B-639C-FDEE-B22B0237F6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9921" y="2667000"/>
            <a:ext cx="5117445" cy="36385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914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518319"/>
          </a:xfrm>
        </p:spPr>
        <p:txBody>
          <a:bodyPr/>
          <a:lstStyle/>
          <a:p>
            <a:r>
              <a:rPr lang="en-US" dirty="0"/>
              <a:t>Anticipated Timeline for Releases</a:t>
            </a:r>
            <a:br>
              <a:rPr lang="en-US" sz="2000" dirty="0"/>
            </a:b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C4AF89-8EFE-711B-745B-D9F07008D2F1}"/>
              </a:ext>
            </a:extLst>
          </p:cNvPr>
          <p:cNvSpPr txBox="1"/>
          <p:nvPr/>
        </p:nvSpPr>
        <p:spPr>
          <a:xfrm>
            <a:off x="381000" y="951925"/>
            <a:ext cx="490805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Post the reports two months prior to the reporting month, per the schedule at right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Initially planning to release the first monthly report in early September (for the November reporting month)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200" dirty="0"/>
              <a:t>Dependency on implementing automated reporting process; risk of delays can be mitigated by rolling out features over several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Continue to post reports to </a:t>
            </a:r>
            <a:r>
              <a:rPr lang="en-US" sz="2200" dirty="0">
                <a:hlinkClick r:id="rId3"/>
              </a:rPr>
              <a:t>www.ercot.com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Planning in the works for an accompanying on-line dashboard</a:t>
            </a:r>
          </a:p>
          <a:p>
            <a:endParaRPr lang="en-US" sz="2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9DCC72-2223-6CD1-8306-3AE1B1F848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3893" y="1070082"/>
            <a:ext cx="3321541" cy="487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66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Main Report Design Element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4176DA-9C81-4F6A-BF36-982D65E64D9D}"/>
              </a:ext>
            </a:extLst>
          </p:cNvPr>
          <p:cNvSpPr txBox="1"/>
          <p:nvPr/>
        </p:nvSpPr>
        <p:spPr>
          <a:xfrm>
            <a:off x="421262" y="1143000"/>
            <a:ext cx="841793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Report will be a PDF or PowerPoint file with a link to the dashboard</a:t>
            </a:r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Highlights page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Canned section with standard summary statistics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Ad hoc “Notable Changes” section (e.g., new out-of-service units)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Chart(s)</a:t>
            </a:r>
          </a:p>
          <a:p>
            <a:pPr lvl="1"/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Load and resource forecast table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Columns for expected peak demand hour and net peak demand hour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Resources listed by technology/fuel type categories</a:t>
            </a:r>
          </a:p>
          <a:p>
            <a:pPr lvl="1"/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Capacity changes relative to the same month of the prior year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Waterfall chart and/or table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2460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690563"/>
          </a:xfrm>
        </p:spPr>
        <p:txBody>
          <a:bodyPr/>
          <a:lstStyle/>
          <a:p>
            <a:r>
              <a:rPr lang="en-US" dirty="0"/>
              <a:t>Load and Resources Table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E96793-FA26-E953-AFFA-536728D455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833971"/>
            <a:ext cx="5787361" cy="541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485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690563"/>
          </a:xfrm>
        </p:spPr>
        <p:txBody>
          <a:bodyPr/>
          <a:lstStyle/>
          <a:p>
            <a:r>
              <a:rPr lang="en-US" dirty="0"/>
              <a:t>Load and Resources Table, continued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CFF278-071D-49C6-70F8-551F8B1C6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1330" y="1150869"/>
            <a:ext cx="5954973" cy="464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567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690563"/>
          </a:xfrm>
        </p:spPr>
        <p:txBody>
          <a:bodyPr/>
          <a:lstStyle/>
          <a:p>
            <a:r>
              <a:rPr lang="en-US" dirty="0"/>
              <a:t>Load and Resources Table, continued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A7F7CF-26D9-D257-B75F-192DDBA6F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0782" y="1166812"/>
            <a:ext cx="6846709" cy="462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53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690563"/>
          </a:xfrm>
        </p:spPr>
        <p:txBody>
          <a:bodyPr/>
          <a:lstStyle/>
          <a:p>
            <a:r>
              <a:rPr lang="en-US" dirty="0"/>
              <a:t>CAFOR “Under Typical Conditions” Section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D16350-6B1B-AC6B-A519-E9510072FF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8605" y="800100"/>
            <a:ext cx="6046917" cy="54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04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Main Report Design Elements – Risk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4176DA-9C81-4F6A-BF36-982D65E64D9D}"/>
              </a:ext>
            </a:extLst>
          </p:cNvPr>
          <p:cNvSpPr txBox="1"/>
          <p:nvPr/>
        </p:nvSpPr>
        <p:spPr>
          <a:xfrm>
            <a:off x="381000" y="1359838"/>
            <a:ext cx="8458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Risk assessment section based on monthly runs of the Reserve Risk Assessment Model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Show average load and resource capacity by type corresponding to ranges of CAFOR (Capacity Available for Operating Reserves)</a:t>
            </a:r>
            <a:r>
              <a:rPr lang="en-US" sz="2000" baseline="300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“Extreme Event” scenario based on simulation results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Provided to NERC for their summer/winter seasonal reliability assessments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Energy Emergency Alert (EEA) hourly risk profile table similar to what SAWG has seen in past presentations</a:t>
            </a:r>
          </a:p>
          <a:p>
            <a:pPr lvl="1"/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User-defined scenarios in the dashboard is a possible future enhancement</a:t>
            </a:r>
          </a:p>
        </p:txBody>
      </p:sp>
    </p:spTree>
    <p:extLst>
      <p:ext uri="{BB962C8B-B14F-4D97-AF65-F5344CB8AC3E}">
        <p14:creationId xmlns:p14="http://schemas.microsoft.com/office/powerpoint/2010/main" val="3837841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Risk Assessment Section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1B5570-1A59-DBFE-8912-109715D23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4572000"/>
            <a:ext cx="8458200" cy="16824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391AC5D-E323-88BA-1A13-326C3C006BCC}"/>
              </a:ext>
            </a:extLst>
          </p:cNvPr>
          <p:cNvSpPr txBox="1"/>
          <p:nvPr/>
        </p:nvSpPr>
        <p:spPr>
          <a:xfrm>
            <a:off x="1323975" y="4070032"/>
            <a:ext cx="655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Hourly EEA Risk Profile</a:t>
            </a:r>
          </a:p>
          <a:p>
            <a:pPr algn="ctr"/>
            <a:r>
              <a:rPr lang="en-US" sz="1200" dirty="0"/>
              <a:t>Hourly EEA probabilities are representative of the peak load day for the month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F4372D-2D36-4875-66BC-A56BE44E14CE}"/>
              </a:ext>
            </a:extLst>
          </p:cNvPr>
          <p:cNvSpPr txBox="1"/>
          <p:nvPr/>
        </p:nvSpPr>
        <p:spPr>
          <a:xfrm>
            <a:off x="1819496" y="747599"/>
            <a:ext cx="565740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CAFOR Risk Profile</a:t>
            </a:r>
          </a:p>
          <a:p>
            <a:pPr algn="ctr"/>
            <a:r>
              <a:rPr lang="en-US" sz="1200" dirty="0"/>
              <a:t>CAFOR probabilities are representative of the net peak load hour for the month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8DC99FD-62B3-4B7F-3511-625ED288B176}"/>
              </a:ext>
            </a:extLst>
          </p:cNvPr>
          <p:cNvGrpSpPr/>
          <p:nvPr/>
        </p:nvGrpSpPr>
        <p:grpSpPr>
          <a:xfrm>
            <a:off x="914399" y="1283884"/>
            <a:ext cx="7517801" cy="2602316"/>
            <a:chOff x="914399" y="1283884"/>
            <a:chExt cx="7517801" cy="2602316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2D32AEBA-2D03-1ABE-490F-B047EA5302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4399" y="1283884"/>
              <a:ext cx="7517801" cy="2602316"/>
            </a:xfrm>
            <a:prstGeom prst="rect">
              <a:avLst/>
            </a:prstGeom>
          </p:spPr>
        </p:pic>
        <p:sp>
          <p:nvSpPr>
            <p:cNvPr id="8" name="Callout: Line 7">
              <a:extLst>
                <a:ext uri="{FF2B5EF4-FFF2-40B4-BE49-F238E27FC236}">
                  <a16:creationId xmlns:a16="http://schemas.microsoft.com/office/drawing/2014/main" id="{35899153-4D71-D7F7-C553-5BD682529129}"/>
                </a:ext>
              </a:extLst>
            </p:cNvPr>
            <p:cNvSpPr/>
            <p:nvPr/>
          </p:nvSpPr>
          <p:spPr>
            <a:xfrm>
              <a:off x="1028699" y="1313113"/>
              <a:ext cx="912703" cy="279353"/>
            </a:xfrm>
            <a:prstGeom prst="borderCallout1">
              <a:avLst>
                <a:gd name="adj1" fmla="val 32233"/>
                <a:gd name="adj2" fmla="val 104026"/>
                <a:gd name="adj3" fmla="val 152446"/>
                <a:gd name="adj4" fmla="val 1635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Fake Values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6622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62978</TotalTime>
  <Words>445</Words>
  <Application>Microsoft Office PowerPoint</Application>
  <PresentationFormat>On-screen Show (4:3)</PresentationFormat>
  <Paragraphs>72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Anticipated Timeline for Releases </vt:lpstr>
      <vt:lpstr>Main Report Design Element</vt:lpstr>
      <vt:lpstr>Load and Resources Table</vt:lpstr>
      <vt:lpstr>Load and Resources Table, continued</vt:lpstr>
      <vt:lpstr>Load and Resources Table, continued</vt:lpstr>
      <vt:lpstr>CAFOR “Under Typical Conditions” Section</vt:lpstr>
      <vt:lpstr>Main Report Design Elements – Risk Page</vt:lpstr>
      <vt:lpstr>Risk Assessment Section</vt:lpstr>
      <vt:lpstr>Risk Assessment Section</vt:lpstr>
      <vt:lpstr>Supplementary</vt:lpstr>
      <vt:lpstr>MORA Tableau Dashboard Example - Resources information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780</cp:revision>
  <cp:lastPrinted>2016-11-14T19:26:45Z</cp:lastPrinted>
  <dcterms:created xsi:type="dcterms:W3CDTF">2016-01-21T15:20:31Z</dcterms:created>
  <dcterms:modified xsi:type="dcterms:W3CDTF">2023-03-23T18:18:57Z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