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509" r:id="rId8"/>
    <p:sldId id="51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68" autoAdjust="0"/>
  </p:normalViewPr>
  <p:slideViewPr>
    <p:cSldViewPr showGuides="1">
      <p:cViewPr varScale="1">
        <p:scale>
          <a:sx n="73" d="100"/>
          <a:sy n="73" d="100"/>
        </p:scale>
        <p:origin x="90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BD9533-7C8D-4997-A7FB-4194A59E14A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37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</a:pPr>
            <a:r>
              <a:rPr lang="en-US" altLang="en-US" sz="2600" b="1" dirty="0"/>
              <a:t>Reserve Margin Study Update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/>
          </a:p>
          <a:p>
            <a:pPr>
              <a:spcBef>
                <a:spcPct val="0"/>
              </a:spcBef>
            </a:pPr>
            <a:r>
              <a:rPr lang="en-US" altLang="en-US" sz="2000" b="1" dirty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Julie Jin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March 24,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96862"/>
            <a:ext cx="8458200" cy="558752"/>
          </a:xfrm>
        </p:spPr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26720" y="855614"/>
            <a:ext cx="8458200" cy="5392786"/>
          </a:xfrm>
          <a:noFill/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Updating SERVM model inputs to develop base-case: load forecast, generation resources, PUNs and hydro modeling. Also updating the following: 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kern="0" dirty="0">
                <a:solidFill>
                  <a:schemeClr val="tx2"/>
                </a:solidFill>
              </a:rPr>
              <a:t>The latest ancillary service requirements including ECOT Contingency Reserve Service (ECRS)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kern="0" dirty="0">
                <a:solidFill>
                  <a:schemeClr val="tx2"/>
                </a:solidFill>
              </a:rPr>
              <a:t>Phase 2 weatherization impact assumptions will be reflected in the low temperature/forced outage correlations by weather zone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en-US" sz="2000" kern="0" dirty="0">
                <a:solidFill>
                  <a:schemeClr val="tx2"/>
                </a:solidFill>
              </a:rPr>
              <a:t>Price Responsive Demand deployment will be improved at low reserve margin levels; higher than historical responses should be expected at low reserve margin levels, for example 6% reserve margin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kern="0" dirty="0">
                <a:solidFill>
                  <a:schemeClr val="tx2"/>
                </a:solidFill>
              </a:rPr>
              <a:t>Collecting and processing generator outage data; some responses to the data request excluded reserve shutdown events, which should be included in NERC Generator Availability Data System (GADS) data submissions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1600" kern="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56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6FBC-82E4-1786-4566-69D9AFA7F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Sensitivities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9C433-4104-894F-AE70-0BFD7948F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FAB19C8-64F9-44B6-AEEC-0A8F2A867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841423"/>
              </p:ext>
            </p:extLst>
          </p:nvPr>
        </p:nvGraphicFramePr>
        <p:xfrm>
          <a:off x="1143000" y="838200"/>
          <a:ext cx="6626226" cy="5195824"/>
        </p:xfrm>
        <a:graphic>
          <a:graphicData uri="http://schemas.openxmlformats.org/drawingml/2006/table">
            <a:tbl>
              <a:tblPr firstRow="1" firstCol="1" bandRow="1"/>
              <a:tblGrid>
                <a:gridCol w="3313113">
                  <a:extLst>
                    <a:ext uri="{9D8B030D-6E8A-4147-A177-3AD203B41FA5}">
                      <a16:colId xmlns:a16="http://schemas.microsoft.com/office/drawing/2014/main" val="2799716285"/>
                    </a:ext>
                  </a:extLst>
                </a:gridCol>
                <a:gridCol w="3313113">
                  <a:extLst>
                    <a:ext uri="{9D8B030D-6E8A-4147-A177-3AD203B41FA5}">
                      <a16:colId xmlns:a16="http://schemas.microsoft.com/office/drawing/2014/main" val="274405075"/>
                    </a:ext>
                  </a:extLst>
                </a:gridCol>
              </a:tblGrid>
              <a:tr h="2131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Scenario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Description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675280"/>
                  </a:ext>
                </a:extLst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Zonal Impact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Estimate the impact of zonal constraints on EORM, MERM, and 0.1 LOLE RM.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57046"/>
                  </a:ext>
                </a:extLst>
              </a:tr>
              <a:tr h="2131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Renewable Penetration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Higher underlying wind and solar penetration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3636784"/>
                  </a:ext>
                </a:extLst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Energy Storage Penetration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Review market outcomes without the projected battery storage fleet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71882"/>
                  </a:ext>
                </a:extLst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EFOR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Review market outcomes of varying the forced outage rates of the thermal units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0091736"/>
                  </a:ext>
                </a:extLst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Solar-Battery Storage Reference Resource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Solar-battery storage system used as the reference resource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199675"/>
                  </a:ext>
                </a:extLst>
              </a:tr>
              <a:tr h="4396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Joint SAWG/ERCOT Sensitivity Selections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Retirement Risk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Large Industrial Loads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27398"/>
                  </a:ext>
                </a:extLst>
              </a:tr>
              <a:tr h="8925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Non-Simulation Sensitivities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VOLL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Reference Resource Carrying Cost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Weather Weightings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Load Forecast Error Distribution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68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66150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59330</TotalTime>
  <Words>236</Words>
  <Application>Microsoft Office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Symbol</vt:lpstr>
      <vt:lpstr>1_Custom Design</vt:lpstr>
      <vt:lpstr>Office Theme</vt:lpstr>
      <vt:lpstr>Custom Design</vt:lpstr>
      <vt:lpstr>PowerPoint Presentation</vt:lpstr>
      <vt:lpstr>Current Status</vt:lpstr>
      <vt:lpstr>Sensitivities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752</cp:revision>
  <cp:lastPrinted>2016-11-14T19:26:45Z</cp:lastPrinted>
  <dcterms:created xsi:type="dcterms:W3CDTF">2016-01-21T15:20:31Z</dcterms:created>
  <dcterms:modified xsi:type="dcterms:W3CDTF">2023-03-22T22:01:20Z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