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83" r:id="rId8"/>
    <p:sldId id="279" r:id="rId9"/>
    <p:sldId id="281" r:id="rId10"/>
    <p:sldId id="401" r:id="rId11"/>
    <p:sldId id="38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68" autoAdjust="0"/>
  </p:normalViewPr>
  <p:slideViewPr>
    <p:cSldViewPr showGuides="1">
      <p:cViewPr varScale="1">
        <p:scale>
          <a:sx n="79" d="100"/>
          <a:sy n="79" d="100"/>
        </p:scale>
        <p:origin x="40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0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88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36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96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4" y="6553200"/>
            <a:ext cx="1621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ERCOT 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0574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US" altLang="en-US" sz="2600" b="1" dirty="0"/>
          </a:p>
          <a:p>
            <a:pPr>
              <a:spcBef>
                <a:spcPct val="0"/>
              </a:spcBef>
            </a:pPr>
            <a:r>
              <a:rPr lang="en-US" altLang="en-US" sz="2600" b="1" dirty="0"/>
              <a:t>Spring SARA Report Overview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400" b="1" dirty="0"/>
          </a:p>
          <a:p>
            <a:r>
              <a:rPr lang="en-US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March 24,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518319"/>
          </a:xfrm>
        </p:spPr>
        <p:txBody>
          <a:bodyPr/>
          <a:lstStyle/>
          <a:p>
            <a:r>
              <a:rPr lang="en-US" sz="2400" dirty="0"/>
              <a:t>Main Changes Relative to Last Year’s Spring SARA</a:t>
            </a:r>
            <a:br>
              <a:rPr lang="en-US" sz="2000" dirty="0"/>
            </a:b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C4AF89-8EFE-711B-745B-D9F07008D2F1}"/>
              </a:ext>
            </a:extLst>
          </p:cNvPr>
          <p:cNvSpPr txBox="1"/>
          <p:nvPr/>
        </p:nvSpPr>
        <p:spPr>
          <a:xfrm>
            <a:off x="419100" y="1148896"/>
            <a:ext cx="83058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Increased April and May peak load forecasts, 1.5 GW and 5.2 GW, respectively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Increased solar and wind: 4.1 GW and 1.4 GW, respectively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Increased EEA resources available during reserve scarcity conditions: 0.8 GW, mainly from distribution voltage reduction and curtailable Large Flexible Loads (LFLs)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Capacity contribution for battery storage: 0.9 GW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Decreased thermal resource capacity: units on extended outage and summer mothball schedules total 1.2 GW, co-located Large Flexible Loads reduce thermal capacity by 0.6 GW</a:t>
            </a:r>
          </a:p>
        </p:txBody>
      </p:sp>
    </p:spTree>
    <p:extLst>
      <p:ext uri="{BB962C8B-B14F-4D97-AF65-F5344CB8AC3E}">
        <p14:creationId xmlns:p14="http://schemas.microsoft.com/office/powerpoint/2010/main" val="896669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690563"/>
          </a:xfrm>
        </p:spPr>
        <p:txBody>
          <a:bodyPr/>
          <a:lstStyle/>
          <a:p>
            <a:r>
              <a:rPr lang="en-US" dirty="0"/>
              <a:t>Resource Changes Since 2022 Spring SARA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990921C-5DE1-E32C-C325-ED325F1C61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934244"/>
            <a:ext cx="5638800" cy="523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48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518319"/>
          </a:xfrm>
        </p:spPr>
        <p:txBody>
          <a:bodyPr/>
          <a:lstStyle/>
          <a:p>
            <a:r>
              <a:rPr lang="en-US" dirty="0"/>
              <a:t>Risk Scenarios: Maintenance Season, </a:t>
            </a:r>
            <a:br>
              <a:rPr lang="en-US" dirty="0"/>
            </a:br>
            <a:r>
              <a:rPr lang="en-US" dirty="0"/>
              <a:t>March-April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771ACC-5F3A-4662-7D94-944CB4E5B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892" y="1660135"/>
            <a:ext cx="8440818" cy="353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93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518319"/>
          </a:xfrm>
        </p:spPr>
        <p:txBody>
          <a:bodyPr/>
          <a:lstStyle/>
          <a:p>
            <a:r>
              <a:rPr lang="en-US" dirty="0"/>
              <a:t>Risk Scenarios: May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58907F-A07B-4219-3D70-A78BEB494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1600200"/>
            <a:ext cx="8422335" cy="3433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909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Battery Energy Storage Contribution (Interim)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4176DA-9C81-4F6A-BF36-982D65E64D9D}"/>
              </a:ext>
            </a:extLst>
          </p:cNvPr>
          <p:cNvSpPr txBox="1"/>
          <p:nvPr/>
        </p:nvSpPr>
        <p:spPr>
          <a:xfrm>
            <a:off x="421262" y="993600"/>
            <a:ext cx="8305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For each ESR and 5-minute interval, available capacity is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minimum of High Ancillary Sustained Limit (HASL) and State of Charge available for energy (divided by 1-hour to produce a MW value)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Monthly percentiles calculated using data for hour-ending 1600-1900 (peak discharge period)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For future months—Spring 2023—percentiles extrapolated using expected monthly installed capacity.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3B7243-C098-AB84-6169-C253BEA99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514600"/>
            <a:ext cx="5791313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01306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60370</TotalTime>
  <Words>210</Words>
  <Application>Microsoft Office PowerPoint</Application>
  <PresentationFormat>On-screen Show (4:3)</PresentationFormat>
  <Paragraphs>31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Main Changes Relative to Last Year’s Spring SARA </vt:lpstr>
      <vt:lpstr>Resource Changes Since 2022 Spring SARA</vt:lpstr>
      <vt:lpstr>Risk Scenarios: Maintenance Season,  March-April</vt:lpstr>
      <vt:lpstr>Risk Scenarios: May</vt:lpstr>
      <vt:lpstr>Battery Energy Storage Contribution (Interim)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754</cp:revision>
  <cp:lastPrinted>2016-11-14T19:26:45Z</cp:lastPrinted>
  <dcterms:created xsi:type="dcterms:W3CDTF">2016-01-21T15:20:31Z</dcterms:created>
  <dcterms:modified xsi:type="dcterms:W3CDTF">2023-03-21T20:02:57Z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