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7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83196" autoAdjust="0"/>
  </p:normalViewPr>
  <p:slideViewPr>
    <p:cSldViewPr showGuides="1">
      <p:cViewPr varScale="1">
        <p:scale>
          <a:sx n="95" d="100"/>
          <a:sy n="95" d="100"/>
        </p:scale>
        <p:origin x="2112" y="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Feb 2022 and Feb 2023, we see fewer instances of frequency hovering at or below the lower </a:t>
            </a:r>
            <a:r>
              <a:rPr lang="en-US" dirty="0" err="1"/>
              <a:t>deadband</a:t>
            </a:r>
            <a:r>
              <a:rPr lang="en-US" dirty="0"/>
              <a:t> in Feb 2023.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Feb 2021 and Feb 2023, we see fewer instances of frequency hovering well below the lower </a:t>
            </a:r>
            <a:r>
              <a:rPr lang="en-US" dirty="0" err="1"/>
              <a:t>deadband</a:t>
            </a:r>
            <a:r>
              <a:rPr lang="en-US" dirty="0"/>
              <a:t> in Feb 2023, and significantly fewer instances of frequency crossing the higher </a:t>
            </a:r>
            <a:r>
              <a:rPr lang="en-US" dirty="0" err="1"/>
              <a:t>deadband</a:t>
            </a:r>
            <a:r>
              <a:rPr lang="en-US" dirty="0"/>
              <a:t> in Feb 2023.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We did not make time error corrections and the time error was fairly small during the entire month of Feb.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accent2"/>
                </a:solidFill>
              </a:rPr>
              <a:t>30,335,510 MWh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/>
                </a:solidFill>
              </a:rPr>
              <a:t>10,195,515 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33.61%</a:t>
            </a:r>
          </a:p>
          <a:p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2"/>
                </a:solidFill>
              </a:rPr>
              <a:t>1,442,064 MWh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4.75%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</a:t>
            </a:r>
          </a:p>
          <a:p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energy was provided by solar generation, which is highest solar  penetration level so far.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135,268</a:t>
            </a:r>
            <a:r>
              <a:rPr lang="en-US" dirty="0"/>
              <a:t> </a:t>
            </a:r>
            <a:r>
              <a:rPr lang="en-US" baseline="0" dirty="0"/>
              <a:t> MW*s on 1/15/2023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178,997</a:t>
            </a:r>
            <a:r>
              <a:rPr lang="en-US" sz="2400" dirty="0"/>
              <a:t> </a:t>
            </a:r>
            <a:r>
              <a:rPr lang="en-US" sz="1600" b="1" baseline="0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348,505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Jan 31st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baseline="0" dirty="0">
                <a:solidFill>
                  <a:schemeClr val="accent2"/>
                </a:solidFill>
              </a:rPr>
              <a:t>135,268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Jan 15th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the 15 min CPS1 score is consistently above 160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173.48, which is in line with expectations, and the CPS1 score for Jan is slightly higher than the last month.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Daily RMS1 frequency by year is so far slightly smaller overall compared with 2022.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14.42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11.76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17.3 mHz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14.37mHz on avg for Feb 2023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February 2023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March 22</a:t>
            </a:r>
            <a:r>
              <a:rPr lang="en-US" baseline="30000" dirty="0"/>
              <a:t>nd</a:t>
            </a:r>
            <a:r>
              <a:rPr lang="en-US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48BC10-C2D8-DC8E-B364-55087ED39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8" y="762000"/>
            <a:ext cx="7542464" cy="548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6BFD9-2CCE-019B-358F-1207B793B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758651"/>
            <a:ext cx="7543800" cy="54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B3761-29C3-2B28-10E7-B53DD981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47" y="746927"/>
            <a:ext cx="7540106" cy="54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C23B5-E9CD-4A36-3F70-AE6587AFE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29" y="784723"/>
            <a:ext cx="7281341" cy="52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2021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FBB46-C880-4977-997B-1297BE6F8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07" y="1604962"/>
            <a:ext cx="84201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2021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3F3404-77C3-4926-AFFF-B942CFC4C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805114"/>
            <a:ext cx="89916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February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176.90%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173.56%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BAAL-003 Events have updated through 2021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2021 BAAL-003 FRM Performance: </a:t>
            </a:r>
            <a:r>
              <a:rPr lang="en-US" sz="1800" b="1" dirty="0">
                <a:solidFill>
                  <a:schemeClr val="accent2"/>
                </a:solidFill>
              </a:rPr>
              <a:t>-913.56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2023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14.42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11.76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17.30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30,335,510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10,195,515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33.61%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1,442,064 MWh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4.75%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178,997 </a:t>
            </a:r>
            <a:r>
              <a:rPr lang="en-US" sz="1600" dirty="0">
                <a:solidFill>
                  <a:schemeClr val="accent2"/>
                </a:solidFill>
              </a:rPr>
              <a:t>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348,505</a:t>
            </a:r>
            <a:r>
              <a:rPr lang="en-US" sz="1600" dirty="0">
                <a:solidFill>
                  <a:schemeClr val="accent2"/>
                </a:solidFill>
              </a:rPr>
              <a:t> MW*s on Jan 31</a:t>
            </a:r>
            <a:r>
              <a:rPr lang="en-US" sz="1600" baseline="30000" dirty="0">
                <a:solidFill>
                  <a:schemeClr val="accent2"/>
                </a:solidFill>
              </a:rPr>
              <a:t>st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135,268 </a:t>
            </a:r>
            <a:r>
              <a:rPr lang="en-US" sz="1600" dirty="0">
                <a:solidFill>
                  <a:schemeClr val="accent2"/>
                </a:solidFill>
              </a:rPr>
              <a:t>MW*s on Jan 15</a:t>
            </a:r>
            <a:r>
              <a:rPr lang="en-US" sz="1600" baseline="30000" dirty="0">
                <a:solidFill>
                  <a:schemeClr val="accent2"/>
                </a:solidFill>
              </a:rPr>
              <a:t>th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2E4BC2-530F-36FC-C365-E50284114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24" y="710047"/>
            <a:ext cx="7488952" cy="54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C0F93-58C4-804F-899F-052DB4CD8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92" y="762000"/>
            <a:ext cx="7574815" cy="550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0214B-3C5B-F14E-64E5-F59EFC3E7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9" y="762000"/>
            <a:ext cx="755774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95421C-3F27-5BBA-D477-AF4831D97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77" y="762000"/>
            <a:ext cx="7524845" cy="54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663019-7809-0D2B-0524-040F58BBF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05" y="762000"/>
            <a:ext cx="7501389" cy="545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26E6D-C291-E795-6C8B-E345FF60E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17" y="859313"/>
            <a:ext cx="7084166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2013-2023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FF2B0D9-4A02-4BAE-86E0-E85DA3B38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4260699"/>
            <a:ext cx="8534400" cy="20418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E8270F-285E-E242-A8D0-97F863962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77" y="716339"/>
            <a:ext cx="7998645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90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35CB8E-A386-3267-D1F0-1645B13AE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53" y="762000"/>
            <a:ext cx="7519693" cy="54602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D021A-A627-4DD5-89BC-9AF33464AAA9}"/>
              </a:ext>
            </a:extLst>
          </p:cNvPr>
          <p:cNvSpPr txBox="1"/>
          <p:nvPr/>
        </p:nvSpPr>
        <p:spPr>
          <a:xfrm>
            <a:off x="4876802" y="44196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Feb-23 CPS1 (%): 176.90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December.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152FE2-F2AB-BE9E-5FD4-53D924136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90134"/>
            <a:ext cx="7543800" cy="547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FA75A-2336-463A-8955-A1E8C878D054}"/>
              </a:ext>
            </a:extLst>
          </p:cNvPr>
          <p:cNvSpPr txBox="1"/>
          <p:nvPr/>
        </p:nvSpPr>
        <p:spPr>
          <a:xfrm>
            <a:off x="4800602" y="1024271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Feb-23 CPS1 (%): 176.90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BAE775-ADB0-F523-2A93-E3E7CD5C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22" y="762000"/>
            <a:ext cx="7554155" cy="5487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61D3EA-F141-43FC-9AD6-86BF3016518B}"/>
              </a:ext>
            </a:extLst>
          </p:cNvPr>
          <p:cNvSpPr txBox="1"/>
          <p:nvPr/>
        </p:nvSpPr>
        <p:spPr>
          <a:xfrm>
            <a:off x="3886202" y="1219202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173.56%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86189-71B9-AE3C-28F3-033F30C0C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22" y="762000"/>
            <a:ext cx="7506956" cy="54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4FA02E-D5D6-8588-3861-09EA6406A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8" y="687971"/>
            <a:ext cx="7542464" cy="548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90631</TotalTime>
  <Words>772</Words>
  <Application>Microsoft Office PowerPoint</Application>
  <PresentationFormat>On-screen Show (4:3)</PresentationFormat>
  <Paragraphs>156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1_Custom Design</vt:lpstr>
      <vt:lpstr>Office Theme</vt:lpstr>
      <vt:lpstr>Custom Design</vt:lpstr>
      <vt:lpstr>PowerPoint Presentation</vt:lpstr>
      <vt:lpstr>Summary of February 2023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2021 BAL-003 Selected Events – Update</vt:lpstr>
      <vt:lpstr>Op. Year 2021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2013-2023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Vermillion, Brandt</cp:lastModifiedBy>
  <cp:revision>1320</cp:revision>
  <cp:lastPrinted>2016-01-21T20:53:15Z</cp:lastPrinted>
  <dcterms:created xsi:type="dcterms:W3CDTF">2016-01-21T15:20:31Z</dcterms:created>
  <dcterms:modified xsi:type="dcterms:W3CDTF">2023-03-21T21:40:40Z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