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269" r:id="rId8"/>
    <p:sldId id="274" r:id="rId9"/>
    <p:sldId id="277" r:id="rId10"/>
    <p:sldId id="275" r:id="rId11"/>
    <p:sldId id="276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954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NDSWG March 2023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Joel Koepke</a:t>
            </a:r>
          </a:p>
          <a:p>
            <a:r>
              <a:rPr lang="en-US" sz="2800" dirty="0">
                <a:solidFill>
                  <a:schemeClr val="tx2"/>
                </a:solidFill>
              </a:rPr>
              <a:t>3/21/2023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NMMS “Tech Health” Project</a:t>
            </a:r>
          </a:p>
          <a:p>
            <a:r>
              <a:rPr lang="en-US" dirty="0"/>
              <a:t>Contingency Review</a:t>
            </a:r>
          </a:p>
          <a:p>
            <a:pPr lvl="1"/>
            <a:r>
              <a:rPr lang="en-US" dirty="0"/>
              <a:t>Annual double-circuit review kickoff</a:t>
            </a:r>
          </a:p>
          <a:p>
            <a:pPr lvl="1"/>
            <a:r>
              <a:rPr lang="en-US" dirty="0"/>
              <a:t>New manual contingency review</a:t>
            </a:r>
          </a:p>
          <a:p>
            <a:r>
              <a:rPr lang="en-US" dirty="0"/>
              <a:t>One-Line Modeling Expectations </a:t>
            </a:r>
          </a:p>
          <a:p>
            <a:r>
              <a:rPr lang="en-US" dirty="0"/>
              <a:t>SSWG Node/Breaker NOMCR Submissions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3573-7CF8-4717-B0EA-53B2031F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– Deployments (Update)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FBDF7-8044-4545-A2F4-E1A231693EE5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Initial deployment was in early December</a:t>
            </a:r>
          </a:p>
          <a:p>
            <a:pPr lvl="1"/>
            <a:r>
              <a:rPr lang="en-US" sz="2800" dirty="0"/>
              <a:t>Performance issues experienced</a:t>
            </a:r>
          </a:p>
          <a:p>
            <a:pPr lvl="1"/>
            <a:r>
              <a:rPr lang="en-US" sz="2800" dirty="0"/>
              <a:t>Defects identified</a:t>
            </a:r>
          </a:p>
          <a:p>
            <a:pPr lvl="1"/>
            <a:endParaRPr lang="en-US" sz="2800" dirty="0"/>
          </a:p>
          <a:p>
            <a:r>
              <a:rPr lang="en-US" sz="2800" dirty="0"/>
              <a:t>Upcoming deployments (</a:t>
            </a:r>
            <a:r>
              <a:rPr lang="en-US" sz="2800" i="1" dirty="0"/>
              <a:t>schedule subject to change</a:t>
            </a:r>
            <a:r>
              <a:rPr lang="en-US" sz="2800" dirty="0"/>
              <a:t>)</a:t>
            </a:r>
          </a:p>
          <a:p>
            <a:pPr lvl="1"/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January deployment to fix critical defects</a:t>
            </a:r>
          </a:p>
          <a:p>
            <a:pPr lvl="2"/>
            <a:r>
              <a:rPr lang="en-US" sz="2600" i="1" dirty="0">
                <a:solidFill>
                  <a:schemeClr val="bg1">
                    <a:lumMod val="85000"/>
                  </a:schemeClr>
                </a:solidFill>
              </a:rPr>
              <a:t>Completed</a:t>
            </a:r>
          </a:p>
          <a:p>
            <a:pPr lvl="1"/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February deployment (2/24)</a:t>
            </a:r>
          </a:p>
          <a:p>
            <a:pPr lvl="2"/>
            <a:r>
              <a:rPr lang="en-US" sz="2600" i="1" dirty="0">
                <a:solidFill>
                  <a:schemeClr val="bg1">
                    <a:lumMod val="85000"/>
                  </a:schemeClr>
                </a:solidFill>
              </a:rPr>
              <a:t>Completed</a:t>
            </a:r>
          </a:p>
          <a:p>
            <a:pPr lvl="1"/>
            <a:r>
              <a:rPr lang="en-US" sz="2800" dirty="0">
                <a:solidFill>
                  <a:srgbClr val="00B050"/>
                </a:solidFill>
              </a:rPr>
              <a:t>March deployment (3/27)</a:t>
            </a:r>
          </a:p>
          <a:p>
            <a:pPr lvl="2"/>
            <a:r>
              <a:rPr lang="en-US" sz="2600" dirty="0">
                <a:solidFill>
                  <a:srgbClr val="00B050"/>
                </a:solidFill>
              </a:rPr>
              <a:t>Addresses stability issues along with more than 20 defects</a:t>
            </a:r>
          </a:p>
          <a:p>
            <a:pPr lvl="1"/>
            <a:r>
              <a:rPr lang="en-US" sz="2800" dirty="0"/>
              <a:t>April deployment</a:t>
            </a:r>
          </a:p>
          <a:p>
            <a:pPr lvl="2"/>
            <a:r>
              <a:rPr lang="en-US" sz="2600" dirty="0"/>
              <a:t>Issues TBD</a:t>
            </a:r>
          </a:p>
          <a:p>
            <a:pPr lvl="2"/>
            <a:endParaRPr lang="en-US" sz="2600" dirty="0"/>
          </a:p>
          <a:p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26A66-88AB-4621-BD26-0D6C054A3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2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099D1-C1B6-4E0B-99A2-5695A951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Contingency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7F68-19A6-4245-9365-8544A5881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will be starting a new process to review manual contingencies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goal of this review is to determine if the contingencies are still accurate and required</a:t>
            </a:r>
          </a:p>
          <a:p>
            <a:pPr lvl="1"/>
            <a:r>
              <a:rPr lang="en-US" dirty="0"/>
              <a:t>Many of the contingencies are disabled</a:t>
            </a:r>
          </a:p>
          <a:p>
            <a:pPr lvl="1"/>
            <a:endParaRPr lang="en-US" dirty="0"/>
          </a:p>
          <a:p>
            <a:r>
              <a:rPr lang="en-US" dirty="0"/>
              <a:t>The outcome of the review will be a CAMR or ICR similar to the double-circuit contingency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79019-E867-403A-AB6E-1FBBBCC55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45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AF411-EAC6-7EBF-795C-2424483B4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Modeling Expectations Update for One-Line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DC6DE-BBF7-1278-4417-9C7FAB47D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EFCFD238-85A6-650E-E6F5-3ED7E6EEE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" y="985837"/>
            <a:ext cx="10582275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2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DBB4C-EE84-49E1-AD13-3DCDD61C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Model Change Requests for SSWG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68A0F-D8BB-4C4A-870B-C0D3BF2CD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80826D-8F0B-4AA6-BEA9-0D61512E6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69" y="1066800"/>
            <a:ext cx="11379200" cy="914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SSWG will be starting the process to add node-breaker detail to SSWG cases.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278EB9-430C-420B-8F75-62B68BD14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1981200"/>
            <a:ext cx="2438400" cy="2438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1A8889-8F99-4B0B-9E26-66AD5F1C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067" y="2349017"/>
            <a:ext cx="3045959" cy="1409700"/>
          </a:xfrm>
          <a:prstGeom prst="rect">
            <a:avLst/>
          </a:prstGeom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9166746-FE56-47EB-BCE1-8820823CE2FB}"/>
              </a:ext>
            </a:extLst>
          </p:cNvPr>
          <p:cNvSpPr txBox="1">
            <a:spLocks/>
          </p:cNvSpPr>
          <p:nvPr/>
        </p:nvSpPr>
        <p:spPr>
          <a:xfrm>
            <a:off x="7305098" y="4451999"/>
            <a:ext cx="3220604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i="1" dirty="0"/>
              <a:t>“</a:t>
            </a:r>
            <a:r>
              <a:rPr lang="en-US" sz="1600" b="1" i="1" u="sng" dirty="0"/>
              <a:t>Node-Breaker</a:t>
            </a:r>
            <a:r>
              <a:rPr lang="en-US" sz="1600" i="1" dirty="0"/>
              <a:t>” detail of a ring bus for Operations</a:t>
            </a:r>
            <a:endParaRPr lang="en-US" sz="1600" i="1" dirty="0">
              <a:solidFill>
                <a:srgbClr val="00B050"/>
              </a:solidFill>
            </a:endParaRPr>
          </a:p>
          <a:p>
            <a:endParaRPr lang="en-US" sz="1600" i="1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3E1BDD33-0EE6-4DD0-A807-6884236B8B42}"/>
              </a:ext>
            </a:extLst>
          </p:cNvPr>
          <p:cNvSpPr txBox="1">
            <a:spLocks/>
          </p:cNvSpPr>
          <p:nvPr/>
        </p:nvSpPr>
        <p:spPr>
          <a:xfrm>
            <a:off x="486809" y="3841486"/>
            <a:ext cx="4514473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i="1" dirty="0"/>
              <a:t>“</a:t>
            </a:r>
            <a:r>
              <a:rPr lang="en-US" sz="1600" b="1" i="1" u="sng" dirty="0"/>
              <a:t>Bus-Branch</a:t>
            </a:r>
            <a:r>
              <a:rPr lang="en-US" sz="1600" i="1" dirty="0"/>
              <a:t>” detail of a ring bus for Planning</a:t>
            </a:r>
            <a:endParaRPr lang="en-US" sz="1600" i="1" dirty="0">
              <a:solidFill>
                <a:srgbClr val="00B050"/>
              </a:solidFill>
            </a:endParaRPr>
          </a:p>
          <a:p>
            <a:endParaRPr lang="en-US" sz="1600" i="1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A2A891D-C3DE-421A-890C-9AE599DC913B}"/>
              </a:ext>
            </a:extLst>
          </p:cNvPr>
          <p:cNvSpPr/>
          <p:nvPr/>
        </p:nvSpPr>
        <p:spPr>
          <a:xfrm>
            <a:off x="4953000" y="3036992"/>
            <a:ext cx="1452879" cy="395654"/>
          </a:xfrm>
          <a:prstGeom prst="rightArrow">
            <a:avLst/>
          </a:prstGeom>
          <a:solidFill>
            <a:srgbClr val="3185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8C4A329-1B74-4EBF-B45C-8DBE48E15332}"/>
              </a:ext>
            </a:extLst>
          </p:cNvPr>
          <p:cNvSpPr txBox="1">
            <a:spLocks/>
          </p:cNvSpPr>
          <p:nvPr/>
        </p:nvSpPr>
        <p:spPr>
          <a:xfrm>
            <a:off x="431800" y="5181600"/>
            <a:ext cx="11379200" cy="9143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SSWG members will be asked to correct and add new information to the model.</a:t>
            </a:r>
          </a:p>
        </p:txBody>
      </p:sp>
    </p:spTree>
    <p:extLst>
      <p:ext uri="{BB962C8B-B14F-4D97-AF65-F5344CB8AC3E}">
        <p14:creationId xmlns:p14="http://schemas.microsoft.com/office/powerpoint/2010/main" val="957480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D66FB-732B-446B-9670-DA6569AB7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NOMCR Example: Deconsolidating Shunt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B6FF1-6474-45BC-BB67-829E220C5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36703"/>
            <a:ext cx="6781800" cy="12437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PSSE ID of many shunt devices must be updated to avoid consolidation during topology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873B3-0281-4120-8C94-27FAC43AA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F987AC8-3683-4F36-AF8A-A244B8213539}"/>
              </a:ext>
            </a:extLst>
          </p:cNvPr>
          <p:cNvSpPr txBox="1">
            <a:spLocks/>
          </p:cNvSpPr>
          <p:nvPr/>
        </p:nvSpPr>
        <p:spPr>
          <a:xfrm>
            <a:off x="7569150" y="650478"/>
            <a:ext cx="2133600" cy="49066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Bus-Branch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A15648-CF36-46C4-8785-88915BB5F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739960"/>
            <a:ext cx="2857501" cy="16796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979765-7FB7-4730-B86B-F84584763E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488"/>
          <a:stretch/>
        </p:blipFill>
        <p:spPr>
          <a:xfrm>
            <a:off x="7467677" y="1047791"/>
            <a:ext cx="2336549" cy="23812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577E22F-B633-4F6E-85E9-760F2A4A1F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7198" y="3988383"/>
            <a:ext cx="2527951" cy="244850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15E84A-8F44-41BD-99B4-3494E6C4A1AE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4381501" y="2238396"/>
            <a:ext cx="3086176" cy="634936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776049-8878-454C-A9A7-249534E24ABD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4381501" y="4224892"/>
            <a:ext cx="2945697" cy="987742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B51095C-4481-40FA-9FDA-D126888CCB6D}"/>
              </a:ext>
            </a:extLst>
          </p:cNvPr>
          <p:cNvSpPr txBox="1">
            <a:spLocks/>
          </p:cNvSpPr>
          <p:nvPr/>
        </p:nvSpPr>
        <p:spPr>
          <a:xfrm>
            <a:off x="7422900" y="3596482"/>
            <a:ext cx="2286000" cy="5183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Node-Breaker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5BE73E-AD94-42BC-9CAD-5C642F07D139}"/>
              </a:ext>
            </a:extLst>
          </p:cNvPr>
          <p:cNvSpPr/>
          <p:nvPr/>
        </p:nvSpPr>
        <p:spPr>
          <a:xfrm>
            <a:off x="5181677" y="2057400"/>
            <a:ext cx="1447800" cy="315523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Topology Processing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972A08D-8B08-45CB-A54F-1590955D458C}"/>
              </a:ext>
            </a:extLst>
          </p:cNvPr>
          <p:cNvSpPr txBox="1">
            <a:spLocks/>
          </p:cNvSpPr>
          <p:nvPr/>
        </p:nvSpPr>
        <p:spPr>
          <a:xfrm>
            <a:off x="838200" y="4419600"/>
            <a:ext cx="4039526" cy="12437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Example: The operations model has 4 loads connected to the same Connectivity Node Group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8B9F219-61E4-4ECD-A0BE-4F5E6086F85E}"/>
              </a:ext>
            </a:extLst>
          </p:cNvPr>
          <p:cNvSpPr txBox="1">
            <a:spLocks/>
          </p:cNvSpPr>
          <p:nvPr/>
        </p:nvSpPr>
        <p:spPr>
          <a:xfrm>
            <a:off x="9728113" y="2555864"/>
            <a:ext cx="2133600" cy="6727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Loads are consolidated if their </a:t>
            </a:r>
            <a:r>
              <a:rPr lang="en-US" sz="1400" u="sng" dirty="0"/>
              <a:t>PSSE IDs are the same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D1D13E-D731-43BB-A72D-1D843A518896}"/>
              </a:ext>
            </a:extLst>
          </p:cNvPr>
          <p:cNvSpPr txBox="1">
            <a:spLocks/>
          </p:cNvSpPr>
          <p:nvPr/>
        </p:nvSpPr>
        <p:spPr>
          <a:xfrm>
            <a:off x="9827672" y="5562600"/>
            <a:ext cx="1981374" cy="6727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Loads remain unaggregated if their </a:t>
            </a:r>
            <a:r>
              <a:rPr lang="en-US" sz="1400" u="sng" dirty="0"/>
              <a:t>PSSE IDs are different </a:t>
            </a:r>
          </a:p>
        </p:txBody>
      </p:sp>
    </p:spTree>
    <p:extLst>
      <p:ext uri="{BB962C8B-B14F-4D97-AF65-F5344CB8AC3E}">
        <p14:creationId xmlns:p14="http://schemas.microsoft.com/office/powerpoint/2010/main" val="427318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</TotalTime>
  <Words>276</Words>
  <Application>Microsoft Office PowerPoint</Application>
  <PresentationFormat>Widescreen</PresentationFormat>
  <Paragraphs>56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Topics</vt:lpstr>
      <vt:lpstr>NMMS Tech Health Project – Deployments (Update)</vt:lpstr>
      <vt:lpstr>Manual Contingency Review</vt:lpstr>
      <vt:lpstr>Draft Modeling Expectations Update for One-Line Requirements</vt:lpstr>
      <vt:lpstr>Upcoming Model Change Requests for SSWG</vt:lpstr>
      <vt:lpstr>SSWG NOMCR Example: Deconsolidating Shunt Devices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47</cp:revision>
  <cp:lastPrinted>2016-01-21T20:53:15Z</cp:lastPrinted>
  <dcterms:created xsi:type="dcterms:W3CDTF">2016-01-21T15:20:31Z</dcterms:created>
  <dcterms:modified xsi:type="dcterms:W3CDTF">2023-03-21T16:13:01Z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