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9"/>
  </p:notesMasterIdLst>
  <p:handoutMasterIdLst>
    <p:handoutMasterId r:id="rId10"/>
  </p:handoutMasterIdLst>
  <p:sldIdLst>
    <p:sldId id="288" r:id="rId7"/>
    <p:sldId id="29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EBCA"/>
    <a:srgbClr val="D19DBB"/>
    <a:srgbClr val="69E1B0"/>
    <a:srgbClr val="00AEC7"/>
    <a:srgbClr val="56E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2" autoAdjust="0"/>
    <p:restoredTop sz="96357" autoAdjust="0"/>
  </p:normalViewPr>
  <p:slideViewPr>
    <p:cSldViewPr showGuides="1">
      <p:cViewPr varScale="1">
        <p:scale>
          <a:sx n="83" d="100"/>
          <a:sy n="83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SODG 2010-2022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'combined chart'!$B$1</c:f>
              <c:strCache>
                <c:ptCount val="1"/>
                <c:pt idx="0">
                  <c:v>ACCUMULATED MW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cat>
            <c:strRef>
              <c:f>'combined chart'!$A$2:$A$54</c:f>
              <c:strCache>
                <c:ptCount val="53"/>
                <c:pt idx="0">
                  <c:v>2009-Q4</c:v>
                </c:pt>
                <c:pt idx="1">
                  <c:v>2010-Q1</c:v>
                </c:pt>
                <c:pt idx="2">
                  <c:v>2010-Q2</c:v>
                </c:pt>
                <c:pt idx="3">
                  <c:v>2010-Q3</c:v>
                </c:pt>
                <c:pt idx="4">
                  <c:v>2010-Q4</c:v>
                </c:pt>
                <c:pt idx="5">
                  <c:v>2011-Q1</c:v>
                </c:pt>
                <c:pt idx="6">
                  <c:v>2011-Q2</c:v>
                </c:pt>
                <c:pt idx="7">
                  <c:v>2011-Q3</c:v>
                </c:pt>
                <c:pt idx="8">
                  <c:v>2011-Q4</c:v>
                </c:pt>
                <c:pt idx="9">
                  <c:v>2012-Q1</c:v>
                </c:pt>
                <c:pt idx="10">
                  <c:v>2012-Q2</c:v>
                </c:pt>
                <c:pt idx="11">
                  <c:v>2012-Q3</c:v>
                </c:pt>
                <c:pt idx="12">
                  <c:v>2012-Q4</c:v>
                </c:pt>
                <c:pt idx="13">
                  <c:v>2013-Q1</c:v>
                </c:pt>
                <c:pt idx="14">
                  <c:v>2013-Q2</c:v>
                </c:pt>
                <c:pt idx="15">
                  <c:v>2013-Q3</c:v>
                </c:pt>
                <c:pt idx="16">
                  <c:v>2013-Q4</c:v>
                </c:pt>
                <c:pt idx="17">
                  <c:v>2014-Q1</c:v>
                </c:pt>
                <c:pt idx="18">
                  <c:v>2014-Q2</c:v>
                </c:pt>
                <c:pt idx="19">
                  <c:v>2014-Q3</c:v>
                </c:pt>
                <c:pt idx="20">
                  <c:v>2014-Q4</c:v>
                </c:pt>
                <c:pt idx="21">
                  <c:v>2015-Q1</c:v>
                </c:pt>
                <c:pt idx="22">
                  <c:v>2015-Q2</c:v>
                </c:pt>
                <c:pt idx="23">
                  <c:v>2015-Q3</c:v>
                </c:pt>
                <c:pt idx="24">
                  <c:v>2015-Q4</c:v>
                </c:pt>
                <c:pt idx="25">
                  <c:v>2016-Q1</c:v>
                </c:pt>
                <c:pt idx="26">
                  <c:v>2016-Q2</c:v>
                </c:pt>
                <c:pt idx="27">
                  <c:v>2016-Q3</c:v>
                </c:pt>
                <c:pt idx="28">
                  <c:v>2016-Q4</c:v>
                </c:pt>
                <c:pt idx="29">
                  <c:v>2017-Q1</c:v>
                </c:pt>
                <c:pt idx="30">
                  <c:v>2017-Q2</c:v>
                </c:pt>
                <c:pt idx="31">
                  <c:v>2017-Q3</c:v>
                </c:pt>
                <c:pt idx="32">
                  <c:v>2017-Q4</c:v>
                </c:pt>
                <c:pt idx="33">
                  <c:v>2018-Q1</c:v>
                </c:pt>
                <c:pt idx="34">
                  <c:v>2018-Q2</c:v>
                </c:pt>
                <c:pt idx="35">
                  <c:v>2018-Q3</c:v>
                </c:pt>
                <c:pt idx="36">
                  <c:v>2018-Q4</c:v>
                </c:pt>
                <c:pt idx="37">
                  <c:v>2019-Q1</c:v>
                </c:pt>
                <c:pt idx="38">
                  <c:v>2019-Q2</c:v>
                </c:pt>
                <c:pt idx="39">
                  <c:v>2019-Q3</c:v>
                </c:pt>
                <c:pt idx="40">
                  <c:v>2019-Q4</c:v>
                </c:pt>
                <c:pt idx="41">
                  <c:v>2020-Q1</c:v>
                </c:pt>
                <c:pt idx="42">
                  <c:v>2020-Q2</c:v>
                </c:pt>
                <c:pt idx="43">
                  <c:v>2020-Q3</c:v>
                </c:pt>
                <c:pt idx="44">
                  <c:v>2020-Q4</c:v>
                </c:pt>
                <c:pt idx="45">
                  <c:v>2021-Q1</c:v>
                </c:pt>
                <c:pt idx="46">
                  <c:v>2021-Q2</c:v>
                </c:pt>
                <c:pt idx="47">
                  <c:v>2021-Q3</c:v>
                </c:pt>
                <c:pt idx="48">
                  <c:v>2021-Q4</c:v>
                </c:pt>
                <c:pt idx="49">
                  <c:v>2022-Q1</c:v>
                </c:pt>
                <c:pt idx="50">
                  <c:v>2022-Q2</c:v>
                </c:pt>
                <c:pt idx="51">
                  <c:v>2022-Q3</c:v>
                </c:pt>
                <c:pt idx="52">
                  <c:v>2022-Q4</c:v>
                </c:pt>
              </c:strCache>
            </c:strRef>
          </c:cat>
          <c:val>
            <c:numRef>
              <c:f>'combined chart'!$B$2:$B$54</c:f>
              <c:numCache>
                <c:formatCode>0</c:formatCode>
                <c:ptCount val="53"/>
                <c:pt idx="0">
                  <c:v>79.36</c:v>
                </c:pt>
                <c:pt idx="1">
                  <c:v>84.16</c:v>
                </c:pt>
                <c:pt idx="2">
                  <c:v>84.16</c:v>
                </c:pt>
                <c:pt idx="3">
                  <c:v>99.02</c:v>
                </c:pt>
                <c:pt idx="4">
                  <c:v>107.22</c:v>
                </c:pt>
                <c:pt idx="5">
                  <c:v>110.42</c:v>
                </c:pt>
                <c:pt idx="6">
                  <c:v>110.42</c:v>
                </c:pt>
                <c:pt idx="7">
                  <c:v>121.22</c:v>
                </c:pt>
                <c:pt idx="8">
                  <c:v>121.22</c:v>
                </c:pt>
                <c:pt idx="9">
                  <c:v>150.02000000000001</c:v>
                </c:pt>
                <c:pt idx="10">
                  <c:v>160.58000000000001</c:v>
                </c:pt>
                <c:pt idx="11">
                  <c:v>160.58000000000001</c:v>
                </c:pt>
                <c:pt idx="12">
                  <c:v>160.58000000000001</c:v>
                </c:pt>
                <c:pt idx="13">
                  <c:v>160.58000000000001</c:v>
                </c:pt>
                <c:pt idx="14">
                  <c:v>310.66000000000003</c:v>
                </c:pt>
                <c:pt idx="15">
                  <c:v>322.93</c:v>
                </c:pt>
                <c:pt idx="16">
                  <c:v>332.31</c:v>
                </c:pt>
                <c:pt idx="17">
                  <c:v>352.07</c:v>
                </c:pt>
                <c:pt idx="18">
                  <c:v>356.07</c:v>
                </c:pt>
                <c:pt idx="19">
                  <c:v>361.07</c:v>
                </c:pt>
                <c:pt idx="20">
                  <c:v>373.34</c:v>
                </c:pt>
                <c:pt idx="21">
                  <c:v>392.60999999999996</c:v>
                </c:pt>
                <c:pt idx="22">
                  <c:v>416.34</c:v>
                </c:pt>
                <c:pt idx="23">
                  <c:v>425.46999999999997</c:v>
                </c:pt>
                <c:pt idx="24">
                  <c:v>427.04999999999995</c:v>
                </c:pt>
                <c:pt idx="25">
                  <c:v>430.30999999999995</c:v>
                </c:pt>
                <c:pt idx="26">
                  <c:v>439.43999999999994</c:v>
                </c:pt>
                <c:pt idx="27">
                  <c:v>450.43999999999994</c:v>
                </c:pt>
                <c:pt idx="28">
                  <c:v>459.09999999999997</c:v>
                </c:pt>
                <c:pt idx="29">
                  <c:v>467.14</c:v>
                </c:pt>
                <c:pt idx="30">
                  <c:v>495</c:v>
                </c:pt>
                <c:pt idx="31">
                  <c:v>528.29999999999995</c:v>
                </c:pt>
                <c:pt idx="32">
                  <c:v>593.58999999999992</c:v>
                </c:pt>
                <c:pt idx="33">
                  <c:v>609.92999999999995</c:v>
                </c:pt>
                <c:pt idx="34">
                  <c:v>646.09999999999991</c:v>
                </c:pt>
                <c:pt idx="35">
                  <c:v>672.49999999999989</c:v>
                </c:pt>
                <c:pt idx="36">
                  <c:v>742.7299999999999</c:v>
                </c:pt>
                <c:pt idx="37">
                  <c:v>748.7299999999999</c:v>
                </c:pt>
                <c:pt idx="38">
                  <c:v>772.82999999999993</c:v>
                </c:pt>
                <c:pt idx="39">
                  <c:v>796.53</c:v>
                </c:pt>
                <c:pt idx="40">
                  <c:v>808.93</c:v>
                </c:pt>
                <c:pt idx="41">
                  <c:v>820.63</c:v>
                </c:pt>
                <c:pt idx="42">
                  <c:v>834.53</c:v>
                </c:pt>
                <c:pt idx="43">
                  <c:v>870.53</c:v>
                </c:pt>
                <c:pt idx="44">
                  <c:v>890.93</c:v>
                </c:pt>
                <c:pt idx="45" formatCode="General">
                  <c:v>895.9799999999999</c:v>
                </c:pt>
                <c:pt idx="46" formatCode="General">
                  <c:v>924.57999999999993</c:v>
                </c:pt>
                <c:pt idx="47" formatCode="General">
                  <c:v>935.4799999999999</c:v>
                </c:pt>
                <c:pt idx="48" formatCode="General">
                  <c:v>946.57999999999993</c:v>
                </c:pt>
                <c:pt idx="49" formatCode="General">
                  <c:v>946.57999999999993</c:v>
                </c:pt>
                <c:pt idx="50" formatCode="General">
                  <c:v>963.43</c:v>
                </c:pt>
                <c:pt idx="51" formatCode="General">
                  <c:v>985.82999999999993</c:v>
                </c:pt>
                <c:pt idx="52" formatCode="General">
                  <c:v>1004.3299999999999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9D-4166-9B7E-588D662E45AD}"/>
            </c:ext>
          </c:extLst>
        </c:ser>
        <c:ser>
          <c:idx val="1"/>
          <c:order val="1"/>
          <c:tx>
            <c:strRef>
              <c:f>'combined chart'!$C$1</c:f>
              <c:strCache>
                <c:ptCount val="1"/>
                <c:pt idx="0">
                  <c:v>RENEWABLE MW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cat>
            <c:strRef>
              <c:f>'combined chart'!$A$2:$A$54</c:f>
              <c:strCache>
                <c:ptCount val="53"/>
                <c:pt idx="0">
                  <c:v>2009-Q4</c:v>
                </c:pt>
                <c:pt idx="1">
                  <c:v>2010-Q1</c:v>
                </c:pt>
                <c:pt idx="2">
                  <c:v>2010-Q2</c:v>
                </c:pt>
                <c:pt idx="3">
                  <c:v>2010-Q3</c:v>
                </c:pt>
                <c:pt idx="4">
                  <c:v>2010-Q4</c:v>
                </c:pt>
                <c:pt idx="5">
                  <c:v>2011-Q1</c:v>
                </c:pt>
                <c:pt idx="6">
                  <c:v>2011-Q2</c:v>
                </c:pt>
                <c:pt idx="7">
                  <c:v>2011-Q3</c:v>
                </c:pt>
                <c:pt idx="8">
                  <c:v>2011-Q4</c:v>
                </c:pt>
                <c:pt idx="9">
                  <c:v>2012-Q1</c:v>
                </c:pt>
                <c:pt idx="10">
                  <c:v>2012-Q2</c:v>
                </c:pt>
                <c:pt idx="11">
                  <c:v>2012-Q3</c:v>
                </c:pt>
                <c:pt idx="12">
                  <c:v>2012-Q4</c:v>
                </c:pt>
                <c:pt idx="13">
                  <c:v>2013-Q1</c:v>
                </c:pt>
                <c:pt idx="14">
                  <c:v>2013-Q2</c:v>
                </c:pt>
                <c:pt idx="15">
                  <c:v>2013-Q3</c:v>
                </c:pt>
                <c:pt idx="16">
                  <c:v>2013-Q4</c:v>
                </c:pt>
                <c:pt idx="17">
                  <c:v>2014-Q1</c:v>
                </c:pt>
                <c:pt idx="18">
                  <c:v>2014-Q2</c:v>
                </c:pt>
                <c:pt idx="19">
                  <c:v>2014-Q3</c:v>
                </c:pt>
                <c:pt idx="20">
                  <c:v>2014-Q4</c:v>
                </c:pt>
                <c:pt idx="21">
                  <c:v>2015-Q1</c:v>
                </c:pt>
                <c:pt idx="22">
                  <c:v>2015-Q2</c:v>
                </c:pt>
                <c:pt idx="23">
                  <c:v>2015-Q3</c:v>
                </c:pt>
                <c:pt idx="24">
                  <c:v>2015-Q4</c:v>
                </c:pt>
                <c:pt idx="25">
                  <c:v>2016-Q1</c:v>
                </c:pt>
                <c:pt idx="26">
                  <c:v>2016-Q2</c:v>
                </c:pt>
                <c:pt idx="27">
                  <c:v>2016-Q3</c:v>
                </c:pt>
                <c:pt idx="28">
                  <c:v>2016-Q4</c:v>
                </c:pt>
                <c:pt idx="29">
                  <c:v>2017-Q1</c:v>
                </c:pt>
                <c:pt idx="30">
                  <c:v>2017-Q2</c:v>
                </c:pt>
                <c:pt idx="31">
                  <c:v>2017-Q3</c:v>
                </c:pt>
                <c:pt idx="32">
                  <c:v>2017-Q4</c:v>
                </c:pt>
                <c:pt idx="33">
                  <c:v>2018-Q1</c:v>
                </c:pt>
                <c:pt idx="34">
                  <c:v>2018-Q2</c:v>
                </c:pt>
                <c:pt idx="35">
                  <c:v>2018-Q3</c:v>
                </c:pt>
                <c:pt idx="36">
                  <c:v>2018-Q4</c:v>
                </c:pt>
                <c:pt idx="37">
                  <c:v>2019-Q1</c:v>
                </c:pt>
                <c:pt idx="38">
                  <c:v>2019-Q2</c:v>
                </c:pt>
                <c:pt idx="39">
                  <c:v>2019-Q3</c:v>
                </c:pt>
                <c:pt idx="40">
                  <c:v>2019-Q4</c:v>
                </c:pt>
                <c:pt idx="41">
                  <c:v>2020-Q1</c:v>
                </c:pt>
                <c:pt idx="42">
                  <c:v>2020-Q2</c:v>
                </c:pt>
                <c:pt idx="43">
                  <c:v>2020-Q3</c:v>
                </c:pt>
                <c:pt idx="44">
                  <c:v>2020-Q4</c:v>
                </c:pt>
                <c:pt idx="45">
                  <c:v>2021-Q1</c:v>
                </c:pt>
                <c:pt idx="46">
                  <c:v>2021-Q2</c:v>
                </c:pt>
                <c:pt idx="47">
                  <c:v>2021-Q3</c:v>
                </c:pt>
                <c:pt idx="48">
                  <c:v>2021-Q4</c:v>
                </c:pt>
                <c:pt idx="49">
                  <c:v>2022-Q1</c:v>
                </c:pt>
                <c:pt idx="50">
                  <c:v>2022-Q2</c:v>
                </c:pt>
                <c:pt idx="51">
                  <c:v>2022-Q3</c:v>
                </c:pt>
                <c:pt idx="52">
                  <c:v>2022-Q4</c:v>
                </c:pt>
              </c:strCache>
            </c:strRef>
          </c:cat>
          <c:val>
            <c:numRef>
              <c:f>'combined chart'!$C$2:$C$54</c:f>
              <c:numCache>
                <c:formatCode>General</c:formatCode>
                <c:ptCount val="53"/>
                <c:pt idx="0">
                  <c:v>67.66</c:v>
                </c:pt>
                <c:pt idx="1">
                  <c:v>72.459999999999994</c:v>
                </c:pt>
                <c:pt idx="2">
                  <c:v>72.459999999999994</c:v>
                </c:pt>
                <c:pt idx="3">
                  <c:v>87.32</c:v>
                </c:pt>
                <c:pt idx="4">
                  <c:v>87.32</c:v>
                </c:pt>
                <c:pt idx="5">
                  <c:v>90.52</c:v>
                </c:pt>
                <c:pt idx="6">
                  <c:v>90.52</c:v>
                </c:pt>
                <c:pt idx="7">
                  <c:v>93.72</c:v>
                </c:pt>
                <c:pt idx="8">
                  <c:v>93.72</c:v>
                </c:pt>
                <c:pt idx="9">
                  <c:v>122.52</c:v>
                </c:pt>
                <c:pt idx="10">
                  <c:v>133.07999999999998</c:v>
                </c:pt>
                <c:pt idx="11">
                  <c:v>133.07999999999998</c:v>
                </c:pt>
                <c:pt idx="12">
                  <c:v>133.07999999999998</c:v>
                </c:pt>
                <c:pt idx="13">
                  <c:v>133.07999999999998</c:v>
                </c:pt>
                <c:pt idx="14">
                  <c:v>133.07999999999998</c:v>
                </c:pt>
                <c:pt idx="15">
                  <c:v>133.07999999999998</c:v>
                </c:pt>
                <c:pt idx="16">
                  <c:v>133.07999999999998</c:v>
                </c:pt>
                <c:pt idx="17">
                  <c:v>143.07</c:v>
                </c:pt>
                <c:pt idx="18">
                  <c:v>143.07</c:v>
                </c:pt>
                <c:pt idx="19">
                  <c:v>143.07</c:v>
                </c:pt>
                <c:pt idx="20">
                  <c:v>143.07</c:v>
                </c:pt>
                <c:pt idx="21">
                  <c:v>152.57</c:v>
                </c:pt>
                <c:pt idx="22">
                  <c:v>154.57</c:v>
                </c:pt>
                <c:pt idx="23">
                  <c:v>154.57</c:v>
                </c:pt>
                <c:pt idx="24">
                  <c:v>156.15</c:v>
                </c:pt>
                <c:pt idx="25">
                  <c:v>158.15</c:v>
                </c:pt>
                <c:pt idx="26">
                  <c:v>159.72</c:v>
                </c:pt>
                <c:pt idx="27">
                  <c:v>170.72</c:v>
                </c:pt>
                <c:pt idx="28">
                  <c:v>170.72</c:v>
                </c:pt>
                <c:pt idx="29">
                  <c:v>170.72</c:v>
                </c:pt>
                <c:pt idx="30">
                  <c:v>170.72</c:v>
                </c:pt>
                <c:pt idx="31">
                  <c:v>179.51</c:v>
                </c:pt>
                <c:pt idx="32">
                  <c:v>216.56</c:v>
                </c:pt>
                <c:pt idx="33">
                  <c:v>219.14000000000001</c:v>
                </c:pt>
                <c:pt idx="34">
                  <c:v>219.14000000000001</c:v>
                </c:pt>
                <c:pt idx="35">
                  <c:v>229.14000000000001</c:v>
                </c:pt>
                <c:pt idx="36">
                  <c:v>290.64</c:v>
                </c:pt>
                <c:pt idx="37">
                  <c:v>290.64</c:v>
                </c:pt>
                <c:pt idx="38">
                  <c:v>305.64</c:v>
                </c:pt>
                <c:pt idx="39">
                  <c:v>318.14</c:v>
                </c:pt>
                <c:pt idx="40">
                  <c:v>328.14</c:v>
                </c:pt>
                <c:pt idx="41">
                  <c:v>328.14</c:v>
                </c:pt>
                <c:pt idx="42">
                  <c:v>328.14</c:v>
                </c:pt>
                <c:pt idx="43">
                  <c:v>328.14</c:v>
                </c:pt>
                <c:pt idx="44">
                  <c:v>338.14</c:v>
                </c:pt>
                <c:pt idx="45">
                  <c:v>338.14</c:v>
                </c:pt>
                <c:pt idx="46">
                  <c:v>338.14</c:v>
                </c:pt>
                <c:pt idx="47">
                  <c:v>338.14</c:v>
                </c:pt>
                <c:pt idx="48">
                  <c:v>348.03999999999996</c:v>
                </c:pt>
                <c:pt idx="49">
                  <c:v>348.03999999999996</c:v>
                </c:pt>
                <c:pt idx="50">
                  <c:v>348.03999999999996</c:v>
                </c:pt>
                <c:pt idx="51">
                  <c:v>348.03999999999996</c:v>
                </c:pt>
                <c:pt idx="52">
                  <c:v>348.03999999999996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9D-4166-9B7E-588D662E45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3423007"/>
        <c:axId val="1403420927"/>
      </c:areaChart>
      <c:lineChart>
        <c:grouping val="standard"/>
        <c:varyColors val="0"/>
        <c:ser>
          <c:idx val="2"/>
          <c:order val="2"/>
          <c:tx>
            <c:strRef>
              <c:f>'combined chart'!$D$1</c:f>
              <c:strCache>
                <c:ptCount val="1"/>
                <c:pt idx="0">
                  <c:v>ACCUMULATED COUNT</c:v>
                </c:pt>
              </c:strCache>
            </c:strRef>
          </c:tx>
          <c:spPr>
            <a:ln w="28575" cap="rnd" cmpd="sng">
              <a:solidFill>
                <a:srgbClr val="FFC000"/>
              </a:solidFill>
              <a:prstDash val="lgDash"/>
              <a:round/>
              <a:headEnd type="oval"/>
              <a:tailEnd type="oval"/>
            </a:ln>
            <a:effectLst/>
          </c:spPr>
          <c:marker>
            <c:symbol val="none"/>
          </c:marker>
          <c:cat>
            <c:strRef>
              <c:f>'combined chart'!$A$2:$A$54</c:f>
              <c:strCache>
                <c:ptCount val="53"/>
                <c:pt idx="0">
                  <c:v>2009-Q4</c:v>
                </c:pt>
                <c:pt idx="1">
                  <c:v>2010-Q1</c:v>
                </c:pt>
                <c:pt idx="2">
                  <c:v>2010-Q2</c:v>
                </c:pt>
                <c:pt idx="3">
                  <c:v>2010-Q3</c:v>
                </c:pt>
                <c:pt idx="4">
                  <c:v>2010-Q4</c:v>
                </c:pt>
                <c:pt idx="5">
                  <c:v>2011-Q1</c:v>
                </c:pt>
                <c:pt idx="6">
                  <c:v>2011-Q2</c:v>
                </c:pt>
                <c:pt idx="7">
                  <c:v>2011-Q3</c:v>
                </c:pt>
                <c:pt idx="8">
                  <c:v>2011-Q4</c:v>
                </c:pt>
                <c:pt idx="9">
                  <c:v>2012-Q1</c:v>
                </c:pt>
                <c:pt idx="10">
                  <c:v>2012-Q2</c:v>
                </c:pt>
                <c:pt idx="11">
                  <c:v>2012-Q3</c:v>
                </c:pt>
                <c:pt idx="12">
                  <c:v>2012-Q4</c:v>
                </c:pt>
                <c:pt idx="13">
                  <c:v>2013-Q1</c:v>
                </c:pt>
                <c:pt idx="14">
                  <c:v>2013-Q2</c:v>
                </c:pt>
                <c:pt idx="15">
                  <c:v>2013-Q3</c:v>
                </c:pt>
                <c:pt idx="16">
                  <c:v>2013-Q4</c:v>
                </c:pt>
                <c:pt idx="17">
                  <c:v>2014-Q1</c:v>
                </c:pt>
                <c:pt idx="18">
                  <c:v>2014-Q2</c:v>
                </c:pt>
                <c:pt idx="19">
                  <c:v>2014-Q3</c:v>
                </c:pt>
                <c:pt idx="20">
                  <c:v>2014-Q4</c:v>
                </c:pt>
                <c:pt idx="21">
                  <c:v>2015-Q1</c:v>
                </c:pt>
                <c:pt idx="22">
                  <c:v>2015-Q2</c:v>
                </c:pt>
                <c:pt idx="23">
                  <c:v>2015-Q3</c:v>
                </c:pt>
                <c:pt idx="24">
                  <c:v>2015-Q4</c:v>
                </c:pt>
                <c:pt idx="25">
                  <c:v>2016-Q1</c:v>
                </c:pt>
                <c:pt idx="26">
                  <c:v>2016-Q2</c:v>
                </c:pt>
                <c:pt idx="27">
                  <c:v>2016-Q3</c:v>
                </c:pt>
                <c:pt idx="28">
                  <c:v>2016-Q4</c:v>
                </c:pt>
                <c:pt idx="29">
                  <c:v>2017-Q1</c:v>
                </c:pt>
                <c:pt idx="30">
                  <c:v>2017-Q2</c:v>
                </c:pt>
                <c:pt idx="31">
                  <c:v>2017-Q3</c:v>
                </c:pt>
                <c:pt idx="32">
                  <c:v>2017-Q4</c:v>
                </c:pt>
                <c:pt idx="33">
                  <c:v>2018-Q1</c:v>
                </c:pt>
                <c:pt idx="34">
                  <c:v>2018-Q2</c:v>
                </c:pt>
                <c:pt idx="35">
                  <c:v>2018-Q3</c:v>
                </c:pt>
                <c:pt idx="36">
                  <c:v>2018-Q4</c:v>
                </c:pt>
                <c:pt idx="37">
                  <c:v>2019-Q1</c:v>
                </c:pt>
                <c:pt idx="38">
                  <c:v>2019-Q2</c:v>
                </c:pt>
                <c:pt idx="39">
                  <c:v>2019-Q3</c:v>
                </c:pt>
                <c:pt idx="40">
                  <c:v>2019-Q4</c:v>
                </c:pt>
                <c:pt idx="41">
                  <c:v>2020-Q1</c:v>
                </c:pt>
                <c:pt idx="42">
                  <c:v>2020-Q2</c:v>
                </c:pt>
                <c:pt idx="43">
                  <c:v>2020-Q3</c:v>
                </c:pt>
                <c:pt idx="44">
                  <c:v>2020-Q4</c:v>
                </c:pt>
                <c:pt idx="45">
                  <c:v>2021-Q1</c:v>
                </c:pt>
                <c:pt idx="46">
                  <c:v>2021-Q2</c:v>
                </c:pt>
                <c:pt idx="47">
                  <c:v>2021-Q3</c:v>
                </c:pt>
                <c:pt idx="48">
                  <c:v>2021-Q4</c:v>
                </c:pt>
                <c:pt idx="49">
                  <c:v>2022-Q1</c:v>
                </c:pt>
                <c:pt idx="50">
                  <c:v>2022-Q2</c:v>
                </c:pt>
                <c:pt idx="51">
                  <c:v>2022-Q3</c:v>
                </c:pt>
                <c:pt idx="52">
                  <c:v>2022-Q4</c:v>
                </c:pt>
              </c:strCache>
            </c:strRef>
          </c:cat>
          <c:val>
            <c:numRef>
              <c:f>'combined chart'!$D$2:$D$54</c:f>
              <c:numCache>
                <c:formatCode>General</c:formatCode>
                <c:ptCount val="53"/>
                <c:pt idx="0">
                  <c:v>13</c:v>
                </c:pt>
                <c:pt idx="1">
                  <c:v>14</c:v>
                </c:pt>
                <c:pt idx="2">
                  <c:v>14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18</c:v>
                </c:pt>
                <c:pt idx="7">
                  <c:v>20</c:v>
                </c:pt>
                <c:pt idx="8">
                  <c:v>20</c:v>
                </c:pt>
                <c:pt idx="9">
                  <c:v>23</c:v>
                </c:pt>
                <c:pt idx="10">
                  <c:v>29</c:v>
                </c:pt>
                <c:pt idx="11">
                  <c:v>29</c:v>
                </c:pt>
                <c:pt idx="12">
                  <c:v>29</c:v>
                </c:pt>
                <c:pt idx="13">
                  <c:v>29</c:v>
                </c:pt>
                <c:pt idx="14">
                  <c:v>41</c:v>
                </c:pt>
                <c:pt idx="15">
                  <c:v>43</c:v>
                </c:pt>
                <c:pt idx="16">
                  <c:v>44</c:v>
                </c:pt>
                <c:pt idx="17">
                  <c:v>48</c:v>
                </c:pt>
                <c:pt idx="18">
                  <c:v>49</c:v>
                </c:pt>
                <c:pt idx="19">
                  <c:v>50</c:v>
                </c:pt>
                <c:pt idx="20">
                  <c:v>52</c:v>
                </c:pt>
                <c:pt idx="21">
                  <c:v>55</c:v>
                </c:pt>
                <c:pt idx="22">
                  <c:v>59</c:v>
                </c:pt>
                <c:pt idx="23">
                  <c:v>60</c:v>
                </c:pt>
                <c:pt idx="24">
                  <c:v>61</c:v>
                </c:pt>
                <c:pt idx="25">
                  <c:v>63</c:v>
                </c:pt>
                <c:pt idx="26">
                  <c:v>65</c:v>
                </c:pt>
                <c:pt idx="27">
                  <c:v>67</c:v>
                </c:pt>
                <c:pt idx="28">
                  <c:v>74</c:v>
                </c:pt>
                <c:pt idx="29">
                  <c:v>86</c:v>
                </c:pt>
                <c:pt idx="30">
                  <c:v>106</c:v>
                </c:pt>
                <c:pt idx="31">
                  <c:v>117</c:v>
                </c:pt>
                <c:pt idx="32">
                  <c:v>133</c:v>
                </c:pt>
                <c:pt idx="33">
                  <c:v>146</c:v>
                </c:pt>
                <c:pt idx="34">
                  <c:v>172</c:v>
                </c:pt>
                <c:pt idx="35">
                  <c:v>189</c:v>
                </c:pt>
                <c:pt idx="36">
                  <c:v>208</c:v>
                </c:pt>
                <c:pt idx="37">
                  <c:v>213</c:v>
                </c:pt>
                <c:pt idx="38">
                  <c:v>218</c:v>
                </c:pt>
                <c:pt idx="39">
                  <c:v>228</c:v>
                </c:pt>
                <c:pt idx="40">
                  <c:v>236</c:v>
                </c:pt>
                <c:pt idx="41">
                  <c:v>244</c:v>
                </c:pt>
                <c:pt idx="42">
                  <c:v>255</c:v>
                </c:pt>
                <c:pt idx="43">
                  <c:v>288</c:v>
                </c:pt>
                <c:pt idx="44">
                  <c:v>298</c:v>
                </c:pt>
                <c:pt idx="45">
                  <c:v>302</c:v>
                </c:pt>
                <c:pt idx="46">
                  <c:v>319</c:v>
                </c:pt>
                <c:pt idx="47">
                  <c:v>325</c:v>
                </c:pt>
                <c:pt idx="48">
                  <c:v>327</c:v>
                </c:pt>
                <c:pt idx="49">
                  <c:v>327</c:v>
                </c:pt>
                <c:pt idx="50">
                  <c:v>341</c:v>
                </c:pt>
                <c:pt idx="51">
                  <c:v>360</c:v>
                </c:pt>
                <c:pt idx="52">
                  <c:v>374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9D-4166-9B7E-588D662E45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3422591"/>
        <c:axId val="1403422175"/>
      </c:lineChart>
      <c:catAx>
        <c:axId val="1403423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3420927"/>
        <c:crosses val="autoZero"/>
        <c:auto val="1"/>
        <c:lblAlgn val="ctr"/>
        <c:lblOffset val="100"/>
        <c:noMultiLvlLbl val="0"/>
      </c:catAx>
      <c:valAx>
        <c:axId val="1403420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3423007"/>
        <c:crosses val="autoZero"/>
        <c:crossBetween val="between"/>
      </c:valAx>
      <c:valAx>
        <c:axId val="1403422175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3422591"/>
        <c:crosses val="max"/>
        <c:crossBetween val="between"/>
      </c:valAx>
      <c:catAx>
        <c:axId val="14034225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0342217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5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24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16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1400" y="2438400"/>
            <a:ext cx="533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B6770"/>
                </a:solidFill>
              </a:rPr>
              <a:t>Distributed Generation Review</a:t>
            </a:r>
          </a:p>
          <a:p>
            <a:r>
              <a:rPr lang="en-US" sz="2000" i="1" dirty="0">
                <a:solidFill>
                  <a:srgbClr val="5B6770"/>
                </a:solidFill>
              </a:rPr>
              <a:t>Settlement Only Distribution Generation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>
                <a:solidFill>
                  <a:srgbClr val="5B6770"/>
                </a:solidFill>
              </a:rPr>
              <a:t>March 24, </a:t>
            </a:r>
            <a:r>
              <a:rPr lang="en-US" dirty="0">
                <a:solidFill>
                  <a:srgbClr val="5B6770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93500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25F6BE8-7826-4F96-A1A8-0414E3E1CE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809499"/>
              </p:ext>
            </p:extLst>
          </p:nvPr>
        </p:nvGraphicFramePr>
        <p:xfrm>
          <a:off x="177011" y="933697"/>
          <a:ext cx="8357389" cy="487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74" y="261552"/>
            <a:ext cx="8608026" cy="331589"/>
          </a:xfrm>
        </p:spPr>
        <p:txBody>
          <a:bodyPr/>
          <a:lstStyle/>
          <a:p>
            <a:r>
              <a:rPr lang="en-US" dirty="0"/>
              <a:t>Settlement-Only Distributed Generation in ERCOT  </a:t>
            </a:r>
            <a:r>
              <a:rPr lang="en-US" sz="1400" b="0" dirty="0"/>
              <a:t>2010-2022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4099" y="5677690"/>
            <a:ext cx="125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Renewables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3269362"/>
            <a:ext cx="1514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Non-renewables</a:t>
            </a:r>
          </a:p>
        </p:txBody>
      </p:sp>
      <p:sp>
        <p:nvSpPr>
          <p:cNvPr id="10" name="Line Callout 2 (No Border) 9"/>
          <p:cNvSpPr/>
          <p:nvPr/>
        </p:nvSpPr>
        <p:spPr>
          <a:xfrm flipH="1">
            <a:off x="6921842" y="2566009"/>
            <a:ext cx="993433" cy="457200"/>
          </a:xfrm>
          <a:prstGeom prst="callout2">
            <a:avLst>
              <a:gd name="adj1" fmla="val 49255"/>
              <a:gd name="adj2" fmla="val 101491"/>
              <a:gd name="adj3" fmla="val 42644"/>
              <a:gd name="adj4" fmla="val 130767"/>
              <a:gd name="adj5" fmla="val 37031"/>
              <a:gd name="adj6" fmla="val 132293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50" dirty="0">
                <a:solidFill>
                  <a:srgbClr val="FFFFFF"/>
                </a:solidFill>
              </a:rPr>
              <a:t>Accumulated Count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6816" y="3060287"/>
            <a:ext cx="3505200" cy="707886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SODGs are: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&lt;10 MW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If &gt;1 MW and inject to grid, must register with ERCOT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If &lt;1 MW, registration optional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FD1F48-00F3-45C6-9CB8-0A971C8C0D42}"/>
              </a:ext>
            </a:extLst>
          </p:cNvPr>
          <p:cNvSpPr txBox="1"/>
          <p:nvPr/>
        </p:nvSpPr>
        <p:spPr>
          <a:xfrm>
            <a:off x="4963531" y="6132917"/>
            <a:ext cx="3890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Note that 0 MW of SODG Renewables added in 2022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7EB8E8DD-4256-4B65-AE7E-228F6CA8B9A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43075" y="881063"/>
            <a:ext cx="4391025" cy="1466850"/>
            <a:chOff x="1098" y="555"/>
            <a:chExt cx="2766" cy="924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2D93A23F-F1C8-4B2F-B629-EF912018A75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04" y="561"/>
              <a:ext cx="2754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1941F8E9-DAE8-4475-847F-121A9EB2A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561"/>
              <a:ext cx="2754" cy="175"/>
            </a:xfrm>
            <a:prstGeom prst="rect">
              <a:avLst/>
            </a:prstGeom>
            <a:solidFill>
              <a:srgbClr val="00AE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318AC256-A8CC-43CD-891C-E564A1A14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730"/>
              <a:ext cx="2754" cy="236"/>
            </a:xfrm>
            <a:prstGeom prst="rect">
              <a:avLst/>
            </a:prstGeom>
            <a:solidFill>
              <a:srgbClr val="CBE3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id="{0CE247B4-A851-4F8D-B6D3-33472E261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960"/>
              <a:ext cx="2754" cy="259"/>
            </a:xfrm>
            <a:prstGeom prst="rect">
              <a:avLst/>
            </a:prstGeom>
            <a:solidFill>
              <a:srgbClr val="E7F2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060EF3BC-D004-4C9D-8610-BAE0B39A6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213"/>
              <a:ext cx="2754" cy="260"/>
            </a:xfrm>
            <a:prstGeom prst="rect">
              <a:avLst/>
            </a:prstGeom>
            <a:solidFill>
              <a:srgbClr val="CBE3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9">
              <a:extLst>
                <a:ext uri="{FF2B5EF4-FFF2-40B4-BE49-F238E27FC236}">
                  <a16:creationId xmlns:a16="http://schemas.microsoft.com/office/drawing/2014/main" id="{4EF1FC66-CD5E-4936-8229-02DF9F4C5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" y="579"/>
              <a:ext cx="50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SODGs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01F1109D-F643-4B19-A5E2-EB70BD052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1" y="579"/>
              <a:ext cx="48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# Units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2EF17230-0670-46DF-B3EB-8EC6D7631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9" y="579"/>
              <a:ext cx="289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MW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2">
              <a:extLst>
                <a:ext uri="{FF2B5EF4-FFF2-40B4-BE49-F238E27FC236}">
                  <a16:creationId xmlns:a16="http://schemas.microsoft.com/office/drawing/2014/main" id="{80B176AF-5503-4221-8126-08E533C9B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" y="778"/>
              <a:ext cx="9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Non-Renewable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3">
              <a:extLst>
                <a:ext uri="{FF2B5EF4-FFF2-40B4-BE49-F238E27FC236}">
                  <a16:creationId xmlns:a16="http://schemas.microsoft.com/office/drawing/2014/main" id="{0B4EBF4B-0B9F-4B4B-B2F7-52D4DF13F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7" y="778"/>
              <a:ext cx="26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314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4">
              <a:extLst>
                <a:ext uri="{FF2B5EF4-FFF2-40B4-BE49-F238E27FC236}">
                  <a16:creationId xmlns:a16="http://schemas.microsoft.com/office/drawing/2014/main" id="{7E8D9B86-7798-4308-98B6-929B7426A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778"/>
              <a:ext cx="26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656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5">
              <a:extLst>
                <a:ext uri="{FF2B5EF4-FFF2-40B4-BE49-F238E27FC236}">
                  <a16:creationId xmlns:a16="http://schemas.microsoft.com/office/drawing/2014/main" id="{98525C3D-32DC-48B2-B5A1-973B8D4D3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" y="1020"/>
              <a:ext cx="128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Renewable + Storage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6">
              <a:extLst>
                <a:ext uri="{FF2B5EF4-FFF2-40B4-BE49-F238E27FC236}">
                  <a16:creationId xmlns:a16="http://schemas.microsoft.com/office/drawing/2014/main" id="{E6D2DC47-F14B-4B44-BF9D-BC3C1BE99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4" y="1020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60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17">
              <a:extLst>
                <a:ext uri="{FF2B5EF4-FFF2-40B4-BE49-F238E27FC236}">
                  <a16:creationId xmlns:a16="http://schemas.microsoft.com/office/drawing/2014/main" id="{A70BC62E-224B-404A-9EFE-0FA7AAAF7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1020"/>
              <a:ext cx="2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348*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18">
              <a:extLst>
                <a:ext uri="{FF2B5EF4-FFF2-40B4-BE49-F238E27FC236}">
                  <a16:creationId xmlns:a16="http://schemas.microsoft.com/office/drawing/2014/main" id="{91580E6E-2D33-4EC8-BA81-B248983C5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" y="1274"/>
              <a:ext cx="54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TOTALS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19">
              <a:extLst>
                <a:ext uri="{FF2B5EF4-FFF2-40B4-BE49-F238E27FC236}">
                  <a16:creationId xmlns:a16="http://schemas.microsoft.com/office/drawing/2014/main" id="{89ABCDC7-86FF-4089-BA4D-F219F5221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7" y="1274"/>
              <a:ext cx="27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374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FF4A3BE0-FD8B-49BF-8311-4C99F4852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9" y="1274"/>
              <a:ext cx="343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1004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Line 21">
              <a:extLst>
                <a:ext uri="{FF2B5EF4-FFF2-40B4-BE49-F238E27FC236}">
                  <a16:creationId xmlns:a16="http://schemas.microsoft.com/office/drawing/2014/main" id="{698DB881-BAFC-4DAB-9147-269FE297EE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56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2">
              <a:extLst>
                <a:ext uri="{FF2B5EF4-FFF2-40B4-BE49-F238E27FC236}">
                  <a16:creationId xmlns:a16="http://schemas.microsoft.com/office/drawing/2014/main" id="{350F472E-AC91-4146-A12D-05CDD2E4E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55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3">
              <a:extLst>
                <a:ext uri="{FF2B5EF4-FFF2-40B4-BE49-F238E27FC236}">
                  <a16:creationId xmlns:a16="http://schemas.microsoft.com/office/drawing/2014/main" id="{5F918326-3988-44D0-8609-8CA0430BAD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57" y="56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4">
              <a:extLst>
                <a:ext uri="{FF2B5EF4-FFF2-40B4-BE49-F238E27FC236}">
                  <a16:creationId xmlns:a16="http://schemas.microsoft.com/office/drawing/2014/main" id="{D7E5AFE9-A85F-4CDC-973E-6CDBC2C4C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" y="55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25">
              <a:extLst>
                <a:ext uri="{FF2B5EF4-FFF2-40B4-BE49-F238E27FC236}">
                  <a16:creationId xmlns:a16="http://schemas.microsoft.com/office/drawing/2014/main" id="{62F3691B-E576-4A8A-BA3B-A754DDFC5A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4" y="56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6">
              <a:extLst>
                <a:ext uri="{FF2B5EF4-FFF2-40B4-BE49-F238E27FC236}">
                  <a16:creationId xmlns:a16="http://schemas.microsoft.com/office/drawing/2014/main" id="{92B9B857-FC3A-4149-84E2-52F17933F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4" y="55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27">
              <a:extLst>
                <a:ext uri="{FF2B5EF4-FFF2-40B4-BE49-F238E27FC236}">
                  <a16:creationId xmlns:a16="http://schemas.microsoft.com/office/drawing/2014/main" id="{5F524D72-70CE-44C8-860A-71D27AC2F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" y="555"/>
              <a:ext cx="2748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8">
              <a:extLst>
                <a:ext uri="{FF2B5EF4-FFF2-40B4-BE49-F238E27FC236}">
                  <a16:creationId xmlns:a16="http://schemas.microsoft.com/office/drawing/2014/main" id="{DBC15488-2500-4778-B3B3-923F93C0FF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52" y="56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id="{7B4B09FA-8D90-4FDB-A489-8AE0D7A1A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2" y="55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0">
              <a:extLst>
                <a:ext uri="{FF2B5EF4-FFF2-40B4-BE49-F238E27FC236}">
                  <a16:creationId xmlns:a16="http://schemas.microsoft.com/office/drawing/2014/main" id="{83EE768C-85BE-46CB-B686-F3B9F34D9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8" y="724"/>
              <a:ext cx="2760" cy="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1">
              <a:extLst>
                <a:ext uri="{FF2B5EF4-FFF2-40B4-BE49-F238E27FC236}">
                  <a16:creationId xmlns:a16="http://schemas.microsoft.com/office/drawing/2014/main" id="{68A83142-9691-40BF-B58C-47E33E57C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8" y="555"/>
              <a:ext cx="12" cy="1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2">
              <a:extLst>
                <a:ext uri="{FF2B5EF4-FFF2-40B4-BE49-F238E27FC236}">
                  <a16:creationId xmlns:a16="http://schemas.microsoft.com/office/drawing/2014/main" id="{6BB2C53A-ADAF-4D9F-8738-EF366DA6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567"/>
              <a:ext cx="12" cy="1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3">
              <a:extLst>
                <a:ext uri="{FF2B5EF4-FFF2-40B4-BE49-F238E27FC236}">
                  <a16:creationId xmlns:a16="http://schemas.microsoft.com/office/drawing/2014/main" id="{2CB954D7-C7C5-41EB-9B69-A085CCDEA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8" y="567"/>
              <a:ext cx="12" cy="1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4">
              <a:extLst>
                <a:ext uri="{FF2B5EF4-FFF2-40B4-BE49-F238E27FC236}">
                  <a16:creationId xmlns:a16="http://schemas.microsoft.com/office/drawing/2014/main" id="{959569BF-5510-4A47-84DE-689C752D0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" y="954"/>
              <a:ext cx="2748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35">
              <a:extLst>
                <a:ext uri="{FF2B5EF4-FFF2-40B4-BE49-F238E27FC236}">
                  <a16:creationId xmlns:a16="http://schemas.microsoft.com/office/drawing/2014/main" id="{CA099F26-F52A-40A3-BB4C-4A4957D4C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6" y="567"/>
              <a:ext cx="12" cy="1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36">
              <a:extLst>
                <a:ext uri="{FF2B5EF4-FFF2-40B4-BE49-F238E27FC236}">
                  <a16:creationId xmlns:a16="http://schemas.microsoft.com/office/drawing/2014/main" id="{1CBE3CC7-E887-450F-9845-3FA8AEA03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" y="1207"/>
              <a:ext cx="2748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37">
              <a:extLst>
                <a:ext uri="{FF2B5EF4-FFF2-40B4-BE49-F238E27FC236}">
                  <a16:creationId xmlns:a16="http://schemas.microsoft.com/office/drawing/2014/main" id="{F23252B1-8A93-4FF6-B6E3-BAE851728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8" y="742"/>
              <a:ext cx="12" cy="7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38">
              <a:extLst>
                <a:ext uri="{FF2B5EF4-FFF2-40B4-BE49-F238E27FC236}">
                  <a16:creationId xmlns:a16="http://schemas.microsoft.com/office/drawing/2014/main" id="{B6CE57C3-C752-480D-A30F-2DED52A71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742"/>
              <a:ext cx="12" cy="7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39">
              <a:extLst>
                <a:ext uri="{FF2B5EF4-FFF2-40B4-BE49-F238E27FC236}">
                  <a16:creationId xmlns:a16="http://schemas.microsoft.com/office/drawing/2014/main" id="{CBC495C0-6F95-4B38-9052-D5022C6C2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8" y="742"/>
              <a:ext cx="12" cy="7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0">
              <a:extLst>
                <a:ext uri="{FF2B5EF4-FFF2-40B4-BE49-F238E27FC236}">
                  <a16:creationId xmlns:a16="http://schemas.microsoft.com/office/drawing/2014/main" id="{21135B1B-837F-4BD7-99B9-BBE285D47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" y="1461"/>
              <a:ext cx="2748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1">
              <a:extLst>
                <a:ext uri="{FF2B5EF4-FFF2-40B4-BE49-F238E27FC236}">
                  <a16:creationId xmlns:a16="http://schemas.microsoft.com/office/drawing/2014/main" id="{1CB7FAB4-4A15-4F2D-B1ED-1FA90B0AC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6" y="742"/>
              <a:ext cx="12" cy="7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2">
              <a:extLst>
                <a:ext uri="{FF2B5EF4-FFF2-40B4-BE49-F238E27FC236}">
                  <a16:creationId xmlns:a16="http://schemas.microsoft.com/office/drawing/2014/main" id="{3667BA81-E83B-427A-89A0-BA876CE104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47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3">
              <a:extLst>
                <a:ext uri="{FF2B5EF4-FFF2-40B4-BE49-F238E27FC236}">
                  <a16:creationId xmlns:a16="http://schemas.microsoft.com/office/drawing/2014/main" id="{8D4F602B-BBEB-42E1-8C10-2F412E912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47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4">
              <a:extLst>
                <a:ext uri="{FF2B5EF4-FFF2-40B4-BE49-F238E27FC236}">
                  <a16:creationId xmlns:a16="http://schemas.microsoft.com/office/drawing/2014/main" id="{F563DA18-AFF3-43F6-83FF-2EC2AFDAA2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7" y="147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45">
              <a:extLst>
                <a:ext uri="{FF2B5EF4-FFF2-40B4-BE49-F238E27FC236}">
                  <a16:creationId xmlns:a16="http://schemas.microsoft.com/office/drawing/2014/main" id="{20B98B94-2B97-43BC-A24C-2BE96D2B2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" y="147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46">
              <a:extLst>
                <a:ext uri="{FF2B5EF4-FFF2-40B4-BE49-F238E27FC236}">
                  <a16:creationId xmlns:a16="http://schemas.microsoft.com/office/drawing/2014/main" id="{24F69946-21AB-4F8E-8905-633BEF3F62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4" y="147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47">
              <a:extLst>
                <a:ext uri="{FF2B5EF4-FFF2-40B4-BE49-F238E27FC236}">
                  <a16:creationId xmlns:a16="http://schemas.microsoft.com/office/drawing/2014/main" id="{C75F333F-B352-4C29-8AFC-CF1DB7538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4" y="147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48">
              <a:extLst>
                <a:ext uri="{FF2B5EF4-FFF2-40B4-BE49-F238E27FC236}">
                  <a16:creationId xmlns:a16="http://schemas.microsoft.com/office/drawing/2014/main" id="{CDBD13AB-600E-41F7-B317-F8702061F7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2" y="147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49">
              <a:extLst>
                <a:ext uri="{FF2B5EF4-FFF2-40B4-BE49-F238E27FC236}">
                  <a16:creationId xmlns:a16="http://schemas.microsoft.com/office/drawing/2014/main" id="{C192F457-14FA-4D0E-B9CF-7C103C244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2" y="147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0">
              <a:extLst>
                <a:ext uri="{FF2B5EF4-FFF2-40B4-BE49-F238E27FC236}">
                  <a16:creationId xmlns:a16="http://schemas.microsoft.com/office/drawing/2014/main" id="{32465F21-24E4-46B0-8B11-5D5CD2DD5D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8" y="56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1">
              <a:extLst>
                <a:ext uri="{FF2B5EF4-FFF2-40B4-BE49-F238E27FC236}">
                  <a16:creationId xmlns:a16="http://schemas.microsoft.com/office/drawing/2014/main" id="{BC1FE6B0-DF35-4A68-9EBC-CF57D69DD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56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2">
              <a:extLst>
                <a:ext uri="{FF2B5EF4-FFF2-40B4-BE49-F238E27FC236}">
                  <a16:creationId xmlns:a16="http://schemas.microsoft.com/office/drawing/2014/main" id="{2234C2D0-BA0D-47BF-A6FA-4CEE150B74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8" y="73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3">
              <a:extLst>
                <a:ext uri="{FF2B5EF4-FFF2-40B4-BE49-F238E27FC236}">
                  <a16:creationId xmlns:a16="http://schemas.microsoft.com/office/drawing/2014/main" id="{492D398B-1F97-4CD2-B08B-FB1ECF73C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730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54">
              <a:extLst>
                <a:ext uri="{FF2B5EF4-FFF2-40B4-BE49-F238E27FC236}">
                  <a16:creationId xmlns:a16="http://schemas.microsoft.com/office/drawing/2014/main" id="{CC84AF1A-0241-497E-B685-4831F04901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8" y="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55">
              <a:extLst>
                <a:ext uri="{FF2B5EF4-FFF2-40B4-BE49-F238E27FC236}">
                  <a16:creationId xmlns:a16="http://schemas.microsoft.com/office/drawing/2014/main" id="{B5AE381E-79B5-4FD7-B308-82D7B6E97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960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56">
              <a:extLst>
                <a:ext uri="{FF2B5EF4-FFF2-40B4-BE49-F238E27FC236}">
                  <a16:creationId xmlns:a16="http://schemas.microsoft.com/office/drawing/2014/main" id="{92B7197A-CBD8-4625-AD3B-03F88D6868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8" y="121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57">
              <a:extLst>
                <a:ext uri="{FF2B5EF4-FFF2-40B4-BE49-F238E27FC236}">
                  <a16:creationId xmlns:a16="http://schemas.microsoft.com/office/drawing/2014/main" id="{F8EF1EF2-A670-4CCF-A1AB-1F6938526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121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58">
              <a:extLst>
                <a:ext uri="{FF2B5EF4-FFF2-40B4-BE49-F238E27FC236}">
                  <a16:creationId xmlns:a16="http://schemas.microsoft.com/office/drawing/2014/main" id="{67D5FDC4-2CF4-402A-BEF4-BC2649300D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8" y="146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59">
              <a:extLst>
                <a:ext uri="{FF2B5EF4-FFF2-40B4-BE49-F238E27FC236}">
                  <a16:creationId xmlns:a16="http://schemas.microsoft.com/office/drawing/2014/main" id="{71525993-B895-4677-BBC4-B86FDEBFA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1467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61992926-DE4A-498E-9AD5-C5B78946D00A}"/>
              </a:ext>
            </a:extLst>
          </p:cNvPr>
          <p:cNvSpPr txBox="1"/>
          <p:nvPr/>
        </p:nvSpPr>
        <p:spPr>
          <a:xfrm>
            <a:off x="6400800" y="4280492"/>
            <a:ext cx="1514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Renewables</a:t>
            </a:r>
          </a:p>
        </p:txBody>
      </p:sp>
    </p:spTree>
    <p:extLst>
      <p:ext uri="{BB962C8B-B14F-4D97-AF65-F5344CB8AC3E}">
        <p14:creationId xmlns:p14="http://schemas.microsoft.com/office/powerpoint/2010/main" val="3140879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8520</TotalTime>
  <Words>79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2_Custom Design</vt:lpstr>
      <vt:lpstr>PowerPoint Presentation</vt:lpstr>
      <vt:lpstr>Settlement-Only Distributed Generation in ERCOT  2010-2022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161</cp:revision>
  <cp:lastPrinted>2020-03-03T16:08:40Z</cp:lastPrinted>
  <dcterms:created xsi:type="dcterms:W3CDTF">2016-01-21T15:20:31Z</dcterms:created>
  <dcterms:modified xsi:type="dcterms:W3CDTF">2023-03-21T17:38:23Z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