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2"/>
  </p:notesMasterIdLst>
  <p:sldIdLst>
    <p:sldId id="256" r:id="rId5"/>
    <p:sldId id="257" r:id="rId6"/>
    <p:sldId id="265" r:id="rId7"/>
    <p:sldId id="267" r:id="rId8"/>
    <p:sldId id="266" r:id="rId9"/>
    <p:sldId id="268" r:id="rId10"/>
    <p:sldId id="260" r:id="rId11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75842" autoAdjust="0"/>
  </p:normalViewPr>
  <p:slideViewPr>
    <p:cSldViewPr snapToGrid="0">
      <p:cViewPr varScale="1">
        <p:scale>
          <a:sx n="98" d="100"/>
          <a:sy n="98" d="100"/>
        </p:scale>
        <p:origin x="8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8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t"/>
            <a:endParaRPr lang="en-US" sz="1050" b="0" i="0" u="none" strike="noStrike" baseline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5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74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issues/COPMGRR04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rcot.com/mktrules/issues/VCMRR036" TargetMode="External"/><Relationship Id="rId4" Type="http://schemas.openxmlformats.org/officeDocument/2006/relationships/hyperlink" Target="https://www.ercot.com/mktrules/issues/SMOGRR026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VCMRR031" TargetMode="External"/><Relationship Id="rId3" Type="http://schemas.openxmlformats.org/officeDocument/2006/relationships/hyperlink" Target="https://www.ercot.com/mktrules/issues/NPRR1067" TargetMode="External"/><Relationship Id="rId7" Type="http://schemas.openxmlformats.org/officeDocument/2006/relationships/hyperlink" Target="https://www.ercot.com/mktrules/issues/NOGRR21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46" TargetMode="External"/><Relationship Id="rId11" Type="http://schemas.openxmlformats.org/officeDocument/2006/relationships/hyperlink" Target="https://www.ercot.com/mktrules/issues/VCMRR035" TargetMode="External"/><Relationship Id="rId5" Type="http://schemas.openxmlformats.org/officeDocument/2006/relationships/hyperlink" Target="https://www.ercot.com/mktrules/issues/NPRR1143" TargetMode="External"/><Relationship Id="rId10" Type="http://schemas.openxmlformats.org/officeDocument/2006/relationships/hyperlink" Target="https://www.ercot.com/mktrules/issues/VCMRR034" TargetMode="External"/><Relationship Id="rId4" Type="http://schemas.openxmlformats.org/officeDocument/2006/relationships/hyperlink" Target="https://www.ercot.com/mktrules/issues/NPRR1070" TargetMode="External"/><Relationship Id="rId9" Type="http://schemas.openxmlformats.org/officeDocument/2006/relationships/hyperlink" Target="https://www.ercot.com/mktrules/issues/VCMRR03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3/02/27/07---WMS-2022-4CP--Retail-DR-Analysis-Raish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March 21,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Overview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Previous meeting – March 1, 2023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Voting Items for TAC Approval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Revision Requests Under WMS Review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ERCOT Operations and Market Items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WMS Administrative Items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4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Voting Items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EB68B06-02BF-1134-B5D7-D0A140906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921451"/>
              </p:ext>
            </p:extLst>
          </p:nvPr>
        </p:nvGraphicFramePr>
        <p:xfrm>
          <a:off x="4746359" y="1415401"/>
          <a:ext cx="6797675" cy="261957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97675">
                  <a:extLst>
                    <a:ext uri="{9D8B030D-6E8A-4147-A177-3AD203B41FA5}">
                      <a16:colId xmlns:a16="http://schemas.microsoft.com/office/drawing/2014/main" val="1156528365"/>
                    </a:ext>
                  </a:extLst>
                </a:gridCol>
              </a:tblGrid>
              <a:tr h="2619571">
                <a:tc>
                  <a:txBody>
                    <a:bodyPr/>
                    <a:lstStyle/>
                    <a:p>
                      <a:pPr marL="0" marR="0" indent="0"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Wingdings" panose="05000000000000000000" pitchFamily="2" charset="2"/>
                        <a:buNone/>
                      </a:pPr>
                      <a:r>
                        <a:rPr lang="en-US" sz="2400" b="0" i="0" u="none" strike="noStrike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Approved Urgent Vote for Requests </a:t>
                      </a:r>
                      <a:r>
                        <a:rPr lang="en-US" sz="2400" b="0" i="0" u="none" strike="noStrike" dirty="0">
                          <a:effectLst/>
                          <a:latin typeface="+mn-lt"/>
                        </a:rPr>
                        <a:t>Related to NPRR1157, Incorporation of PUCT Approval into Revision Request Process</a:t>
                      </a:r>
                      <a:r>
                        <a:rPr lang="en-US" sz="2400" b="0" i="0" u="none" strike="noStrike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:</a:t>
                      </a:r>
                    </a:p>
                    <a:p>
                      <a:pPr marL="800100" marR="0" lvl="1" indent="-342900"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dirty="0">
                          <a:effectLst/>
                          <a:latin typeface="+mn-lt"/>
                          <a:ea typeface="Times New Roman" panose="02020603050405020304" pitchFamily="18" charset="0"/>
                          <a:hlinkClick r:id="rId3"/>
                        </a:rPr>
                        <a:t>COPGMRR049</a:t>
                      </a:r>
                      <a:endParaRPr lang="en-US" sz="2400" b="0" i="0" u="none" strike="noStrike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800100" marR="0" lvl="1" indent="-342900"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dirty="0">
                          <a:effectLst/>
                          <a:latin typeface="+mn-lt"/>
                          <a:hlinkClick r:id="rId4"/>
                        </a:rPr>
                        <a:t>SMOGRR026</a:t>
                      </a:r>
                      <a:endParaRPr lang="en-US" sz="2400" b="0" i="0" u="none" strike="noStrike" dirty="0">
                        <a:effectLst/>
                        <a:latin typeface="+mn-lt"/>
                      </a:endParaRPr>
                    </a:p>
                    <a:p>
                      <a:pPr marL="800100" marR="0" lvl="1" indent="-342900"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dirty="0">
                          <a:effectLst/>
                          <a:latin typeface="+mn-lt"/>
                          <a:hlinkClick r:id="rId5"/>
                        </a:rPr>
                        <a:t>VCMRR036</a:t>
                      </a:r>
                      <a:endParaRPr lang="en-US" sz="2400" b="0" i="0" u="none" strike="noStrike" dirty="0">
                        <a:effectLst/>
                        <a:latin typeface="+mn-lt"/>
                      </a:endParaRPr>
                    </a:p>
                  </a:txBody>
                  <a:tcPr marL="136815" marR="136815" marT="1900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632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591382"/>
            <a:ext cx="6413663" cy="5646208"/>
          </a:xfrm>
        </p:spPr>
        <p:txBody>
          <a:bodyPr anchor="ctr">
            <a:noAutofit/>
          </a:bodyPr>
          <a:lstStyle/>
          <a:p>
            <a:pPr marL="0">
              <a:buNone/>
            </a:pPr>
            <a:r>
              <a:rPr lang="en-US" i="0" dirty="0">
                <a:effectLst/>
                <a:latin typeface="Roboto" panose="02000000000000000000" pitchFamily="2" charset="0"/>
              </a:rPr>
              <a:t>Revision Requests Tabled at PRS or ROS and Referred to WMS</a:t>
            </a:r>
            <a:endParaRPr lang="en-US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3"/>
              </a:rPr>
              <a:t>NPRR1067</a:t>
            </a:r>
            <a:r>
              <a:rPr lang="en-US" sz="2000" dirty="0"/>
              <a:t>, Market Entry Qualifications, Continued Participation Requirements, and Credit Risk Assessment (MCWG)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4"/>
              </a:rPr>
              <a:t>NPRR1070</a:t>
            </a:r>
            <a:r>
              <a:rPr lang="en-US" sz="2000" dirty="0"/>
              <a:t>, Planning Criteria for GTC Exit Solutions</a:t>
            </a:r>
            <a:endParaRPr lang="en-US" sz="20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5"/>
              </a:rPr>
              <a:t>NPRR1143</a:t>
            </a:r>
            <a:r>
              <a:rPr lang="en-US" sz="2000" dirty="0"/>
              <a:t>, Provide ERCOT Flexibility to Determine When ESRs May Charge During an EEA Level 3 (WMWG)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6"/>
              </a:rPr>
              <a:t>NPRR1146</a:t>
            </a:r>
            <a:r>
              <a:rPr lang="en-US" sz="2000" dirty="0"/>
              <a:t>, Credit Changes to Appropriately Reflect TAO Exposure (MCWG)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7"/>
              </a:rPr>
              <a:t>NOGRR215</a:t>
            </a:r>
            <a:r>
              <a:rPr lang="en-US" sz="2000" dirty="0"/>
              <a:t>, Limit Use of Remedial Action Schemes</a:t>
            </a:r>
          </a:p>
          <a:p>
            <a:pPr marL="0" indent="0">
              <a:buNone/>
            </a:pPr>
            <a:r>
              <a:rPr lang="en-US" b="0" i="0" dirty="0">
                <a:effectLst/>
                <a:latin typeface="Roboto" panose="02000000000000000000" pitchFamily="2" charset="0"/>
              </a:rPr>
              <a:t>WMS Revision Requests Tabled at WMS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8"/>
              </a:rPr>
              <a:t>VCMRR031</a:t>
            </a:r>
            <a:r>
              <a:rPr lang="en-US" sz="2000" dirty="0"/>
              <a:t>, Clarification Related to Variable Costs in Fuel Adders (RCWG)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9"/>
              </a:rPr>
              <a:t>VCMRR033</a:t>
            </a:r>
            <a:r>
              <a:rPr lang="en-US" sz="2000" dirty="0"/>
              <a:t>, Excluding Exceptional Fuel Costs from Fuel Adders (WMWG)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10"/>
              </a:rPr>
              <a:t>VCMRR034</a:t>
            </a:r>
            <a:r>
              <a:rPr lang="en-US" sz="2000" dirty="0"/>
              <a:t>, Excluding RUC Approved Fuel Costs from Fuel Adders (WMWG)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hlinkClick r:id="rId11"/>
              </a:rPr>
              <a:t>VCMRR035</a:t>
            </a:r>
            <a:r>
              <a:rPr lang="en-US" sz="2000" dirty="0"/>
              <a:t>, Allow Verified Contractual Costs in Fuel Adder Calculation (WMWG)</a:t>
            </a: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EF01CD-F6DF-42D6-9BD9-78AA06107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ERCOT O</a:t>
            </a:r>
            <a:r>
              <a:rPr lang="en-US" sz="3600" b="0" i="0">
                <a:solidFill>
                  <a:srgbClr val="FFFFFF"/>
                </a:solidFill>
                <a:effectLst/>
                <a:latin typeface="Roboto" panose="02000000000000000000" pitchFamily="2" charset="0"/>
              </a:rPr>
              <a:t>perations and Market Items</a:t>
            </a:r>
            <a:endParaRPr lang="en-US" sz="360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C3362-4F7C-1E73-2735-4A5816515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2413075"/>
          </a:xfrm>
        </p:spPr>
        <p:txBody>
          <a:bodyPr anchor="ctr"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Update on </a:t>
            </a:r>
            <a:r>
              <a:rPr lang="en-US" sz="2400" dirty="0">
                <a:hlinkClick r:id="rId3"/>
              </a:rPr>
              <a:t>2022 Analysis </a:t>
            </a:r>
            <a:r>
              <a:rPr lang="en-US" sz="2400" dirty="0"/>
              <a:t>of REP and NOIE Demand Response as requested by TAC</a:t>
            </a:r>
          </a:p>
        </p:txBody>
      </p:sp>
    </p:spTree>
    <p:extLst>
      <p:ext uri="{BB962C8B-B14F-4D97-AF65-F5344CB8AC3E}">
        <p14:creationId xmlns:p14="http://schemas.microsoft.com/office/powerpoint/2010/main" val="320074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EF01CD-F6DF-42D6-9BD9-78AA06107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WMS Administrative Items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C3362-4F7C-1E73-2735-4A5816515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897" y="356201"/>
            <a:ext cx="6413663" cy="1121304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2023 WMS Goals and Open Action Item Review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Working Group Leadership Update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0BE7855-58D1-3CD0-BD93-81FB0C6F3C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835242"/>
              </p:ext>
            </p:extLst>
          </p:nvPr>
        </p:nvGraphicFramePr>
        <p:xfrm>
          <a:off x="4565072" y="1322160"/>
          <a:ext cx="7158123" cy="4614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4" imgW="5038732" imgH="3248025" progId="Excel.Sheet.12">
                  <p:embed/>
                </p:oleObj>
              </mc:Choice>
              <mc:Fallback>
                <p:oleObj name="Worksheet" r:id="rId4" imgW="5038732" imgH="3248025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0BE7855-58D1-3CD0-BD93-81FB0C6F3C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65072" y="1322160"/>
                        <a:ext cx="7158123" cy="4614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7366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00" y="639097"/>
            <a:ext cx="4813072" cy="368601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8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April 5</a:t>
            </a:r>
            <a:r>
              <a:rPr lang="en-US" sz="80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8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633999" y="640081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60b3afc9-a72a-4286-a1f6-3c61aad5d6c4"/>
    <ds:schemaRef ds:uri="http://purl.org/dc/elements/1.1/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17540</TotalTime>
  <Words>247</Words>
  <Application>Microsoft Office PowerPoint</Application>
  <PresentationFormat>Widescreen</PresentationFormat>
  <Paragraphs>38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Cambria</vt:lpstr>
      <vt:lpstr>Roboto</vt:lpstr>
      <vt:lpstr>Wingdings</vt:lpstr>
      <vt:lpstr>Retrospect</vt:lpstr>
      <vt:lpstr>Microsoft Excel Worksheet</vt:lpstr>
      <vt:lpstr>WMS Report</vt:lpstr>
      <vt:lpstr>Overview</vt:lpstr>
      <vt:lpstr>Voting Items</vt:lpstr>
      <vt:lpstr>Revision Requests Under WMS Review</vt:lpstr>
      <vt:lpstr>ERCOT Operations and Market Items</vt:lpstr>
      <vt:lpstr>WMS Administrative Items</vt:lpstr>
      <vt:lpstr>Next Meeting   April 5th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Clifton, Suzy</cp:lastModifiedBy>
  <cp:revision>196</cp:revision>
  <cp:lastPrinted>2023-01-18T21:52:04Z</cp:lastPrinted>
  <dcterms:created xsi:type="dcterms:W3CDTF">2021-01-14T19:13:08Z</dcterms:created>
  <dcterms:modified xsi:type="dcterms:W3CDTF">2023-03-17T16:03:34Z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