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339" r:id="rId2"/>
    <p:sldMasterId id="2147484342" r:id="rId3"/>
  </p:sldMasterIdLst>
  <p:notesMasterIdLst>
    <p:notesMasterId r:id="rId15"/>
  </p:notesMasterIdLst>
  <p:handoutMasterIdLst>
    <p:handoutMasterId r:id="rId16"/>
  </p:handoutMasterIdLst>
  <p:sldIdLst>
    <p:sldId id="256" r:id="rId4"/>
    <p:sldId id="312" r:id="rId5"/>
    <p:sldId id="325" r:id="rId6"/>
    <p:sldId id="319" r:id="rId7"/>
    <p:sldId id="322" r:id="rId8"/>
    <p:sldId id="324" r:id="rId9"/>
    <p:sldId id="323" r:id="rId10"/>
    <p:sldId id="321" r:id="rId11"/>
    <p:sldId id="309" r:id="rId12"/>
    <p:sldId id="326" r:id="rId13"/>
    <p:sldId id="260" r:id="rId14"/>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54" autoAdjust="0"/>
    <p:restoredTop sz="86855" autoAdjust="0"/>
  </p:normalViewPr>
  <p:slideViewPr>
    <p:cSldViewPr>
      <p:cViewPr varScale="1">
        <p:scale>
          <a:sx n="77" d="100"/>
          <a:sy n="77" d="100"/>
        </p:scale>
        <p:origin x="1416" y="67"/>
      </p:cViewPr>
      <p:guideLst>
        <p:guide orient="horz" pos="2160"/>
        <p:guide pos="2880"/>
      </p:guideLst>
    </p:cSldViewPr>
  </p:slideViewPr>
  <p:outlineViewPr>
    <p:cViewPr>
      <p:scale>
        <a:sx n="33" d="100"/>
        <a:sy n="33" d="100"/>
      </p:scale>
      <p:origin x="0" y="-3638"/>
    </p:cViewPr>
  </p:outlineViewPr>
  <p:notesTextViewPr>
    <p:cViewPr>
      <p:scale>
        <a:sx n="1" d="1"/>
        <a:sy n="1" d="1"/>
      </p:scale>
      <p:origin x="0" y="0"/>
    </p:cViewPr>
  </p:notesTextViewPr>
  <p:notesViewPr>
    <p:cSldViewPr>
      <p:cViewPr varScale="1">
        <p:scale>
          <a:sx n="70" d="100"/>
          <a:sy n="70" d="100"/>
        </p:scale>
        <p:origin x="3048"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2" rIns="93166" bIns="46582"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0" cy="464820"/>
          </a:xfrm>
          <a:prstGeom prst="rect">
            <a:avLst/>
          </a:prstGeom>
        </p:spPr>
        <p:txBody>
          <a:bodyPr vert="horz" lIns="93166" tIns="46582" rIns="93166" bIns="46582" rtlCol="0"/>
          <a:lstStyle>
            <a:lvl1pPr algn="r">
              <a:defRPr sz="1200"/>
            </a:lvl1pPr>
          </a:lstStyle>
          <a:p>
            <a:fld id="{656E9F4A-4066-491C-8F25-BCC5643327B9}" type="datetimeFigureOut">
              <a:rPr lang="en-US" smtClean="0"/>
              <a:t>3/17/2023</a:t>
            </a:fld>
            <a:endParaRPr lang="en-US" dirty="0"/>
          </a:p>
        </p:txBody>
      </p:sp>
      <p:sp>
        <p:nvSpPr>
          <p:cNvPr id="4" name="Footer Placeholder 3"/>
          <p:cNvSpPr>
            <a:spLocks noGrp="1"/>
          </p:cNvSpPr>
          <p:nvPr>
            <p:ph type="ftr" sz="quarter" idx="2"/>
          </p:nvPr>
        </p:nvSpPr>
        <p:spPr>
          <a:xfrm>
            <a:off x="1" y="8829968"/>
            <a:ext cx="3037840" cy="464820"/>
          </a:xfrm>
          <a:prstGeom prst="rect">
            <a:avLst/>
          </a:prstGeom>
        </p:spPr>
        <p:txBody>
          <a:bodyPr vert="horz" lIns="93166" tIns="46582" rIns="93166" bIns="4658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8"/>
            <a:ext cx="3037840" cy="464820"/>
          </a:xfrm>
          <a:prstGeom prst="rect">
            <a:avLst/>
          </a:prstGeom>
        </p:spPr>
        <p:txBody>
          <a:bodyPr vert="horz" lIns="93166" tIns="46582" rIns="93166" bIns="46582" rtlCol="0" anchor="b"/>
          <a:lstStyle>
            <a:lvl1pPr algn="r">
              <a:defRPr sz="1200"/>
            </a:lvl1pPr>
          </a:lstStyle>
          <a:p>
            <a:fld id="{0AAC5BAE-5329-436C-BB9D-CF26C62919CE}" type="slidenum">
              <a:rPr lang="en-US" smtClean="0"/>
              <a:t>‹#›</a:t>
            </a:fld>
            <a:endParaRPr lang="en-US" dirty="0"/>
          </a:p>
        </p:txBody>
      </p:sp>
    </p:spTree>
    <p:extLst>
      <p:ext uri="{BB962C8B-B14F-4D97-AF65-F5344CB8AC3E}">
        <p14:creationId xmlns:p14="http://schemas.microsoft.com/office/powerpoint/2010/main" val="13678480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2" rIns="93166" bIns="46582" rtlCol="0"/>
          <a:lstStyle>
            <a:lvl1pPr algn="l">
              <a:defRPr sz="1200"/>
            </a:lvl1pPr>
          </a:lstStyle>
          <a:p>
            <a:endParaRPr lang="en-US" dirty="0"/>
          </a:p>
        </p:txBody>
      </p:sp>
      <p:sp>
        <p:nvSpPr>
          <p:cNvPr id="3" name="Date Placeholder 2"/>
          <p:cNvSpPr>
            <a:spLocks noGrp="1"/>
          </p:cNvSpPr>
          <p:nvPr>
            <p:ph type="dt" idx="1"/>
          </p:nvPr>
        </p:nvSpPr>
        <p:spPr>
          <a:xfrm>
            <a:off x="3970939" y="0"/>
            <a:ext cx="3037840" cy="464820"/>
          </a:xfrm>
          <a:prstGeom prst="rect">
            <a:avLst/>
          </a:prstGeom>
        </p:spPr>
        <p:txBody>
          <a:bodyPr vert="horz" lIns="93166" tIns="46582" rIns="93166" bIns="46582" rtlCol="0"/>
          <a:lstStyle>
            <a:lvl1pPr algn="r">
              <a:defRPr sz="1200"/>
            </a:lvl1pPr>
          </a:lstStyle>
          <a:p>
            <a:fld id="{A1447C23-70FF-4D54-8A37-93BEF4D37D87}" type="datetimeFigureOut">
              <a:rPr lang="en-US" smtClean="0"/>
              <a:t>3/17/2023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6" tIns="46582" rIns="93166" bIns="46582"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66" tIns="46582" rIns="93166"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8"/>
            <a:ext cx="3037840" cy="464820"/>
          </a:xfrm>
          <a:prstGeom prst="rect">
            <a:avLst/>
          </a:prstGeom>
        </p:spPr>
        <p:txBody>
          <a:bodyPr vert="horz" lIns="93166" tIns="46582" rIns="93166"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829968"/>
            <a:ext cx="3037840" cy="464820"/>
          </a:xfrm>
          <a:prstGeom prst="rect">
            <a:avLst/>
          </a:prstGeom>
        </p:spPr>
        <p:txBody>
          <a:bodyPr vert="horz" lIns="93166" tIns="46582" rIns="93166" bIns="46582" rtlCol="0" anchor="b"/>
          <a:lstStyle>
            <a:lvl1pPr algn="r">
              <a:defRPr sz="1200"/>
            </a:lvl1pPr>
          </a:lstStyle>
          <a:p>
            <a:fld id="{3938A51B-00BD-480F-A961-AEEFF753F556}" type="slidenum">
              <a:rPr lang="en-US" smtClean="0"/>
              <a:t>‹#›</a:t>
            </a:fld>
            <a:endParaRPr lang="en-US" dirty="0"/>
          </a:p>
        </p:txBody>
      </p:sp>
    </p:spTree>
    <p:extLst>
      <p:ext uri="{BB962C8B-B14F-4D97-AF65-F5344CB8AC3E}">
        <p14:creationId xmlns:p14="http://schemas.microsoft.com/office/powerpoint/2010/main" val="1477533323"/>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1</a:t>
            </a:fld>
            <a:endParaRPr lang="en-US" dirty="0"/>
          </a:p>
        </p:txBody>
      </p:sp>
    </p:spTree>
    <p:extLst>
      <p:ext uri="{BB962C8B-B14F-4D97-AF65-F5344CB8AC3E}">
        <p14:creationId xmlns:p14="http://schemas.microsoft.com/office/powerpoint/2010/main" val="1722881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38A51B-00BD-480F-A961-AEEFF753F556}" type="slidenum">
              <a:rPr lang="en-US" smtClean="0"/>
              <a:t>4</a:t>
            </a:fld>
            <a:endParaRPr lang="en-US" dirty="0"/>
          </a:p>
        </p:txBody>
      </p:sp>
    </p:spTree>
    <p:extLst>
      <p:ext uri="{BB962C8B-B14F-4D97-AF65-F5344CB8AC3E}">
        <p14:creationId xmlns:p14="http://schemas.microsoft.com/office/powerpoint/2010/main" val="3419813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3938A51B-00BD-480F-A961-AEEFF753F556}" type="slidenum">
              <a:rPr lang="en-US" smtClean="0"/>
              <a:t>9</a:t>
            </a:fld>
            <a:endParaRPr lang="en-US" dirty="0"/>
          </a:p>
        </p:txBody>
      </p:sp>
    </p:spTree>
    <p:extLst>
      <p:ext uri="{BB962C8B-B14F-4D97-AF65-F5344CB8AC3E}">
        <p14:creationId xmlns:p14="http://schemas.microsoft.com/office/powerpoint/2010/main" val="471878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11</a:t>
            </a:fld>
            <a:endParaRPr lang="en-US" dirty="0"/>
          </a:p>
        </p:txBody>
      </p:sp>
    </p:spTree>
    <p:extLst>
      <p:ext uri="{BB962C8B-B14F-4D97-AF65-F5344CB8AC3E}">
        <p14:creationId xmlns:p14="http://schemas.microsoft.com/office/powerpoint/2010/main" val="3140774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21EDB76-CD43-480E-8EA0-CC06EF22C0A1}" type="slidenum">
              <a:rPr kumimoji="0" lang="en-US" sz="14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Retail Market Training Task Force</a:t>
            </a:r>
          </a:p>
        </p:txBody>
      </p:sp>
      <p:sp>
        <p:nvSpPr>
          <p:cNvPr id="7" name="Rectangle 4"/>
          <p:cNvSpPr>
            <a:spLocks noGrp="1" noChangeArrowheads="1"/>
          </p:cNvSpPr>
          <p:nvPr>
            <p:ph type="dt" sz="half" idx="12"/>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Update to RMS</a:t>
            </a:r>
          </a:p>
        </p:txBody>
      </p:sp>
    </p:spTree>
    <p:extLst>
      <p:ext uri="{BB962C8B-B14F-4D97-AF65-F5344CB8AC3E}">
        <p14:creationId xmlns:p14="http://schemas.microsoft.com/office/powerpoint/2010/main" val="508220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r>
              <a:rPr lang="en-US"/>
              <a:t>1/9/2018</a:t>
            </a:r>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en-US"/>
              <a:t>December TAC &amp; Board of Directors Update </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DEDA31E-5185-4CB0-88E0-309A957138BF}" type="slidenum">
              <a:rPr lang="en-US" smtClean="0"/>
              <a:t>‹#›</a:t>
            </a:fld>
            <a:endParaRPr lang="en-US" dirty="0"/>
          </a:p>
        </p:txBody>
      </p:sp>
    </p:spTree>
    <p:extLst>
      <p:ext uri="{BB962C8B-B14F-4D97-AF65-F5344CB8AC3E}">
        <p14:creationId xmlns:p14="http://schemas.microsoft.com/office/powerpoint/2010/main" val="4137815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1/9/2018</a:t>
            </a:r>
            <a:endParaRPr lang="en-US" dirty="0"/>
          </a:p>
        </p:txBody>
      </p:sp>
      <p:sp>
        <p:nvSpPr>
          <p:cNvPr id="6" name="Footer Placeholder 5"/>
          <p:cNvSpPr>
            <a:spLocks noGrp="1"/>
          </p:cNvSpPr>
          <p:nvPr>
            <p:ph type="ftr" sz="quarter" idx="11"/>
          </p:nvPr>
        </p:nvSpPr>
        <p:spPr/>
        <p:txBody>
          <a:bodyPr/>
          <a:lstStyle/>
          <a:p>
            <a:r>
              <a:rPr lang="en-US"/>
              <a:t>December TAC &amp; Board of Directors Update </a:t>
            </a:r>
            <a:endParaRPr lang="en-US" dirty="0"/>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2449675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endParaRPr lang="en-US" dirty="0"/>
          </a:p>
        </p:txBody>
      </p:sp>
      <p:sp>
        <p:nvSpPr>
          <p:cNvPr id="5" name="Footer Placeholder 4"/>
          <p:cNvSpPr>
            <a:spLocks noGrp="1"/>
          </p:cNvSpPr>
          <p:nvPr>
            <p:ph type="ftr" sz="quarter" idx="11"/>
          </p:nvPr>
        </p:nvSpPr>
        <p:spPr/>
        <p:txBody>
          <a:bodyPr/>
          <a:lstStyle/>
          <a:p>
            <a:r>
              <a:rPr lang="en-US"/>
              <a:t>December TAC &amp; Board of Directors Update </a:t>
            </a:r>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904340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endParaRPr lang="en-US" dirty="0"/>
          </a:p>
        </p:txBody>
      </p:sp>
      <p:sp>
        <p:nvSpPr>
          <p:cNvPr id="5" name="Footer Placeholder 4"/>
          <p:cNvSpPr>
            <a:spLocks noGrp="1"/>
          </p:cNvSpPr>
          <p:nvPr>
            <p:ph type="ftr" sz="quarter" idx="11"/>
          </p:nvPr>
        </p:nvSpPr>
        <p:spPr/>
        <p:txBody>
          <a:bodyPr/>
          <a:lstStyle/>
          <a:p>
            <a:r>
              <a:rPr lang="en-US"/>
              <a:t>December TAC &amp; Board of Directors Update </a:t>
            </a:r>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664881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185C669-FB09-4A92-913B-0BA846DAB37C}" type="slidenum">
              <a:rPr kumimoji="0" lang="en-US" sz="14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Update to RMS</a:t>
            </a:r>
          </a:p>
        </p:txBody>
      </p:sp>
    </p:spTree>
    <p:extLst>
      <p:ext uri="{BB962C8B-B14F-4D97-AF65-F5344CB8AC3E}">
        <p14:creationId xmlns:p14="http://schemas.microsoft.com/office/powerpoint/2010/main" val="3121756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5764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303108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4284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147860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1/9/2018</a:t>
            </a:r>
            <a:endParaRPr lang="en-US" dirty="0"/>
          </a:p>
        </p:txBody>
      </p:sp>
      <p:sp>
        <p:nvSpPr>
          <p:cNvPr id="8" name="Footer Placeholder 7"/>
          <p:cNvSpPr>
            <a:spLocks noGrp="1"/>
          </p:cNvSpPr>
          <p:nvPr>
            <p:ph type="ftr" sz="quarter" idx="11"/>
          </p:nvPr>
        </p:nvSpPr>
        <p:spPr/>
        <p:txBody>
          <a:bodyPr/>
          <a:lstStyle/>
          <a:p>
            <a:r>
              <a:rPr lang="en-US"/>
              <a:t>December TAC &amp; Board of Directors Update </a:t>
            </a:r>
            <a:endParaRPr lang="en-US" dirty="0"/>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490508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1/9/2018</a:t>
            </a:r>
            <a:endParaRPr lang="en-US" dirty="0"/>
          </a:p>
        </p:txBody>
      </p:sp>
      <p:sp>
        <p:nvSpPr>
          <p:cNvPr id="4" name="Footer Placeholder 3"/>
          <p:cNvSpPr>
            <a:spLocks noGrp="1"/>
          </p:cNvSpPr>
          <p:nvPr>
            <p:ph type="ftr" sz="quarter" idx="11"/>
          </p:nvPr>
        </p:nvSpPr>
        <p:spPr/>
        <p:txBody>
          <a:bodyPr/>
          <a:lstStyle/>
          <a:p>
            <a:r>
              <a:rPr lang="en-US"/>
              <a:t>December TAC &amp; Board of Directors Update </a:t>
            </a:r>
            <a:endParaRPr lang="en-US" dirty="0"/>
          </a:p>
        </p:txBody>
      </p:sp>
      <p:sp>
        <p:nvSpPr>
          <p:cNvPr id="5" name="Slide Number Placeholder 4"/>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37033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a:t>1/9/2018</a:t>
            </a:r>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December TAC &amp; Board of Directors Update </a:t>
            </a:r>
            <a:endParaRPr lang="en-US" dirty="0"/>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22820032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EE74527-A6B7-4978-8CA2-A96E52BABC27}"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Retail Market Training Task Force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Update to RMS</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30AE3F6D-6E55-4F4D-8DFA-3811BE74B05E}" type="slidenum">
              <a:rPr lang="en-US" sz="1200"/>
              <a:pPr algn="ctr">
                <a:defRPr/>
              </a:pPr>
              <a:t>‹#›</a:t>
            </a:fld>
            <a:endParaRPr lang="en-US" sz="1200" dirty="0"/>
          </a:p>
        </p:txBody>
      </p:sp>
    </p:spTree>
    <p:extLst>
      <p:ext uri="{BB962C8B-B14F-4D97-AF65-F5344CB8AC3E}">
        <p14:creationId xmlns:p14="http://schemas.microsoft.com/office/powerpoint/2010/main" val="2145847592"/>
      </p:ext>
    </p:extLst>
  </p:cSld>
  <p:clrMap bg1="lt1" tx1="dk1" bg2="lt2" tx2="dk2" accent1="accent1" accent2="accent2" accent3="accent3" accent4="accent4" accent5="accent5" accent6="accent6" hlink="hlink" folHlink="folHlink"/>
  <p:sldLayoutIdLst>
    <p:sldLayoutId id="2147484340" r:id="rId1"/>
    <p:sldLayoutId id="2147484341" r:id="rId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r>
              <a:rPr lang="en-US"/>
              <a:t>1/9/2018</a:t>
            </a:r>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December TAC &amp; Board of Directors Update </a:t>
            </a:r>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EDEDA31E-5185-4CB0-88E0-309A957138BF}"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548527"/>
      </p:ext>
    </p:extLst>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8000999" cy="1981200"/>
          </a:xfrm>
        </p:spPr>
        <p:txBody>
          <a:bodyPr>
            <a:normAutofit/>
          </a:bodyPr>
          <a:lstStyle/>
          <a:p>
            <a:pPr algn="ctr"/>
            <a:r>
              <a:rPr lang="en-US" sz="4000" b="1" dirty="0" smtClean="0"/>
              <a:t>RMS Meeting, March 7, 2023  </a:t>
            </a:r>
            <a:br>
              <a:rPr lang="en-US" sz="4000" b="1" dirty="0" smtClean="0"/>
            </a:br>
            <a:r>
              <a:rPr lang="en-US" sz="4000" b="1" dirty="0" smtClean="0"/>
              <a:t>Update to TAC</a:t>
            </a:r>
            <a:endParaRPr lang="en-US" sz="4000" b="1" dirty="0"/>
          </a:p>
        </p:txBody>
      </p:sp>
      <p:sp>
        <p:nvSpPr>
          <p:cNvPr id="3" name="Subtitle 2"/>
          <p:cNvSpPr>
            <a:spLocks noGrp="1"/>
          </p:cNvSpPr>
          <p:nvPr>
            <p:ph type="subTitle" idx="1"/>
          </p:nvPr>
        </p:nvSpPr>
        <p:spPr>
          <a:xfrm>
            <a:off x="1142999" y="4191000"/>
            <a:ext cx="7467599" cy="1487980"/>
          </a:xfrm>
        </p:spPr>
        <p:txBody>
          <a:bodyPr>
            <a:normAutofit fontScale="25000" lnSpcReduction="20000"/>
          </a:bodyPr>
          <a:lstStyle/>
          <a:p>
            <a:endParaRPr lang="en-US" dirty="0"/>
          </a:p>
          <a:p>
            <a:r>
              <a:rPr lang="en-US" sz="6400" b="1" dirty="0" smtClean="0">
                <a:latin typeface="+mn-lt"/>
              </a:rPr>
              <a:t>Debbie mckeever                                JOHN </a:t>
            </a:r>
            <a:r>
              <a:rPr lang="en-US" sz="6400" b="1" dirty="0">
                <a:latin typeface="+mn-lt"/>
              </a:rPr>
              <a:t>SCHATZ				</a:t>
            </a:r>
          </a:p>
          <a:p>
            <a:r>
              <a:rPr lang="en-US" sz="6400" b="1" dirty="0" smtClean="0">
                <a:latin typeface="+mn-lt"/>
              </a:rPr>
              <a:t>Oncor                                                 Luminant Generation</a:t>
            </a:r>
          </a:p>
          <a:p>
            <a:r>
              <a:rPr lang="en-US" sz="6400" b="1" dirty="0" smtClean="0">
                <a:latin typeface="+mn-lt"/>
              </a:rPr>
              <a:t>RMS CHAIR                                           RMS VICE CHAIR</a:t>
            </a:r>
            <a:endParaRPr lang="en-US" sz="6400" b="1" dirty="0">
              <a:latin typeface="+mn-lt"/>
            </a:endParaRPr>
          </a:p>
        </p:txBody>
      </p:sp>
      <p:sp>
        <p:nvSpPr>
          <p:cNvPr id="4" name="TextBox 3"/>
          <p:cNvSpPr txBox="1"/>
          <p:nvPr/>
        </p:nvSpPr>
        <p:spPr>
          <a:xfrm>
            <a:off x="6096000" y="5867400"/>
            <a:ext cx="2370905" cy="369332"/>
          </a:xfrm>
          <a:prstGeom prst="rect">
            <a:avLst/>
          </a:prstGeom>
          <a:noFill/>
        </p:spPr>
        <p:txBody>
          <a:bodyPr wrap="none" rtlCol="0">
            <a:spAutoFit/>
          </a:bodyPr>
          <a:lstStyle/>
          <a:p>
            <a:r>
              <a:rPr lang="en-US" smtClean="0"/>
              <a:t>March 21 </a:t>
            </a:r>
            <a:r>
              <a:rPr lang="en-US" dirty="0" smtClean="0"/>
              <a:t>TAC Meeting </a:t>
            </a:r>
            <a:endParaRPr lang="en-US" dirty="0"/>
          </a:p>
        </p:txBody>
      </p:sp>
    </p:spTree>
    <p:extLst>
      <p:ext uri="{BB962C8B-B14F-4D97-AF65-F5344CB8AC3E}">
        <p14:creationId xmlns:p14="http://schemas.microsoft.com/office/powerpoint/2010/main" val="8652443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8321040" cy="1237395"/>
          </a:xfrm>
        </p:spPr>
        <p:txBody>
          <a:bodyPr>
            <a:noAutofit/>
          </a:bodyPr>
          <a:lstStyle/>
          <a:p>
            <a:r>
              <a:rPr lang="en-US" sz="2800" dirty="0"/>
              <a:t>TNMP 3G Remediation counts as included in the   </a:t>
            </a:r>
            <a:br>
              <a:rPr lang="en-US" sz="2800" dirty="0"/>
            </a:br>
            <a:r>
              <a:rPr lang="en-US" sz="2800" dirty="0"/>
              <a:t>March 17 Market Update </a:t>
            </a:r>
          </a:p>
        </p:txBody>
      </p:sp>
      <p:sp>
        <p:nvSpPr>
          <p:cNvPr id="3" name="Content Placeholder 2"/>
          <p:cNvSpPr>
            <a:spLocks noGrp="1"/>
          </p:cNvSpPr>
          <p:nvPr>
            <p:ph idx="1"/>
          </p:nvPr>
        </p:nvSpPr>
        <p:spPr/>
        <p:txBody>
          <a:bodyPr>
            <a:normAutofit/>
          </a:bodyPr>
          <a:lstStyle/>
          <a:p>
            <a:r>
              <a:rPr lang="en-US" dirty="0"/>
              <a:t>•	TNMP is currently responding to all </a:t>
            </a:r>
            <a:r>
              <a:rPr lang="en-US" dirty="0" err="1"/>
              <a:t>MarkeTraks</a:t>
            </a:r>
            <a:r>
              <a:rPr lang="en-US" dirty="0"/>
              <a:t> submitted.  At this time, we are not responding to </a:t>
            </a:r>
            <a:r>
              <a:rPr lang="en-US" dirty="0" err="1"/>
              <a:t>MarkeTraks</a:t>
            </a:r>
            <a:r>
              <a:rPr lang="en-US" dirty="0"/>
              <a:t> submitted prior to December unless it was sent to us as an escalation.  It is no longer necessary to email  TNMPBilling@tnmp.com to review </a:t>
            </a:r>
            <a:r>
              <a:rPr lang="en-US" dirty="0" err="1"/>
              <a:t>MarkeTraks</a:t>
            </a:r>
            <a:r>
              <a:rPr lang="en-US" dirty="0"/>
              <a:t> or notify of billing </a:t>
            </a:r>
            <a:r>
              <a:rPr lang="en-US" dirty="0" smtClean="0"/>
              <a:t>disputes</a:t>
            </a:r>
          </a:p>
          <a:p>
            <a:r>
              <a:rPr lang="en-US" dirty="0" smtClean="0"/>
              <a:t>•</a:t>
            </a:r>
            <a:r>
              <a:rPr lang="en-US" dirty="0"/>
              <a:t>	As of March 16, 2023, TNMP has deployed 188,045 </a:t>
            </a:r>
            <a:r>
              <a:rPr lang="en-US" dirty="0" err="1"/>
              <a:t>NextGen</a:t>
            </a:r>
            <a:r>
              <a:rPr lang="en-US" dirty="0"/>
              <a:t> meters.  </a:t>
            </a:r>
            <a:endParaRPr lang="en-US" dirty="0" smtClean="0"/>
          </a:p>
          <a:p>
            <a:r>
              <a:rPr lang="en-US" dirty="0"/>
              <a:t>• </a:t>
            </a:r>
            <a:r>
              <a:rPr lang="en-US" dirty="0" smtClean="0"/>
              <a:t>	All </a:t>
            </a:r>
            <a:r>
              <a:rPr lang="en-US" dirty="0"/>
              <a:t>meters remaining to be changed out are primarily access issues, due to meter location or customer denial of access. </a:t>
            </a:r>
            <a:r>
              <a:rPr lang="en-US" dirty="0" smtClean="0"/>
              <a:t>TNMP is </a:t>
            </a:r>
            <a:r>
              <a:rPr lang="en-US" dirty="0"/>
              <a:t>continuing to replace remaining 3G in all service areas as service order requests are completed in the field.  </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10</a:t>
            </a:fld>
            <a:endParaRPr lang="en-US" dirty="0"/>
          </a:p>
        </p:txBody>
      </p:sp>
    </p:spTree>
    <p:extLst>
      <p:ext uri="{BB962C8B-B14F-4D97-AF65-F5344CB8AC3E}">
        <p14:creationId xmlns:p14="http://schemas.microsoft.com/office/powerpoint/2010/main" val="1250674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533401"/>
            <a:ext cx="7543800" cy="2438400"/>
          </a:xfrm>
        </p:spPr>
        <p:txBody>
          <a:bodyPr>
            <a:normAutofit fontScale="90000"/>
          </a:bodyPr>
          <a:lstStyle/>
          <a:p>
            <a:pPr algn="ctr"/>
            <a:r>
              <a:rPr lang="en-US" dirty="0" smtClean="0"/>
              <a:t/>
            </a:r>
            <a:br>
              <a:rPr lang="en-US" dirty="0" smtClean="0"/>
            </a:br>
            <a:r>
              <a:rPr lang="en-US" dirty="0" smtClean="0"/>
              <a:t>Questions?</a:t>
            </a:r>
            <a:br>
              <a:rPr lang="en-US" dirty="0" smtClean="0"/>
            </a:br>
            <a:r>
              <a:rPr lang="en-US" dirty="0"/>
              <a:t/>
            </a:r>
            <a:br>
              <a:rPr lang="en-US" dirty="0"/>
            </a:br>
            <a:r>
              <a:rPr lang="en-US" dirty="0" smtClean="0"/>
              <a:t>Upcoming RMS Meeting</a:t>
            </a:r>
            <a:br>
              <a:rPr lang="en-US" dirty="0" smtClean="0"/>
            </a:br>
            <a:r>
              <a:rPr lang="en-US" dirty="0" smtClean="0"/>
              <a:t>April 4</a:t>
            </a:r>
            <a:r>
              <a:rPr lang="en-US" baseline="30000" dirty="0" smtClean="0"/>
              <a:t>th</a:t>
            </a:r>
            <a:r>
              <a:rPr lang="en-US" dirty="0" smtClean="0"/>
              <a:t>  </a:t>
            </a:r>
            <a:endParaRPr 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3429000" y="3114675"/>
            <a:ext cx="2143125" cy="2143125"/>
          </a:xfrm>
        </p:spPr>
      </p:pic>
      <p:sp>
        <p:nvSpPr>
          <p:cNvPr id="5" name="Slide Number Placeholder 4"/>
          <p:cNvSpPr>
            <a:spLocks noGrp="1"/>
          </p:cNvSpPr>
          <p:nvPr>
            <p:ph type="sldNum" sz="quarter" idx="12"/>
          </p:nvPr>
        </p:nvSpPr>
        <p:spPr/>
        <p:txBody>
          <a:bodyPr/>
          <a:lstStyle/>
          <a:p>
            <a:fld id="{EDEDA31E-5185-4CB0-88E0-309A957138BF}" type="slidenum">
              <a:rPr lang="en-US" smtClean="0"/>
              <a:pPr/>
              <a:t>11</a:t>
            </a:fld>
            <a:endParaRPr lang="en-US" dirty="0"/>
          </a:p>
        </p:txBody>
      </p:sp>
    </p:spTree>
    <p:extLst>
      <p:ext uri="{BB962C8B-B14F-4D97-AF65-F5344CB8AC3E}">
        <p14:creationId xmlns:p14="http://schemas.microsoft.com/office/powerpoint/2010/main" val="741379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138160" cy="914400"/>
          </a:xfrm>
        </p:spPr>
        <p:txBody>
          <a:bodyPr>
            <a:noAutofit/>
          </a:bodyPr>
          <a:lstStyle/>
          <a:p>
            <a:r>
              <a:rPr lang="en-US" sz="3600" dirty="0" smtClean="0"/>
              <a:t>    RMS Voting Items</a:t>
            </a:r>
            <a:br>
              <a:rPr lang="en-US" sz="3600" dirty="0" smtClean="0"/>
            </a:br>
            <a:r>
              <a:rPr lang="en-US" sz="3600" dirty="0" smtClean="0"/>
              <a:t>    Unanimously Approved </a:t>
            </a:r>
            <a:endParaRPr lang="en-US" sz="3600" dirty="0"/>
          </a:p>
        </p:txBody>
      </p:sp>
      <p:sp>
        <p:nvSpPr>
          <p:cNvPr id="3" name="Content Placeholder 2"/>
          <p:cNvSpPr>
            <a:spLocks noGrp="1"/>
          </p:cNvSpPr>
          <p:nvPr>
            <p:ph idx="1"/>
          </p:nvPr>
        </p:nvSpPr>
        <p:spPr>
          <a:xfrm>
            <a:off x="533400" y="1905000"/>
            <a:ext cx="8229600" cy="4419600"/>
          </a:xfrm>
        </p:spPr>
        <p:txBody>
          <a:bodyPr>
            <a:normAutofit fontScale="92500" lnSpcReduction="10000"/>
          </a:bodyPr>
          <a:lstStyle/>
          <a:p>
            <a:pPr marL="0" indent="0">
              <a:buNone/>
            </a:pPr>
            <a:r>
              <a:rPr lang="en-US" dirty="0" smtClean="0"/>
              <a:t>RMGRR173</a:t>
            </a:r>
            <a:r>
              <a:rPr lang="en-US" dirty="0"/>
              <a:t>, Related to NPRR1157, Incorporation of </a:t>
            </a:r>
            <a:r>
              <a:rPr lang="en-US" dirty="0" smtClean="0"/>
              <a:t>PUCT </a:t>
            </a:r>
            <a:br>
              <a:rPr lang="en-US" dirty="0" smtClean="0"/>
            </a:br>
            <a:r>
              <a:rPr lang="en-US" dirty="0" smtClean="0"/>
              <a:t>Approval </a:t>
            </a:r>
            <a:r>
              <a:rPr lang="en-US" dirty="0"/>
              <a:t>into Revision Request Process – </a:t>
            </a:r>
            <a:r>
              <a:rPr lang="en-US" dirty="0" smtClean="0"/>
              <a:t>URGENT</a:t>
            </a:r>
          </a:p>
          <a:p>
            <a:pPr marL="0" indent="0">
              <a:buNone/>
            </a:pPr>
            <a:r>
              <a:rPr lang="en-US" dirty="0"/>
              <a:t/>
            </a:r>
            <a:br>
              <a:rPr lang="en-US" dirty="0"/>
            </a:br>
            <a:r>
              <a:rPr lang="en-US" dirty="0" smtClean="0"/>
              <a:t>LPGRR072</a:t>
            </a:r>
            <a:r>
              <a:rPr lang="en-US" dirty="0"/>
              <a:t>, Related to NPRR1157, Incorporation of PUCT</a:t>
            </a:r>
            <a:br>
              <a:rPr lang="en-US" dirty="0"/>
            </a:br>
            <a:r>
              <a:rPr lang="en-US" dirty="0"/>
              <a:t>Approval into Revision Request Process – </a:t>
            </a:r>
            <a:r>
              <a:rPr lang="en-US" dirty="0" smtClean="0"/>
              <a:t>URGENT</a:t>
            </a:r>
          </a:p>
          <a:p>
            <a:pPr marL="0" indent="0">
              <a:buNone/>
            </a:pPr>
            <a:r>
              <a:rPr lang="en-US" dirty="0" smtClean="0"/>
              <a:t>LPGRR071</a:t>
            </a:r>
            <a:r>
              <a:rPr lang="en-US" dirty="0"/>
              <a:t>, Reduced Timing Requirement for Submittal of</a:t>
            </a:r>
            <a:br>
              <a:rPr lang="en-US" dirty="0"/>
            </a:br>
            <a:r>
              <a:rPr lang="en-US" dirty="0"/>
              <a:t>Usage and Demand Values by Opt-In Entities – </a:t>
            </a:r>
            <a:r>
              <a:rPr lang="en-US" dirty="0" smtClean="0"/>
              <a:t>URGENT</a:t>
            </a:r>
          </a:p>
          <a:p>
            <a:pPr marL="0" indent="0">
              <a:buNone/>
            </a:pPr>
            <a:r>
              <a:rPr lang="en-US" i="1" dirty="0" smtClean="0"/>
              <a:t>	</a:t>
            </a:r>
            <a:r>
              <a:rPr lang="en-US" i="1" dirty="0"/>
              <a:t>Based on experience gained since the 120-day requirement was originally </a:t>
            </a:r>
            <a:r>
              <a:rPr lang="en-US" i="1" dirty="0" smtClean="0"/>
              <a:t>	established</a:t>
            </a:r>
            <a:r>
              <a:rPr lang="en-US" i="1" dirty="0"/>
              <a:t>, ERCOT has determined that a 60-day lead time better reflects </a:t>
            </a:r>
            <a:r>
              <a:rPr lang="en-US" i="1" dirty="0" smtClean="0"/>
              <a:t>	the requirements </a:t>
            </a:r>
            <a:r>
              <a:rPr lang="en-US" i="1" dirty="0"/>
              <a:t>of the Load Profiling process and results in a more </a:t>
            </a:r>
            <a:r>
              <a:rPr lang="en-US" i="1" dirty="0" smtClean="0"/>
              <a:t>	streamlined process </a:t>
            </a:r>
            <a:r>
              <a:rPr lang="en-US" i="1" dirty="0"/>
              <a:t>for Opt-In Entities</a:t>
            </a:r>
            <a:r>
              <a:rPr lang="en-US" i="1" dirty="0" smtClean="0"/>
              <a:t>.</a:t>
            </a:r>
          </a:p>
          <a:p>
            <a:pPr marL="0" indent="0">
              <a:buNone/>
            </a:pPr>
            <a:r>
              <a:rPr lang="en-US" i="1" dirty="0"/>
              <a:t>	</a:t>
            </a:r>
            <a:r>
              <a:rPr lang="en-US" i="1" dirty="0" smtClean="0"/>
              <a:t>This LPGRR change is needed to support the transition timeline for LP&amp;L 	entry to competition. </a:t>
            </a:r>
          </a:p>
          <a:p>
            <a:pPr marL="0" indent="0">
              <a:buNone/>
            </a:pPr>
            <a:r>
              <a:rPr lang="en-US" i="1" dirty="0" smtClean="0"/>
              <a:t>	</a:t>
            </a:r>
          </a:p>
          <a:p>
            <a:pPr marL="0" indent="0">
              <a:buNone/>
            </a:pPr>
            <a:endParaRPr lang="en-US" dirty="0" smtClean="0"/>
          </a:p>
          <a:p>
            <a:pPr lvl="1"/>
            <a:endParaRPr lang="en-US" i="1" dirty="0"/>
          </a:p>
        </p:txBody>
      </p:sp>
      <p:sp>
        <p:nvSpPr>
          <p:cNvPr id="6" name="Slide Number Placeholder 5"/>
          <p:cNvSpPr>
            <a:spLocks noGrp="1"/>
          </p:cNvSpPr>
          <p:nvPr>
            <p:ph type="sldNum" sz="quarter" idx="12"/>
          </p:nvPr>
        </p:nvSpPr>
        <p:spPr/>
        <p:txBody>
          <a:bodyPr/>
          <a:lstStyle/>
          <a:p>
            <a:fld id="{EDEDA31E-5185-4CB0-88E0-309A957138BF}" type="slidenum">
              <a:rPr lang="en-US" smtClean="0"/>
              <a:t>2</a:t>
            </a:fld>
            <a:endParaRPr lang="en-US" dirty="0"/>
          </a:p>
        </p:txBody>
      </p:sp>
    </p:spTree>
    <p:extLst>
      <p:ext uri="{BB962C8B-B14F-4D97-AF65-F5344CB8AC3E}">
        <p14:creationId xmlns:p14="http://schemas.microsoft.com/office/powerpoint/2010/main" val="3093337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886" y="228600"/>
            <a:ext cx="7928113" cy="1349438"/>
          </a:xfrm>
        </p:spPr>
        <p:txBody>
          <a:bodyPr>
            <a:normAutofit/>
          </a:bodyPr>
          <a:lstStyle/>
          <a:p>
            <a:r>
              <a:rPr lang="en-US" sz="3600" dirty="0"/>
              <a:t>RMS Report </a:t>
            </a:r>
            <a:r>
              <a:rPr lang="en-US" sz="3600" dirty="0" smtClean="0"/>
              <a:t/>
            </a:r>
            <a:br>
              <a:rPr lang="en-US" sz="3600" dirty="0" smtClean="0"/>
            </a:br>
            <a:r>
              <a:rPr lang="en-US" sz="3100" dirty="0" smtClean="0"/>
              <a:t>Requesting TAC Approval of 3 </a:t>
            </a:r>
            <a:r>
              <a:rPr lang="en-US" sz="3100" dirty="0" smtClean="0"/>
              <a:t>items </a:t>
            </a:r>
            <a:endParaRPr lang="en-US" sz="3100" dirty="0"/>
          </a:p>
        </p:txBody>
      </p:sp>
      <p:sp>
        <p:nvSpPr>
          <p:cNvPr id="3" name="Content Placeholder 2"/>
          <p:cNvSpPr>
            <a:spLocks noGrp="1"/>
          </p:cNvSpPr>
          <p:nvPr>
            <p:ph idx="1"/>
          </p:nvPr>
        </p:nvSpPr>
        <p:spPr>
          <a:xfrm>
            <a:off x="834887" y="1845734"/>
            <a:ext cx="7531873" cy="3640666"/>
          </a:xfrm>
        </p:spPr>
        <p:txBody>
          <a:bodyPr>
            <a:normAutofit/>
          </a:bodyPr>
          <a:lstStyle/>
          <a:p>
            <a:r>
              <a:rPr lang="en-US" dirty="0" smtClean="0"/>
              <a:t>RMGRR173</a:t>
            </a:r>
            <a:r>
              <a:rPr lang="en-US" dirty="0"/>
              <a:t>, Related to NPRR1157, Incorporation of PUCT Approval into Revision Request Process – URGENT</a:t>
            </a:r>
          </a:p>
          <a:p>
            <a:endParaRPr lang="en-US" dirty="0"/>
          </a:p>
          <a:p>
            <a:r>
              <a:rPr lang="en-US" dirty="0" smtClean="0"/>
              <a:t>LPGRR072</a:t>
            </a:r>
            <a:r>
              <a:rPr lang="en-US" dirty="0"/>
              <a:t>, Related to NPRR1157, Incorporation of PUCT Approval into Revision Request Process – </a:t>
            </a:r>
            <a:r>
              <a:rPr lang="en-US" dirty="0" smtClean="0"/>
              <a:t>URGENT</a:t>
            </a:r>
          </a:p>
          <a:p>
            <a:endParaRPr lang="en-US" dirty="0"/>
          </a:p>
          <a:p>
            <a:r>
              <a:rPr lang="en-US" dirty="0"/>
              <a:t>LPGRR071, Reduced Timing Requirement for Submittal of Usage and Demand Values by Opt-In Entities – </a:t>
            </a:r>
            <a:r>
              <a:rPr lang="en-US" dirty="0" smtClean="0"/>
              <a:t>URGENT</a:t>
            </a:r>
            <a:endParaRPr lang="en-US" dirty="0"/>
          </a:p>
          <a:p>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3</a:t>
            </a:fld>
            <a:endParaRPr lang="en-US" dirty="0"/>
          </a:p>
        </p:txBody>
      </p:sp>
    </p:spTree>
    <p:extLst>
      <p:ext uri="{BB962C8B-B14F-4D97-AF65-F5344CB8AC3E}">
        <p14:creationId xmlns:p14="http://schemas.microsoft.com/office/powerpoint/2010/main" val="1771970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85800"/>
            <a:ext cx="8077200" cy="4953000"/>
          </a:xfrm>
        </p:spPr>
        <p:txBody>
          <a:bodyPr>
            <a:normAutofit fontScale="55000" lnSpcReduction="20000"/>
          </a:bodyPr>
          <a:lstStyle/>
          <a:p>
            <a:r>
              <a:rPr lang="en-US" sz="4400" dirty="0" smtClean="0"/>
              <a:t>Retail Flight Testing Update for Lubbock Test Flight</a:t>
            </a:r>
          </a:p>
          <a:p>
            <a:r>
              <a:rPr lang="en-US" sz="4400" dirty="0" smtClean="0"/>
              <a:t>LPL0423 </a:t>
            </a:r>
          </a:p>
          <a:p>
            <a:endParaRPr lang="en-US" sz="4400" dirty="0" smtClean="0"/>
          </a:p>
          <a:p>
            <a:pPr>
              <a:buFont typeface="Arial" panose="020B0604020202020204" pitchFamily="34" charset="0"/>
              <a:buChar char="•"/>
            </a:pPr>
            <a:r>
              <a:rPr lang="en-US" sz="3600" dirty="0" smtClean="0"/>
              <a:t>   Retail Test </a:t>
            </a:r>
            <a:r>
              <a:rPr lang="en-US" sz="3300" dirty="0" smtClean="0"/>
              <a:t>Flight </a:t>
            </a:r>
            <a:r>
              <a:rPr lang="en-US" sz="3300" dirty="0"/>
              <a:t>LPL0423 signup deadline </a:t>
            </a:r>
            <a:r>
              <a:rPr lang="en-US" sz="3300" dirty="0" smtClean="0"/>
              <a:t>- 03/08/23</a:t>
            </a:r>
          </a:p>
          <a:p>
            <a:pPr>
              <a:buFont typeface="Arial" panose="020B0604020202020204" pitchFamily="34" charset="0"/>
              <a:buChar char="•"/>
            </a:pPr>
            <a:r>
              <a:rPr lang="en-US" sz="3300" dirty="0" smtClean="0"/>
              <a:t>    96 REP Duns # registered to test</a:t>
            </a:r>
          </a:p>
          <a:p>
            <a:pPr>
              <a:buFont typeface="Arial" panose="020B0604020202020204" pitchFamily="34" charset="0"/>
              <a:buChar char="•"/>
            </a:pPr>
            <a:r>
              <a:rPr lang="en-US" sz="3300" dirty="0" smtClean="0"/>
              <a:t>    Connectivity and Penny tests are required for certification in LP&amp;L territory </a:t>
            </a:r>
            <a:endParaRPr lang="en-US" sz="3300" dirty="0"/>
          </a:p>
          <a:p>
            <a:pPr>
              <a:buFont typeface="Arial" panose="020B0604020202020204" pitchFamily="34" charset="0"/>
              <a:buChar char="•"/>
            </a:pPr>
            <a:r>
              <a:rPr lang="en-US" sz="3300" dirty="0"/>
              <a:t>    </a:t>
            </a:r>
            <a:r>
              <a:rPr lang="en-US" sz="3300" dirty="0" smtClean="0"/>
              <a:t>Successful completion of End </a:t>
            </a:r>
            <a:r>
              <a:rPr lang="en-US" sz="3300" dirty="0"/>
              <a:t>to End Test Scripts </a:t>
            </a:r>
            <a:r>
              <a:rPr lang="en-US" sz="3300" dirty="0" smtClean="0"/>
              <a:t>are required for LP&amp;L</a:t>
            </a:r>
          </a:p>
          <a:p>
            <a:pPr lvl="1">
              <a:buFont typeface="Arial" panose="020B0604020202020204" pitchFamily="34" charset="0"/>
              <a:buChar char="•"/>
            </a:pPr>
            <a:r>
              <a:rPr lang="en-US" sz="3100" dirty="0" smtClean="0"/>
              <a:t>Testing of End to End Scripts will include </a:t>
            </a:r>
            <a:r>
              <a:rPr lang="en-US" sz="3100" dirty="0"/>
              <a:t>LP&amp;L and 5 </a:t>
            </a:r>
            <a:r>
              <a:rPr lang="en-US" sz="3100" dirty="0" smtClean="0"/>
              <a:t>Certified </a:t>
            </a:r>
            <a:r>
              <a:rPr lang="en-US" sz="3100" dirty="0"/>
              <a:t>REPs</a:t>
            </a:r>
          </a:p>
          <a:p>
            <a:pPr>
              <a:buFont typeface="Arial" panose="020B0604020202020204" pitchFamily="34" charset="0"/>
              <a:buChar char="•"/>
            </a:pPr>
            <a:r>
              <a:rPr lang="en-US" sz="3300" dirty="0" smtClean="0"/>
              <a:t>    Flight Testing - Day </a:t>
            </a:r>
            <a:r>
              <a:rPr lang="en-US" sz="3300" dirty="0"/>
              <a:t>1 transactions begin on 04/24/23</a:t>
            </a:r>
          </a:p>
          <a:p>
            <a:pPr>
              <a:buFont typeface="Arial" panose="020B0604020202020204" pitchFamily="34" charset="0"/>
              <a:buChar char="•"/>
            </a:pPr>
            <a:r>
              <a:rPr lang="en-US" sz="3300" dirty="0" smtClean="0"/>
              <a:t>    Flight </a:t>
            </a:r>
            <a:r>
              <a:rPr lang="en-US" sz="3300" dirty="0"/>
              <a:t>LPL0423 is scheduled to conclude on 05/05/23 </a:t>
            </a:r>
          </a:p>
          <a:p>
            <a:pPr>
              <a:buFont typeface="Arial" panose="020B0604020202020204" pitchFamily="34" charset="0"/>
              <a:buChar char="•"/>
            </a:pPr>
            <a:r>
              <a:rPr lang="en-US" sz="3300" dirty="0" smtClean="0"/>
              <a:t>    Contingency </a:t>
            </a:r>
            <a:r>
              <a:rPr lang="en-US" sz="3300" dirty="0"/>
              <a:t>period </a:t>
            </a:r>
            <a:r>
              <a:rPr lang="en-US" sz="3300" dirty="0" smtClean="0"/>
              <a:t>concludes on 06/23/23</a:t>
            </a:r>
          </a:p>
          <a:p>
            <a:pPr lvl="1">
              <a:buFont typeface="Arial" panose="020B0604020202020204" pitchFamily="34" charset="0"/>
              <a:buChar char="•"/>
            </a:pPr>
            <a:endParaRPr lang="en-US" sz="3100" dirty="0" smtClean="0"/>
          </a:p>
          <a:p>
            <a:pPr lvl="1">
              <a:buFont typeface="Arial" panose="020B0604020202020204" pitchFamily="34" charset="0"/>
              <a:buChar char="•"/>
            </a:pPr>
            <a:r>
              <a:rPr lang="en-US" sz="3100" dirty="0" smtClean="0"/>
              <a:t>Note! The Contingency period for this Test Flight has been lengthened to allow LP&amp;L to complete any additional testing chosen  </a:t>
            </a:r>
            <a:endParaRPr lang="en-US" sz="3100" dirty="0"/>
          </a:p>
          <a:p>
            <a:endParaRPr lang="en-US" dirty="0" smtClean="0"/>
          </a:p>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4</a:t>
            </a:fld>
            <a:endParaRPr lang="en-US" dirty="0"/>
          </a:p>
        </p:txBody>
      </p:sp>
    </p:spTree>
    <p:extLst>
      <p:ext uri="{BB962C8B-B14F-4D97-AF65-F5344CB8AC3E}">
        <p14:creationId xmlns:p14="http://schemas.microsoft.com/office/powerpoint/2010/main" val="1852483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 y="213084"/>
            <a:ext cx="8823959" cy="1450757"/>
          </a:xfrm>
        </p:spPr>
        <p:txBody>
          <a:bodyPr>
            <a:normAutofit/>
          </a:bodyPr>
          <a:lstStyle/>
          <a:p>
            <a:r>
              <a:rPr lang="en-US" sz="4000" dirty="0" smtClean="0"/>
              <a:t>Texas Standardized Electronic Transactions (TX SET)</a:t>
            </a:r>
            <a:endParaRPr lang="en-US" sz="4000" dirty="0"/>
          </a:p>
        </p:txBody>
      </p:sp>
      <p:sp>
        <p:nvSpPr>
          <p:cNvPr id="3" name="Content Placeholder 2"/>
          <p:cNvSpPr>
            <a:spLocks noGrp="1"/>
          </p:cNvSpPr>
          <p:nvPr>
            <p:ph idx="1"/>
          </p:nvPr>
        </p:nvSpPr>
        <p:spPr>
          <a:xfrm>
            <a:off x="228600" y="1845734"/>
            <a:ext cx="8686800" cy="4250266"/>
          </a:xfrm>
        </p:spPr>
        <p:txBody>
          <a:bodyPr>
            <a:normAutofit fontScale="70000" lnSpcReduction="20000"/>
          </a:bodyPr>
          <a:lstStyle/>
          <a:p>
            <a:r>
              <a:rPr lang="en-US" sz="2600" dirty="0"/>
              <a:t>Draft NPRR, Related to RMGRR172, Texas SET V5.0 Continuous Service Agreements Changes</a:t>
            </a:r>
          </a:p>
          <a:p>
            <a:r>
              <a:rPr lang="en-US" sz="2600" dirty="0"/>
              <a:t>RMGRR172, Texas SET V5.0 Continuous Service Agreements Changes</a:t>
            </a:r>
          </a:p>
          <a:p>
            <a:r>
              <a:rPr lang="en-US" sz="2600" dirty="0"/>
              <a:t>2024 Flight </a:t>
            </a:r>
            <a:r>
              <a:rPr lang="en-US" sz="2600" dirty="0" smtClean="0"/>
              <a:t>Schedule (3 Market Test Flights for REPs) </a:t>
            </a:r>
          </a:p>
          <a:p>
            <a:r>
              <a:rPr lang="en-US" sz="2600" dirty="0" smtClean="0"/>
              <a:t>Transaction Change Controls:</a:t>
            </a:r>
          </a:p>
          <a:p>
            <a:r>
              <a:rPr lang="en-US" sz="2600" dirty="0" smtClean="0"/>
              <a:t>TXSETCC </a:t>
            </a:r>
            <a:r>
              <a:rPr lang="en-US" sz="2600" dirty="0"/>
              <a:t>2020-817: Update the 650_04 Guide </a:t>
            </a:r>
            <a:r>
              <a:rPr lang="en-US" sz="2600" dirty="0" smtClean="0"/>
              <a:t>to communicate premise work needed (could have been useful after Hurricane Harvey) </a:t>
            </a:r>
            <a:endParaRPr lang="en-US" sz="2600" dirty="0"/>
          </a:p>
          <a:p>
            <a:r>
              <a:rPr lang="en-US" sz="2600" dirty="0"/>
              <a:t>TXSETCC 2020-821: Add </a:t>
            </a:r>
            <a:r>
              <a:rPr lang="en-US" sz="2600" dirty="0" smtClean="0"/>
              <a:t>data </a:t>
            </a:r>
            <a:r>
              <a:rPr lang="en-US" sz="2600" dirty="0"/>
              <a:t>elements to transactions to allow the submission of County to be </a:t>
            </a:r>
            <a:r>
              <a:rPr lang="en-US" sz="2600" dirty="0" smtClean="0"/>
              <a:t>communicated (will assist with validations related to Weather Moratoriums) </a:t>
            </a:r>
            <a:endParaRPr lang="en-US" sz="2600" dirty="0"/>
          </a:p>
          <a:p>
            <a:r>
              <a:rPr lang="en-US" sz="2600" dirty="0"/>
              <a:t>TXSETCC 2022-838:  Update the 814_19 to add </a:t>
            </a:r>
            <a:r>
              <a:rPr lang="en-US" sz="2600" dirty="0" smtClean="0"/>
              <a:t>Change and additional </a:t>
            </a:r>
            <a:r>
              <a:rPr lang="en-US" sz="2600" dirty="0"/>
              <a:t>reject codes</a:t>
            </a:r>
          </a:p>
          <a:p>
            <a:r>
              <a:rPr lang="en-US" sz="2600" dirty="0"/>
              <a:t>TXSETCC 2023-840:  Update the 814_18 and 814_19 Guides to be in line with Texas SET 5.0 Change</a:t>
            </a:r>
          </a:p>
          <a:p>
            <a:r>
              <a:rPr lang="en-US" sz="2600" dirty="0"/>
              <a:t>TXSETCC 2023-842: Update </a:t>
            </a:r>
            <a:r>
              <a:rPr lang="en-US" sz="2600" dirty="0" smtClean="0"/>
              <a:t>814_04 </a:t>
            </a:r>
            <a:r>
              <a:rPr lang="en-US" sz="2600" dirty="0"/>
              <a:t>and 814_25 </a:t>
            </a:r>
            <a:r>
              <a:rPr lang="en-US" sz="2600" dirty="0" smtClean="0"/>
              <a:t>to add reject code(s) - </a:t>
            </a:r>
            <a:r>
              <a:rPr lang="en-US" sz="2600" dirty="0"/>
              <a:t>Invalid Second Move </a:t>
            </a:r>
            <a:r>
              <a:rPr lang="en-US" sz="2600" dirty="0" smtClean="0"/>
              <a:t>Out</a:t>
            </a:r>
          </a:p>
          <a:p>
            <a:endParaRPr lang="en-US" dirty="0"/>
          </a:p>
          <a:p>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5</a:t>
            </a:fld>
            <a:endParaRPr lang="en-US" dirty="0"/>
          </a:p>
        </p:txBody>
      </p:sp>
    </p:spTree>
    <p:extLst>
      <p:ext uri="{BB962C8B-B14F-4D97-AF65-F5344CB8AC3E}">
        <p14:creationId xmlns:p14="http://schemas.microsoft.com/office/powerpoint/2010/main" val="5550239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016240" cy="780196"/>
          </a:xfrm>
        </p:spPr>
        <p:txBody>
          <a:bodyPr>
            <a:normAutofit/>
          </a:bodyPr>
          <a:lstStyle/>
          <a:p>
            <a:r>
              <a:rPr lang="en-US" sz="3600" dirty="0" smtClean="0"/>
              <a:t>Retail Market Training Task Force (RMTTF)</a:t>
            </a:r>
            <a:endParaRPr lang="en-US" sz="3600" dirty="0"/>
          </a:p>
        </p:txBody>
      </p:sp>
      <p:sp>
        <p:nvSpPr>
          <p:cNvPr id="3" name="Content Placeholder 2"/>
          <p:cNvSpPr>
            <a:spLocks noGrp="1"/>
          </p:cNvSpPr>
          <p:nvPr>
            <p:ph idx="1"/>
          </p:nvPr>
        </p:nvSpPr>
        <p:spPr>
          <a:xfrm>
            <a:off x="228600" y="1008796"/>
            <a:ext cx="8686800" cy="5468204"/>
          </a:xfrm>
        </p:spPr>
        <p:txBody>
          <a:bodyPr>
            <a:noAutofit/>
          </a:bodyPr>
          <a:lstStyle/>
          <a:p>
            <a:r>
              <a:rPr lang="en-US" sz="1800" dirty="0"/>
              <a:t>UPCOMING SCHEDULED 2023 </a:t>
            </a:r>
            <a:r>
              <a:rPr lang="en-US" sz="1800" dirty="0" smtClean="0"/>
              <a:t>TRAINING CLASSES</a:t>
            </a:r>
            <a:endParaRPr lang="en-US" sz="1800" dirty="0"/>
          </a:p>
          <a:p>
            <a:r>
              <a:rPr lang="en-US" dirty="0" smtClean="0"/>
              <a:t>May </a:t>
            </a:r>
            <a:r>
              <a:rPr lang="en-US" dirty="0"/>
              <a:t>4th                </a:t>
            </a:r>
            <a:r>
              <a:rPr lang="en-US" dirty="0" smtClean="0"/>
              <a:t>TX </a:t>
            </a:r>
            <a:r>
              <a:rPr lang="en-US" dirty="0"/>
              <a:t>SET Training class, In Person only</a:t>
            </a:r>
          </a:p>
          <a:p>
            <a:r>
              <a:rPr lang="en-US" dirty="0"/>
              <a:t>                               </a:t>
            </a:r>
            <a:r>
              <a:rPr lang="en-US" dirty="0" smtClean="0"/>
              <a:t> Host: Vistra</a:t>
            </a:r>
            <a:r>
              <a:rPr lang="en-US" dirty="0"/>
              <a:t>, 1925 W John Carpenter Frwy. Irving</a:t>
            </a:r>
          </a:p>
          <a:p>
            <a:r>
              <a:rPr lang="en-US" dirty="0" smtClean="0"/>
              <a:t>June </a:t>
            </a:r>
            <a:r>
              <a:rPr lang="en-US" dirty="0"/>
              <a:t>7th                 MarkeTrak Part 1 – WebEx only</a:t>
            </a:r>
          </a:p>
          <a:p>
            <a:r>
              <a:rPr lang="en-US" dirty="0"/>
              <a:t>June 8th                 MarkeTrak Part 2 (Inadvertent Gain/Switch Hold) – WebEx only </a:t>
            </a:r>
          </a:p>
          <a:p>
            <a:r>
              <a:rPr lang="en-US" dirty="0" smtClean="0"/>
              <a:t>August </a:t>
            </a:r>
            <a:r>
              <a:rPr lang="en-US" dirty="0"/>
              <a:t>10th           Retail 101 – WebEx only</a:t>
            </a:r>
          </a:p>
          <a:p>
            <a:r>
              <a:rPr lang="en-US" dirty="0"/>
              <a:t>September 27th   </a:t>
            </a:r>
            <a:r>
              <a:rPr lang="en-US" dirty="0" smtClean="0"/>
              <a:t> TX </a:t>
            </a:r>
            <a:r>
              <a:rPr lang="en-US" dirty="0"/>
              <a:t>SET Training class, In Person only</a:t>
            </a:r>
          </a:p>
          <a:p>
            <a:r>
              <a:rPr lang="en-US" dirty="0"/>
              <a:t>                                </a:t>
            </a:r>
            <a:r>
              <a:rPr lang="en-US" dirty="0" smtClean="0"/>
              <a:t> Host: Centerpoint</a:t>
            </a:r>
            <a:r>
              <a:rPr lang="en-US" dirty="0"/>
              <a:t>, 1111 Louisiana St. Houston </a:t>
            </a:r>
          </a:p>
          <a:p>
            <a:r>
              <a:rPr lang="en-US" dirty="0" smtClean="0"/>
              <a:t>November </a:t>
            </a:r>
            <a:r>
              <a:rPr lang="en-US" dirty="0"/>
              <a:t>2nd     </a:t>
            </a:r>
            <a:r>
              <a:rPr lang="en-US" dirty="0" smtClean="0"/>
              <a:t> </a:t>
            </a:r>
            <a:r>
              <a:rPr lang="en-US" dirty="0"/>
              <a:t>Retail 101 -  WebEx </a:t>
            </a:r>
            <a:r>
              <a:rPr lang="en-US" dirty="0" smtClean="0"/>
              <a:t>only</a:t>
            </a:r>
          </a:p>
          <a:p>
            <a:r>
              <a:rPr lang="en-US" sz="1600" dirty="0" smtClean="0"/>
              <a:t>FOR THE FORESEEABLE FUTURE… </a:t>
            </a:r>
          </a:p>
          <a:p>
            <a:pPr lvl="1"/>
            <a:r>
              <a:rPr lang="en-US" sz="1400" dirty="0" smtClean="0"/>
              <a:t>MARKETRAK AND RETAIL 101 CLASSES WILL BE HELD VIA WEBEX ONLY</a:t>
            </a:r>
          </a:p>
          <a:p>
            <a:pPr lvl="1"/>
            <a:r>
              <a:rPr lang="en-US" sz="1400" dirty="0" smtClean="0"/>
              <a:t>TX SET CLASSES FOR 2023 WILL BE HELD IN PERSON ONLY </a:t>
            </a:r>
          </a:p>
          <a:p>
            <a:r>
              <a:rPr lang="en-US" sz="1600" dirty="0" smtClean="0"/>
              <a:t>ONLINE MODULES AVAILABLE INCLUDE: MarkeTrak, Mass Transition, Retail 101, TX SET  </a:t>
            </a:r>
            <a:endParaRPr lang="en-US" sz="1600"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6</a:t>
            </a:fld>
            <a:endParaRPr lang="en-US" dirty="0"/>
          </a:p>
        </p:txBody>
      </p:sp>
    </p:spTree>
    <p:extLst>
      <p:ext uri="{BB962C8B-B14F-4D97-AF65-F5344CB8AC3E}">
        <p14:creationId xmlns:p14="http://schemas.microsoft.com/office/powerpoint/2010/main" val="9182998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59" y="396239"/>
            <a:ext cx="8763000" cy="1051561"/>
          </a:xfrm>
        </p:spPr>
        <p:txBody>
          <a:bodyPr>
            <a:noAutofit/>
          </a:bodyPr>
          <a:lstStyle/>
          <a:p>
            <a:r>
              <a:rPr lang="en-US" sz="3600" dirty="0" smtClean="0"/>
              <a:t>Texas Data Transport and MarkeTrak Systems </a:t>
            </a:r>
            <a:br>
              <a:rPr lang="en-US" sz="3600" dirty="0" smtClean="0"/>
            </a:br>
            <a:r>
              <a:rPr lang="en-US" sz="3600" dirty="0" smtClean="0"/>
              <a:t>TDTMS</a:t>
            </a:r>
            <a:endParaRPr lang="en-US" sz="3600" dirty="0"/>
          </a:p>
        </p:txBody>
      </p:sp>
      <p:sp>
        <p:nvSpPr>
          <p:cNvPr id="3" name="Content Placeholder 2"/>
          <p:cNvSpPr>
            <a:spLocks noGrp="1"/>
          </p:cNvSpPr>
          <p:nvPr>
            <p:ph idx="1"/>
          </p:nvPr>
        </p:nvSpPr>
        <p:spPr>
          <a:xfrm>
            <a:off x="457199" y="1524000"/>
            <a:ext cx="8519159" cy="4785360"/>
          </a:xfrm>
        </p:spPr>
        <p:txBody>
          <a:bodyPr>
            <a:normAutofit lnSpcReduction="10000"/>
          </a:bodyPr>
          <a:lstStyle/>
          <a:p>
            <a:r>
              <a:rPr lang="en-US" dirty="0"/>
              <a:t>SCR </a:t>
            </a:r>
            <a:r>
              <a:rPr lang="en-US" dirty="0" smtClean="0"/>
              <a:t>817, Related </a:t>
            </a:r>
            <a:r>
              <a:rPr lang="en-US" dirty="0"/>
              <a:t>to NPRR1095, MarkeTrak Validation Revisions Aligning with Texas SET V5.0</a:t>
            </a:r>
          </a:p>
          <a:p>
            <a:r>
              <a:rPr lang="en-US" dirty="0" smtClean="0"/>
              <a:t> 	Clarification </a:t>
            </a:r>
            <a:r>
              <a:rPr lang="en-US" dirty="0"/>
              <a:t>to business requirements </a:t>
            </a:r>
            <a:r>
              <a:rPr lang="en-US" dirty="0" smtClean="0"/>
              <a:t>for instances when </a:t>
            </a:r>
            <a:r>
              <a:rPr lang="en-US" dirty="0"/>
              <a:t>a </a:t>
            </a:r>
            <a:r>
              <a:rPr lang="en-US" dirty="0" smtClean="0"/>
              <a:t>MarkeTrak 	type issue is not applicable </a:t>
            </a:r>
            <a:r>
              <a:rPr lang="en-US" dirty="0"/>
              <a:t>for an </a:t>
            </a:r>
            <a:r>
              <a:rPr lang="en-US" dirty="0" err="1"/>
              <a:t>unexecutable</a:t>
            </a:r>
            <a:r>
              <a:rPr lang="en-US" dirty="0"/>
              <a:t> reason, comments will be </a:t>
            </a:r>
            <a:r>
              <a:rPr lang="en-US" dirty="0" smtClean="0"/>
              <a:t>	required </a:t>
            </a:r>
            <a:r>
              <a:rPr lang="en-US" dirty="0"/>
              <a:t>to transition </a:t>
            </a:r>
            <a:r>
              <a:rPr lang="en-US" dirty="0" smtClean="0"/>
              <a:t>the MarkeTrak Issue </a:t>
            </a:r>
          </a:p>
          <a:p>
            <a:r>
              <a:rPr lang="en-US" dirty="0" smtClean="0"/>
              <a:t>Standard email Template </a:t>
            </a:r>
            <a:r>
              <a:rPr lang="en-US" dirty="0"/>
              <a:t>for </a:t>
            </a:r>
            <a:r>
              <a:rPr lang="en-US" dirty="0" smtClean="0"/>
              <a:t>REPs with High Inadvertent Gain Counts  </a:t>
            </a:r>
          </a:p>
          <a:p>
            <a:pPr marL="201168" lvl="1" indent="0">
              <a:buNone/>
            </a:pPr>
            <a:r>
              <a:rPr lang="en-US" dirty="0" smtClean="0"/>
              <a:t>	Template currently planned to be used as communications to REPs with high 	Inadvertent Gain counts</a:t>
            </a:r>
          </a:p>
          <a:p>
            <a:pPr marL="201168" lvl="1" indent="0">
              <a:buNone/>
            </a:pPr>
            <a:r>
              <a:rPr lang="en-US" dirty="0" smtClean="0"/>
              <a:t>	Some REPs may not be aware and want to address processes causing high counts</a:t>
            </a:r>
          </a:p>
          <a:p>
            <a:pPr marL="201168" lvl="1" indent="0">
              <a:buNone/>
            </a:pPr>
            <a:r>
              <a:rPr lang="en-US" dirty="0"/>
              <a:t>	</a:t>
            </a:r>
            <a:r>
              <a:rPr lang="en-US" dirty="0" smtClean="0"/>
              <a:t>REP outreach would be done by ERCOT Client Services informing </a:t>
            </a:r>
            <a:r>
              <a:rPr lang="en-US" dirty="0"/>
              <a:t>REPs of reports </a:t>
            </a:r>
            <a:r>
              <a:rPr lang="en-US" dirty="0" smtClean="0"/>
              <a:t>	and data </a:t>
            </a:r>
            <a:r>
              <a:rPr lang="en-US" dirty="0"/>
              <a:t>available for </a:t>
            </a:r>
            <a:r>
              <a:rPr lang="en-US" dirty="0" smtClean="0"/>
              <a:t>review including:</a:t>
            </a:r>
            <a:endParaRPr lang="en-US" dirty="0"/>
          </a:p>
          <a:p>
            <a:pPr>
              <a:buFont typeface="Arial" panose="020B0604020202020204" pitchFamily="34" charset="0"/>
              <a:buChar char="•"/>
            </a:pPr>
            <a:r>
              <a:rPr lang="en-US" dirty="0"/>
              <a:t>	REP Assigned </a:t>
            </a:r>
            <a:r>
              <a:rPr lang="en-US" dirty="0" smtClean="0"/>
              <a:t># as included on report (REPs are identified by a #. REP   	names are not included.</a:t>
            </a:r>
            <a:endParaRPr lang="en-US" dirty="0"/>
          </a:p>
          <a:p>
            <a:pPr>
              <a:buFont typeface="Arial" panose="020B0604020202020204" pitchFamily="34" charset="0"/>
              <a:buChar char="•"/>
            </a:pPr>
            <a:r>
              <a:rPr lang="en-US" dirty="0"/>
              <a:t>	Monthly IAG report available at RMS</a:t>
            </a:r>
          </a:p>
          <a:p>
            <a:pPr>
              <a:buFont typeface="Arial" panose="020B0604020202020204" pitchFamily="34" charset="0"/>
              <a:buChar char="•"/>
            </a:pPr>
            <a:r>
              <a:rPr lang="en-US" dirty="0"/>
              <a:t>	Links </a:t>
            </a:r>
            <a:r>
              <a:rPr lang="en-US" dirty="0" smtClean="0"/>
              <a:t>to Inadvertent </a:t>
            </a:r>
            <a:r>
              <a:rPr lang="en-US" dirty="0"/>
              <a:t>Gain </a:t>
            </a:r>
            <a:r>
              <a:rPr lang="en-US" dirty="0" smtClean="0"/>
              <a:t>analysis including 4</a:t>
            </a:r>
            <a:r>
              <a:rPr lang="en-US" baseline="30000" dirty="0" smtClean="0"/>
              <a:t>th</a:t>
            </a:r>
            <a:r>
              <a:rPr lang="en-US" dirty="0" smtClean="0"/>
              <a:t> Quarter of 2022  </a:t>
            </a:r>
            <a:endParaRPr lang="en-US" dirty="0"/>
          </a:p>
          <a:p>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7</a:t>
            </a:fld>
            <a:endParaRPr lang="en-US" dirty="0"/>
          </a:p>
        </p:txBody>
      </p:sp>
    </p:spTree>
    <p:extLst>
      <p:ext uri="{BB962C8B-B14F-4D97-AF65-F5344CB8AC3E}">
        <p14:creationId xmlns:p14="http://schemas.microsoft.com/office/powerpoint/2010/main" val="32524503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1"/>
            <a:ext cx="8763000" cy="914400"/>
          </a:xfrm>
        </p:spPr>
        <p:txBody>
          <a:bodyPr>
            <a:normAutofit/>
          </a:bodyPr>
          <a:lstStyle/>
          <a:p>
            <a:r>
              <a:rPr lang="en-US" sz="3600" dirty="0" smtClean="0"/>
              <a:t>Lubbock Retail Integration Task Force (LRITF) </a:t>
            </a:r>
            <a:endParaRPr lang="en-US" sz="3600" dirty="0"/>
          </a:p>
        </p:txBody>
      </p:sp>
      <p:sp>
        <p:nvSpPr>
          <p:cNvPr id="3" name="Content Placeholder 2"/>
          <p:cNvSpPr>
            <a:spLocks noGrp="1"/>
          </p:cNvSpPr>
          <p:nvPr>
            <p:ph idx="1"/>
          </p:nvPr>
        </p:nvSpPr>
        <p:spPr>
          <a:xfrm>
            <a:off x="380999" y="1371600"/>
            <a:ext cx="8686801" cy="4876800"/>
          </a:xfrm>
        </p:spPr>
        <p:txBody>
          <a:bodyPr>
            <a:noAutofit/>
          </a:bodyPr>
          <a:lstStyle/>
          <a:p>
            <a:r>
              <a:rPr lang="en-US" sz="2400" dirty="0" smtClean="0"/>
              <a:t>LP&amp;L Retail Transition Timeline is currently viewed as achievable   </a:t>
            </a:r>
          </a:p>
          <a:p>
            <a:pPr>
              <a:buFont typeface="Arial" panose="020B0604020202020204" pitchFamily="34" charset="0"/>
              <a:buChar char="•"/>
            </a:pPr>
            <a:r>
              <a:rPr lang="en-US" sz="2400" dirty="0" smtClean="0"/>
              <a:t>  Some market activities needing completion are dependent on  	decisions outside of ERCOT </a:t>
            </a:r>
          </a:p>
          <a:p>
            <a:pPr lvl="2">
              <a:buFont typeface="Arial" panose="020B0604020202020204" pitchFamily="34" charset="0"/>
              <a:buChar char="•"/>
            </a:pPr>
            <a:r>
              <a:rPr lang="en-US" sz="2000" dirty="0" smtClean="0"/>
              <a:t>LRITF is developing contingency plans as possible for some of the processes</a:t>
            </a:r>
          </a:p>
          <a:p>
            <a:pPr>
              <a:buFont typeface="Arial" panose="020B0604020202020204" pitchFamily="34" charset="0"/>
              <a:buChar char="•"/>
            </a:pPr>
            <a:r>
              <a:rPr lang="en-US" sz="2400" dirty="0" smtClean="0"/>
              <a:t>   LRITF Leadership continues working directly with Lubbock nearly  	daily </a:t>
            </a:r>
          </a:p>
          <a:p>
            <a:pPr>
              <a:buFont typeface="Arial" panose="020B0604020202020204" pitchFamily="34" charset="0"/>
              <a:buChar char="•"/>
            </a:pPr>
            <a:r>
              <a:rPr lang="en-US" sz="2400" dirty="0" smtClean="0"/>
              <a:t>Everything known and identified for LP&amp;L to enter Retail Competition 	is being addressed</a:t>
            </a:r>
          </a:p>
          <a:p>
            <a:pPr>
              <a:buFont typeface="Arial" panose="020B0604020202020204" pitchFamily="34" charset="0"/>
              <a:buChar char="•"/>
            </a:pPr>
            <a:r>
              <a:rPr lang="en-US" sz="2400" dirty="0" smtClean="0"/>
              <a:t>RMS and LRITF Leadership encourage those interested in the LP&amp;L 	Transition to Retail Competition, please attend LRITF meetings</a:t>
            </a:r>
          </a:p>
          <a:p>
            <a:pPr>
              <a:buFont typeface="Arial" panose="020B0604020202020204" pitchFamily="34" charset="0"/>
              <a:buChar char="•"/>
            </a:pPr>
            <a:r>
              <a:rPr lang="en-US" sz="2400" dirty="0" smtClean="0"/>
              <a:t>LRITF web-page: https</a:t>
            </a:r>
            <a:r>
              <a:rPr lang="en-US" sz="2400" dirty="0"/>
              <a:t>://</a:t>
            </a:r>
            <a:r>
              <a:rPr lang="en-US" sz="2400" dirty="0" smtClean="0"/>
              <a:t>www.ercot.com/committees/rms/lritf </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8</a:t>
            </a:fld>
            <a:endParaRPr lang="en-US" dirty="0"/>
          </a:p>
        </p:txBody>
      </p:sp>
    </p:spTree>
    <p:extLst>
      <p:ext uri="{BB962C8B-B14F-4D97-AF65-F5344CB8AC3E}">
        <p14:creationId xmlns:p14="http://schemas.microsoft.com/office/powerpoint/2010/main" val="7405640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600"/>
            <a:ext cx="9097617" cy="1752600"/>
          </a:xfrm>
        </p:spPr>
        <p:txBody>
          <a:bodyPr>
            <a:normAutofit fontScale="90000"/>
          </a:bodyPr>
          <a:lstStyle/>
          <a:p>
            <a:pPr marL="91440" lvl="0" indent="-91440">
              <a:lnSpc>
                <a:spcPct val="90000"/>
              </a:lnSpc>
              <a:spcBef>
                <a:spcPts val="1200"/>
              </a:spcBef>
              <a:spcAft>
                <a:spcPts val="200"/>
              </a:spcAft>
              <a:buClr>
                <a:srgbClr val="E48312"/>
              </a:buClr>
              <a:buSzPct val="100000"/>
              <a:buFont typeface="Calibri" panose="020F0502020204030204" pitchFamily="34" charset="0"/>
              <a:buChar char=" "/>
            </a:pP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2700" dirty="0" smtClean="0"/>
              <a:t>TNMP </a:t>
            </a:r>
            <a:r>
              <a:rPr lang="en-US" sz="2700" dirty="0"/>
              <a:t>3G </a:t>
            </a:r>
            <a:r>
              <a:rPr lang="en-US" sz="2700" dirty="0" smtClean="0"/>
              <a:t>Remediation counts as included in the March 17 Market Update </a:t>
            </a:r>
            <a:r>
              <a:rPr lang="en-US" sz="2700" dirty="0"/>
              <a:t/>
            </a:r>
            <a:br>
              <a:rPr lang="en-US" sz="2700" dirty="0"/>
            </a:br>
            <a:r>
              <a:rPr lang="en-US" sz="2700" dirty="0" smtClean="0"/>
              <a:t>	</a:t>
            </a:r>
            <a:r>
              <a:rPr lang="en-US" sz="2200" dirty="0" smtClean="0"/>
              <a:t>Data </a:t>
            </a:r>
            <a:r>
              <a:rPr lang="en-US" sz="2200" dirty="0"/>
              <a:t>in the Chart displays </a:t>
            </a:r>
            <a:r>
              <a:rPr lang="en-US" sz="2200" dirty="0" err="1"/>
              <a:t>NextGen</a:t>
            </a:r>
            <a:r>
              <a:rPr lang="en-US" sz="2200" dirty="0"/>
              <a:t> deployment based on </a:t>
            </a:r>
            <a:r>
              <a:rPr lang="en-US" sz="2200" dirty="0" smtClean="0"/>
              <a:t/>
            </a:r>
            <a:br>
              <a:rPr lang="en-US" sz="2200" dirty="0" smtClean="0"/>
            </a:br>
            <a:r>
              <a:rPr lang="en-US" sz="2200" dirty="0"/>
              <a:t>	</a:t>
            </a:r>
            <a:r>
              <a:rPr lang="en-US" sz="2200" dirty="0" smtClean="0"/>
              <a:t>service area </a:t>
            </a:r>
            <a:r>
              <a:rPr lang="en-US" sz="2200" dirty="0"/>
              <a:t>and the number of 3G meters installed in the field </a:t>
            </a:r>
            <a:r>
              <a:rPr lang="en-US" sz="2200" dirty="0" smtClean="0"/>
              <a:t/>
            </a:r>
            <a:br>
              <a:rPr lang="en-US" sz="2200" dirty="0" smtClean="0"/>
            </a:br>
            <a:r>
              <a:rPr lang="en-US" sz="2200" dirty="0" smtClean="0"/>
              <a:t>	(</a:t>
            </a:r>
            <a:r>
              <a:rPr lang="en-US" sz="2200" dirty="0"/>
              <a:t>remaining to </a:t>
            </a:r>
            <a:r>
              <a:rPr lang="en-US" sz="2200" dirty="0" smtClean="0"/>
              <a:t>be changed out).</a:t>
            </a:r>
            <a:br>
              <a:rPr lang="en-US" sz="2200" dirty="0" smtClean="0"/>
            </a:br>
            <a:endParaRPr lang="en-US" sz="2200" dirty="0"/>
          </a:p>
        </p:txBody>
      </p:sp>
      <p:sp>
        <p:nvSpPr>
          <p:cNvPr id="6" name="Slide Number Placeholder 5"/>
          <p:cNvSpPr>
            <a:spLocks noGrp="1"/>
          </p:cNvSpPr>
          <p:nvPr>
            <p:ph type="sldNum" sz="quarter" idx="12"/>
          </p:nvPr>
        </p:nvSpPr>
        <p:spPr/>
        <p:txBody>
          <a:bodyPr/>
          <a:lstStyle/>
          <a:p>
            <a:fld id="{EDEDA31E-5185-4CB0-88E0-309A957138BF}" type="slidenum">
              <a:rPr lang="en-US" smtClean="0"/>
              <a:t>9</a:t>
            </a:fld>
            <a:endParaRPr lang="en-US" dirty="0"/>
          </a:p>
        </p:txBody>
      </p:sp>
      <p:sp>
        <p:nvSpPr>
          <p:cNvPr id="7" name="Rectangle 1"/>
          <p:cNvSpPr>
            <a:spLocks noChangeArrowheads="1"/>
          </p:cNvSpPr>
          <p:nvPr/>
        </p:nvSpPr>
        <p:spPr bwMode="auto">
          <a:xfrm>
            <a:off x="1868488" y="3152775"/>
            <a:ext cx="87995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918852272"/>
              </p:ext>
            </p:extLst>
          </p:nvPr>
        </p:nvGraphicFramePr>
        <p:xfrm>
          <a:off x="685799" y="2057405"/>
          <a:ext cx="8001000" cy="4114795"/>
        </p:xfrm>
        <a:graphic>
          <a:graphicData uri="http://schemas.openxmlformats.org/drawingml/2006/table">
            <a:tbl>
              <a:tblPr firstRow="1" firstCol="1" bandRow="1">
                <a:tableStyleId>{5C22544A-7EE6-4342-B048-85BDC9FD1C3A}</a:tableStyleId>
              </a:tblPr>
              <a:tblGrid>
                <a:gridCol w="2645259"/>
                <a:gridCol w="1785247"/>
                <a:gridCol w="1785247"/>
                <a:gridCol w="1785247"/>
              </a:tblGrid>
              <a:tr h="583856">
                <a:tc gridSpan="2">
                  <a:txBody>
                    <a:bodyPr/>
                    <a:lstStyle/>
                    <a:p>
                      <a:pPr marL="0" marR="0" algn="ctr">
                        <a:spcBef>
                          <a:spcPts val="0"/>
                        </a:spcBef>
                        <a:spcAft>
                          <a:spcPts val="0"/>
                        </a:spcAft>
                      </a:pPr>
                      <a:r>
                        <a:rPr lang="en-US" sz="1100">
                          <a:effectLst/>
                        </a:rPr>
                        <a:t>DEPLOYMENT</a:t>
                      </a:r>
                      <a:endParaRPr lang="en-US" sz="120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en-US"/>
                    </a:p>
                  </a:txBody>
                  <a:tcPr/>
                </a:tc>
                <a:tc gridSpan="2">
                  <a:txBody>
                    <a:bodyPr/>
                    <a:lstStyle/>
                    <a:p>
                      <a:pPr marL="0" marR="0" algn="ctr">
                        <a:spcBef>
                          <a:spcPts val="0"/>
                        </a:spcBef>
                        <a:spcAft>
                          <a:spcPts val="0"/>
                        </a:spcAft>
                      </a:pPr>
                      <a:r>
                        <a:rPr lang="en-US" sz="1100">
                          <a:effectLst/>
                        </a:rPr>
                        <a:t>REMAINING</a:t>
                      </a:r>
                      <a:endParaRPr lang="en-US" sz="1200">
                        <a:effectLst/>
                        <a:latin typeface="Times New Roman" panose="02020603050405020304" pitchFamily="18" charset="0"/>
                        <a:ea typeface="Calibri" panose="020F0502020204030204" pitchFamily="34" charset="0"/>
                      </a:endParaRPr>
                    </a:p>
                  </a:txBody>
                  <a:tcPr marL="0" marR="0" marT="0" marB="0"/>
                </a:tc>
                <a:tc hMerge="1">
                  <a:txBody>
                    <a:bodyPr/>
                    <a:lstStyle/>
                    <a:p>
                      <a:endParaRPr lang="en-US"/>
                    </a:p>
                  </a:txBody>
                  <a:tcPr/>
                </a:tc>
              </a:tr>
              <a:tr h="583856">
                <a:tc>
                  <a:txBody>
                    <a:bodyPr/>
                    <a:lstStyle/>
                    <a:p>
                      <a:pPr marL="0" marR="0" algn="ctr">
                        <a:spcBef>
                          <a:spcPts val="0"/>
                        </a:spcBef>
                        <a:spcAft>
                          <a:spcPts val="0"/>
                        </a:spcAft>
                      </a:pPr>
                      <a:r>
                        <a:rPr lang="en-US" sz="1100">
                          <a:effectLst/>
                        </a:rPr>
                        <a:t>REGION</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DEPLOYED</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SINGLE PHASE</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POLYPHASE</a:t>
                      </a:r>
                      <a:endParaRPr lang="en-US" sz="1200">
                        <a:effectLst/>
                        <a:latin typeface="Times New Roman" panose="02020603050405020304" pitchFamily="18" charset="0"/>
                        <a:ea typeface="Calibri" panose="020F0502020204030204" pitchFamily="34" charset="0"/>
                      </a:endParaRPr>
                    </a:p>
                  </a:txBody>
                  <a:tcPr marL="0" marR="0" marT="0" marB="0"/>
                </a:tc>
              </a:tr>
              <a:tr h="583856">
                <a:tc>
                  <a:txBody>
                    <a:bodyPr/>
                    <a:lstStyle/>
                    <a:p>
                      <a:pPr marL="0" marR="0">
                        <a:spcBef>
                          <a:spcPts val="0"/>
                        </a:spcBef>
                        <a:spcAft>
                          <a:spcPts val="0"/>
                        </a:spcAft>
                      </a:pPr>
                      <a:r>
                        <a:rPr lang="en-US" sz="1100">
                          <a:effectLst/>
                        </a:rPr>
                        <a:t>GULF</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77,797</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71</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142</a:t>
                      </a:r>
                      <a:endParaRPr lang="en-US" sz="1200">
                        <a:effectLst/>
                        <a:latin typeface="Times New Roman" panose="02020603050405020304" pitchFamily="18" charset="0"/>
                        <a:ea typeface="Calibri" panose="020F0502020204030204" pitchFamily="34" charset="0"/>
                      </a:endParaRPr>
                    </a:p>
                  </a:txBody>
                  <a:tcPr marL="0" marR="0" marT="0" marB="0"/>
                </a:tc>
              </a:tr>
              <a:tr h="583856">
                <a:tc>
                  <a:txBody>
                    <a:bodyPr/>
                    <a:lstStyle/>
                    <a:p>
                      <a:pPr marL="0" marR="0">
                        <a:spcBef>
                          <a:spcPts val="0"/>
                        </a:spcBef>
                        <a:spcAft>
                          <a:spcPts val="0"/>
                        </a:spcAft>
                      </a:pPr>
                      <a:r>
                        <a:rPr lang="en-US" sz="1100">
                          <a:effectLst/>
                        </a:rPr>
                        <a:t>CENTRAL &amp; NORTH</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51,820</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107</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261</a:t>
                      </a:r>
                      <a:endParaRPr lang="en-US" sz="1200">
                        <a:effectLst/>
                        <a:latin typeface="Times New Roman" panose="02020603050405020304" pitchFamily="18" charset="0"/>
                        <a:ea typeface="Calibri" panose="020F0502020204030204" pitchFamily="34" charset="0"/>
                      </a:endParaRPr>
                    </a:p>
                  </a:txBody>
                  <a:tcPr marL="0" marR="0" marT="0" marB="0"/>
                </a:tc>
              </a:tr>
              <a:tr h="583856">
                <a:tc>
                  <a:txBody>
                    <a:bodyPr/>
                    <a:lstStyle/>
                    <a:p>
                      <a:pPr marL="0" marR="0">
                        <a:spcBef>
                          <a:spcPts val="0"/>
                        </a:spcBef>
                        <a:spcAft>
                          <a:spcPts val="0"/>
                        </a:spcAft>
                      </a:pPr>
                      <a:r>
                        <a:rPr lang="en-US" sz="1100">
                          <a:effectLst/>
                        </a:rPr>
                        <a:t>LEWISVILLE</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42,527</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12</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76</a:t>
                      </a:r>
                      <a:endParaRPr lang="en-US" sz="1200">
                        <a:effectLst/>
                        <a:latin typeface="Times New Roman" panose="02020603050405020304" pitchFamily="18" charset="0"/>
                        <a:ea typeface="Calibri" panose="020F0502020204030204" pitchFamily="34" charset="0"/>
                      </a:endParaRPr>
                    </a:p>
                  </a:txBody>
                  <a:tcPr marL="0" marR="0" marT="0" marB="0"/>
                </a:tc>
              </a:tr>
              <a:tr h="583856">
                <a:tc>
                  <a:txBody>
                    <a:bodyPr/>
                    <a:lstStyle/>
                    <a:p>
                      <a:pPr marL="0" marR="0">
                        <a:spcBef>
                          <a:spcPts val="0"/>
                        </a:spcBef>
                        <a:spcAft>
                          <a:spcPts val="0"/>
                        </a:spcAft>
                      </a:pPr>
                      <a:r>
                        <a:rPr lang="en-US" sz="1100">
                          <a:effectLst/>
                        </a:rPr>
                        <a:t>WEST</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15,901</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39</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303</a:t>
                      </a:r>
                      <a:endParaRPr lang="en-US" sz="1200">
                        <a:effectLst/>
                        <a:latin typeface="Times New Roman" panose="02020603050405020304" pitchFamily="18" charset="0"/>
                        <a:ea typeface="Calibri" panose="020F0502020204030204" pitchFamily="34" charset="0"/>
                      </a:endParaRPr>
                    </a:p>
                  </a:txBody>
                  <a:tcPr marL="0" marR="0" marT="0" marB="0"/>
                </a:tc>
              </a:tr>
              <a:tr h="611659">
                <a:tc>
                  <a:txBody>
                    <a:bodyPr/>
                    <a:lstStyle/>
                    <a:p>
                      <a:pPr marL="0" marR="0">
                        <a:spcBef>
                          <a:spcPts val="0"/>
                        </a:spcBef>
                        <a:spcAft>
                          <a:spcPts val="0"/>
                        </a:spcAft>
                      </a:pPr>
                      <a:r>
                        <a:rPr lang="en-US" sz="1200">
                          <a:effectLst/>
                        </a:rPr>
                        <a:t>Totals</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rPr>
                        <a:t>188,045</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rPr>
                        <a:t>229</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200" dirty="0">
                          <a:effectLst/>
                        </a:rPr>
                        <a:t>782</a:t>
                      </a:r>
                      <a:endParaRPr lang="en-US" sz="1200" dirty="0">
                        <a:effectLst/>
                        <a:latin typeface="Times New Roman" panose="02020603050405020304" pitchFamily="18" charset="0"/>
                        <a:ea typeface="Calibri" panose="020F0502020204030204" pitchFamily="34" charset="0"/>
                      </a:endParaRPr>
                    </a:p>
                  </a:txBody>
                  <a:tcPr marL="0" marR="0" marT="0" marB="0"/>
                </a:tc>
              </a:tr>
            </a:tbl>
          </a:graphicData>
        </a:graphic>
      </p:graphicFrame>
    </p:spTree>
    <p:extLst>
      <p:ext uri="{BB962C8B-B14F-4D97-AF65-F5344CB8AC3E}">
        <p14:creationId xmlns:p14="http://schemas.microsoft.com/office/powerpoint/2010/main" val="2095908587"/>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e9c0b8d7-bdb4-4fd3-b62a-f50327aaefce" origin="userSelected">
  <element uid="c5f8eb12-5b27-439d-aaa6-3402af626fa3" value=""/>
</sisl>
</file>

<file path=customXml/itemProps1.xml><?xml version="1.0" encoding="utf-8"?>
<ds:datastoreItem xmlns:ds="http://schemas.openxmlformats.org/officeDocument/2006/customXml" ds:itemID="{B01B838B-465A-43C8-AC2A-78A03061D80F}">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
  <TotalTime>0</TotalTime>
  <Words>563</Words>
  <Application>Microsoft Office PowerPoint</Application>
  <PresentationFormat>On-screen Show (4:3)</PresentationFormat>
  <Paragraphs>120</Paragraphs>
  <Slides>11</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Arial Black</vt:lpstr>
      <vt:lpstr>Calibri</vt:lpstr>
      <vt:lpstr>Calibri Light</vt:lpstr>
      <vt:lpstr>Times New Roman</vt:lpstr>
      <vt:lpstr>Custom Design</vt:lpstr>
      <vt:lpstr>Retrospect</vt:lpstr>
      <vt:lpstr>RMS Meeting, March 7, 2023   Update to TAC</vt:lpstr>
      <vt:lpstr>    RMS Voting Items     Unanimously Approved </vt:lpstr>
      <vt:lpstr>RMS Report  Requesting TAC Approval of 3 items </vt:lpstr>
      <vt:lpstr>PowerPoint Presentation</vt:lpstr>
      <vt:lpstr>Texas Standardized Electronic Transactions (TX SET)</vt:lpstr>
      <vt:lpstr>Retail Market Training Task Force (RMTTF)</vt:lpstr>
      <vt:lpstr>Texas Data Transport and MarkeTrak Systems  TDTMS</vt:lpstr>
      <vt:lpstr>Lubbock Retail Integration Task Force (LRITF) </vt:lpstr>
      <vt:lpstr>     TNMP 3G Remediation counts as included in the March 17 Market Update   Data in the Chart displays NextGen deployment based on   service area and the number of 3G meters installed in the field   (remaining to be changed out). </vt:lpstr>
      <vt:lpstr>TNMP 3G Remediation counts as included in the    March 17 Market Update </vt:lpstr>
      <vt:lpstr> Questions?  Upcoming RMS Meeting April 4th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2020-03-06T14:03:31Z</dcterms:created>
  <dcterms:modified xsi:type="dcterms:W3CDTF">2023-03-17T23:04:40Z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91c5e66e-451b-407e-96e6-6a377931453e</vt:lpwstr>
  </property>
  <property fmtid="{D5CDD505-2E9C-101B-9397-08002B2CF9AE}" pid="3" name="bjSaver">
    <vt:lpwstr>hVeZjyyepu7wfUb3kwBo4T82bAn9HrXq</vt:lpwstr>
  </property>
  <property fmtid="{D5CDD505-2E9C-101B-9397-08002B2CF9AE}" pid="4" name="bjDocumentLabelXML">
    <vt:lpwstr>&lt;?xml version="1.0" encoding="us-ascii"?&gt;&lt;sisl xmlns:xsi="http://www.w3.org/2001/XMLSchema-instance" xmlns:xsd="http://www.w3.org/2001/XMLSchema" sislVersion="0" policy="e9c0b8d7-bdb4-4fd3-b62a-f50327aaefce" origin="userSelected" xmlns="http://www.boldonj</vt:lpwstr>
  </property>
  <property fmtid="{D5CDD505-2E9C-101B-9397-08002B2CF9AE}" pid="5" name="bjDocumentLabelXML-0">
    <vt:lpwstr>ames.com/2008/01/sie/internal/label"&gt;&lt;element uid="c5f8eb12-5b27-439d-aaa6-3402af626fa3" value="" /&gt;&lt;/sisl&gt;</vt:lpwstr>
  </property>
  <property fmtid="{D5CDD505-2E9C-101B-9397-08002B2CF9AE}" pid="6" name="bjDocumentSecurityLabel">
    <vt:lpwstr>AEP Public</vt:lpwstr>
  </property>
</Properties>
</file>