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3.xml" ContentType="application/vnd.openxmlformats-officedocument.theme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10.xml" ContentType="application/vnd.openxmlformats-officedocument.presentationml.notesSlid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notesSlides/notesSlide11.xml" ContentType="application/vnd.openxmlformats-officedocument.presentationml.notesSlid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notesSlides/notesSlide12.xml" ContentType="application/vnd.openxmlformats-officedocument.presentationml.notesSlid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520" r:id="rId4"/>
    <p:sldMasterId id="2147493522" r:id="rId5"/>
    <p:sldMasterId id="2147493526" r:id="rId6"/>
    <p:sldMasterId id="2147493530" r:id="rId7"/>
  </p:sldMasterIdLst>
  <p:notesMasterIdLst>
    <p:notesMasterId r:id="rId26"/>
  </p:notesMasterIdLst>
  <p:handoutMasterIdLst>
    <p:handoutMasterId r:id="rId27"/>
  </p:handoutMasterIdLst>
  <p:sldIdLst>
    <p:sldId id="533" r:id="rId8"/>
    <p:sldId id="733" r:id="rId9"/>
    <p:sldId id="777" r:id="rId10"/>
    <p:sldId id="761" r:id="rId11"/>
    <p:sldId id="762" r:id="rId12"/>
    <p:sldId id="765" r:id="rId13"/>
    <p:sldId id="299" r:id="rId14"/>
    <p:sldId id="780" r:id="rId15"/>
    <p:sldId id="778" r:id="rId16"/>
    <p:sldId id="766" r:id="rId17"/>
    <p:sldId id="774" r:id="rId18"/>
    <p:sldId id="770" r:id="rId19"/>
    <p:sldId id="723" r:id="rId20"/>
    <p:sldId id="756" r:id="rId21"/>
    <p:sldId id="757" r:id="rId22"/>
    <p:sldId id="759" r:id="rId23"/>
    <p:sldId id="779" r:id="rId24"/>
    <p:sldId id="776" r:id="rId25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>
          <p15:clr>
            <a:srgbClr val="A4A3A4"/>
          </p15:clr>
        </p15:guide>
        <p15:guide id="2" pos="220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9F973"/>
    <a:srgbClr val="EDFF09"/>
    <a:srgbClr val="00385E"/>
    <a:srgbClr val="005386"/>
    <a:srgbClr val="92D050"/>
    <a:srgbClr val="72BFC5"/>
    <a:srgbClr val="333399"/>
    <a:srgbClr val="55BAB7"/>
    <a:srgbClr val="C4E3E1"/>
    <a:srgbClr val="C0D1E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563" autoAdjust="0"/>
    <p:restoredTop sz="98693" autoAdjust="0"/>
  </p:normalViewPr>
  <p:slideViewPr>
    <p:cSldViewPr snapToGrid="0" snapToObjects="1">
      <p:cViewPr varScale="1">
        <p:scale>
          <a:sx n="132" d="100"/>
          <a:sy n="132" d="100"/>
        </p:scale>
        <p:origin x="900" y="114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5490"/>
    </p:cViewPr>
  </p:sorterViewPr>
  <p:notesViewPr>
    <p:cSldViewPr snapToGrid="0" snapToObjects="1" showGuides="1">
      <p:cViewPr varScale="1">
        <p:scale>
          <a:sx n="62" d="100"/>
          <a:sy n="62" d="100"/>
        </p:scale>
        <p:origin x="2604" y="66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slide" Target="slides/slide6.xml"/><Relationship Id="rId18" Type="http://schemas.openxmlformats.org/officeDocument/2006/relationships/slide" Target="slides/slide11.xml"/><Relationship Id="rId26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slide" Target="slides/slide14.xml"/><Relationship Id="rId7" Type="http://schemas.openxmlformats.org/officeDocument/2006/relationships/slideMaster" Target="slideMasters/slideMaster4.xml"/><Relationship Id="rId12" Type="http://schemas.openxmlformats.org/officeDocument/2006/relationships/slide" Target="slides/slide5.xml"/><Relationship Id="rId17" Type="http://schemas.openxmlformats.org/officeDocument/2006/relationships/slide" Target="slides/slide10.xml"/><Relationship Id="rId25" Type="http://schemas.openxmlformats.org/officeDocument/2006/relationships/slide" Target="slides/slide18.xml"/><Relationship Id="rId2" Type="http://schemas.openxmlformats.org/officeDocument/2006/relationships/customXml" Target="../customXml/item2.xml"/><Relationship Id="rId16" Type="http://schemas.openxmlformats.org/officeDocument/2006/relationships/slide" Target="slides/slide9.xml"/><Relationship Id="rId20" Type="http://schemas.openxmlformats.org/officeDocument/2006/relationships/slide" Target="slides/slide13.xml"/><Relationship Id="rId29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4.xml"/><Relationship Id="rId24" Type="http://schemas.openxmlformats.org/officeDocument/2006/relationships/slide" Target="slides/slide17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8.xml"/><Relationship Id="rId23" Type="http://schemas.openxmlformats.org/officeDocument/2006/relationships/slide" Target="slides/slide16.xml"/><Relationship Id="rId28" Type="http://schemas.openxmlformats.org/officeDocument/2006/relationships/presProps" Target="presProps.xml"/><Relationship Id="rId10" Type="http://schemas.openxmlformats.org/officeDocument/2006/relationships/slide" Target="slides/slide3.xml"/><Relationship Id="rId19" Type="http://schemas.openxmlformats.org/officeDocument/2006/relationships/slide" Target="slides/slide12.xml"/><Relationship Id="rId31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slide" Target="slides/slide7.xml"/><Relationship Id="rId22" Type="http://schemas.openxmlformats.org/officeDocument/2006/relationships/slide" Target="slides/slide15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0" i="0" baseline="0" dirty="0">
                <a:effectLst/>
              </a:rPr>
              <a:t>ERCOT Forecasts for 12/23 created 12/17</a:t>
            </a:r>
            <a:endParaRPr lang="en-US" dirty="0">
              <a:effectLst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'[Chart in Microsoft PowerPoint]20221223_System-Wide_Load_Forec'!$E$1</c:f>
              <c:strCache>
                <c:ptCount val="1"/>
                <c:pt idx="0">
                  <c:v>A3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val>
            <c:numRef>
              <c:f>'[Chart in Microsoft PowerPoint]20221223_System-Wide_Load_Forec'!$E$2:$E$25</c:f>
              <c:numCache>
                <c:formatCode>#,##0</c:formatCode>
                <c:ptCount val="24"/>
                <c:pt idx="0">
                  <c:v>57628.519530999998</c:v>
                </c:pt>
                <c:pt idx="1">
                  <c:v>56905.117187999997</c:v>
                </c:pt>
                <c:pt idx="2">
                  <c:v>56610.9375</c:v>
                </c:pt>
                <c:pt idx="3">
                  <c:v>57059.617187999997</c:v>
                </c:pt>
                <c:pt idx="4">
                  <c:v>57875.085937999997</c:v>
                </c:pt>
                <c:pt idx="5">
                  <c:v>59866.484375</c:v>
                </c:pt>
                <c:pt idx="6">
                  <c:v>62824.84375</c:v>
                </c:pt>
                <c:pt idx="7">
                  <c:v>65335.910155999998</c:v>
                </c:pt>
                <c:pt idx="8">
                  <c:v>67237.898438000004</c:v>
                </c:pt>
                <c:pt idx="9">
                  <c:v>68318.554688000004</c:v>
                </c:pt>
                <c:pt idx="10">
                  <c:v>67902.96875</c:v>
                </c:pt>
                <c:pt idx="11">
                  <c:v>66703.65625</c:v>
                </c:pt>
                <c:pt idx="12">
                  <c:v>64484.457030999998</c:v>
                </c:pt>
                <c:pt idx="13">
                  <c:v>62797.621094000002</c:v>
                </c:pt>
                <c:pt idx="14">
                  <c:v>60537.984375</c:v>
                </c:pt>
                <c:pt idx="15">
                  <c:v>59329.363280999998</c:v>
                </c:pt>
                <c:pt idx="16">
                  <c:v>59073.0625</c:v>
                </c:pt>
                <c:pt idx="17">
                  <c:v>60677.84375</c:v>
                </c:pt>
                <c:pt idx="18">
                  <c:v>62419.742187999997</c:v>
                </c:pt>
                <c:pt idx="19">
                  <c:v>62679.816405999998</c:v>
                </c:pt>
                <c:pt idx="20">
                  <c:v>62338.050780999998</c:v>
                </c:pt>
                <c:pt idx="21">
                  <c:v>61831.011719000002</c:v>
                </c:pt>
                <c:pt idx="22">
                  <c:v>60136.984375</c:v>
                </c:pt>
                <c:pt idx="23">
                  <c:v>58353.796875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39BD-4B62-8DBC-DF3EE3D1EE64}"/>
            </c:ext>
          </c:extLst>
        </c:ser>
        <c:ser>
          <c:idx val="1"/>
          <c:order val="1"/>
          <c:tx>
            <c:strRef>
              <c:f>'[Chart in Microsoft PowerPoint]20221223_System-Wide_Load_Forec'!$F$1</c:f>
              <c:strCache>
                <c:ptCount val="1"/>
                <c:pt idx="0">
                  <c:v>A6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val>
            <c:numRef>
              <c:f>'[Chart in Microsoft PowerPoint]20221223_System-Wide_Load_Forec'!$F$2:$F$25</c:f>
              <c:numCache>
                <c:formatCode>#,##0</c:formatCode>
                <c:ptCount val="24"/>
                <c:pt idx="0">
                  <c:v>56957.558594000002</c:v>
                </c:pt>
                <c:pt idx="1">
                  <c:v>56071.121094000002</c:v>
                </c:pt>
                <c:pt idx="2">
                  <c:v>55530.011719000002</c:v>
                </c:pt>
                <c:pt idx="3">
                  <c:v>55877.164062999997</c:v>
                </c:pt>
                <c:pt idx="4">
                  <c:v>56549.507812999997</c:v>
                </c:pt>
                <c:pt idx="5">
                  <c:v>58858.179687999997</c:v>
                </c:pt>
                <c:pt idx="6">
                  <c:v>62179.074219000002</c:v>
                </c:pt>
                <c:pt idx="7">
                  <c:v>64290.226562999997</c:v>
                </c:pt>
                <c:pt idx="8">
                  <c:v>65134.414062999997</c:v>
                </c:pt>
                <c:pt idx="9">
                  <c:v>66090.28125</c:v>
                </c:pt>
                <c:pt idx="10">
                  <c:v>66198.828125</c:v>
                </c:pt>
                <c:pt idx="11">
                  <c:v>65449.488280999998</c:v>
                </c:pt>
                <c:pt idx="12">
                  <c:v>63363.53125</c:v>
                </c:pt>
                <c:pt idx="13">
                  <c:v>61786.164062999997</c:v>
                </c:pt>
                <c:pt idx="14">
                  <c:v>60102.40625</c:v>
                </c:pt>
                <c:pt idx="15">
                  <c:v>59393.769530999998</c:v>
                </c:pt>
                <c:pt idx="16">
                  <c:v>59058.945312999997</c:v>
                </c:pt>
                <c:pt idx="17">
                  <c:v>60516.488280999998</c:v>
                </c:pt>
                <c:pt idx="18">
                  <c:v>61555.414062999997</c:v>
                </c:pt>
                <c:pt idx="19">
                  <c:v>61380.117187999997</c:v>
                </c:pt>
                <c:pt idx="20">
                  <c:v>60840.511719000002</c:v>
                </c:pt>
                <c:pt idx="21">
                  <c:v>59717.46875</c:v>
                </c:pt>
                <c:pt idx="22">
                  <c:v>58219.886719000002</c:v>
                </c:pt>
                <c:pt idx="23">
                  <c:v>56563.144530999998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39BD-4B62-8DBC-DF3EE3D1EE64}"/>
            </c:ext>
          </c:extLst>
        </c:ser>
        <c:ser>
          <c:idx val="2"/>
          <c:order val="2"/>
          <c:tx>
            <c:strRef>
              <c:f>'[Chart in Microsoft PowerPoint]20221223_System-Wide_Load_Forec'!$G$1</c:f>
              <c:strCache>
                <c:ptCount val="1"/>
                <c:pt idx="0">
                  <c:v>E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val>
            <c:numRef>
              <c:f>'[Chart in Microsoft PowerPoint]20221223_System-Wide_Load_Forec'!$G$2:$G$25</c:f>
              <c:numCache>
                <c:formatCode>#,##0</c:formatCode>
                <c:ptCount val="24"/>
                <c:pt idx="0">
                  <c:v>50198.101562999997</c:v>
                </c:pt>
                <c:pt idx="1">
                  <c:v>49148.5</c:v>
                </c:pt>
                <c:pt idx="2">
                  <c:v>48065.800780999998</c:v>
                </c:pt>
                <c:pt idx="3">
                  <c:v>48036.800780999998</c:v>
                </c:pt>
                <c:pt idx="4">
                  <c:v>48081.300780999998</c:v>
                </c:pt>
                <c:pt idx="5">
                  <c:v>48306.300780999998</c:v>
                </c:pt>
                <c:pt idx="6">
                  <c:v>48494.699219000002</c:v>
                </c:pt>
                <c:pt idx="7">
                  <c:v>48503.101562999997</c:v>
                </c:pt>
                <c:pt idx="8">
                  <c:v>48250.300780999998</c:v>
                </c:pt>
                <c:pt idx="9">
                  <c:v>48096.398437999997</c:v>
                </c:pt>
                <c:pt idx="10">
                  <c:v>47957.398437999997</c:v>
                </c:pt>
                <c:pt idx="11">
                  <c:v>47883.199219000002</c:v>
                </c:pt>
                <c:pt idx="12">
                  <c:v>47858.5</c:v>
                </c:pt>
                <c:pt idx="13">
                  <c:v>47525.699219000002</c:v>
                </c:pt>
                <c:pt idx="14">
                  <c:v>47267.699219000002</c:v>
                </c:pt>
                <c:pt idx="15">
                  <c:v>47477.101562999997</c:v>
                </c:pt>
                <c:pt idx="16">
                  <c:v>47111.101562999997</c:v>
                </c:pt>
                <c:pt idx="17">
                  <c:v>46932.800780999998</c:v>
                </c:pt>
                <c:pt idx="18">
                  <c:v>46839.5</c:v>
                </c:pt>
                <c:pt idx="19">
                  <c:v>47186.5</c:v>
                </c:pt>
                <c:pt idx="20">
                  <c:v>47468.300780999998</c:v>
                </c:pt>
                <c:pt idx="21">
                  <c:v>47749.300780999998</c:v>
                </c:pt>
                <c:pt idx="22">
                  <c:v>46989.398437999997</c:v>
                </c:pt>
                <c:pt idx="23">
                  <c:v>46400.898437999997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39BD-4B62-8DBC-DF3EE3D1EE64}"/>
            </c:ext>
          </c:extLst>
        </c:ser>
        <c:ser>
          <c:idx val="3"/>
          <c:order val="3"/>
          <c:tx>
            <c:strRef>
              <c:f>'[Chart in Microsoft PowerPoint]20221223_System-Wide_Load_Forec'!$H$1</c:f>
              <c:strCache>
                <c:ptCount val="1"/>
                <c:pt idx="0">
                  <c:v>E1</c:v>
                </c:pt>
              </c:strCache>
            </c:strRef>
          </c:tx>
          <c:spPr>
            <a:ln w="28575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val>
            <c:numRef>
              <c:f>'[Chart in Microsoft PowerPoint]20221223_System-Wide_Load_Forec'!$H$2:$H$25</c:f>
              <c:numCache>
                <c:formatCode>#,##0</c:formatCode>
                <c:ptCount val="24"/>
                <c:pt idx="0">
                  <c:v>51224.800780999998</c:v>
                </c:pt>
                <c:pt idx="1">
                  <c:v>49690.5</c:v>
                </c:pt>
                <c:pt idx="2">
                  <c:v>48125.800780999998</c:v>
                </c:pt>
                <c:pt idx="3">
                  <c:v>48025.300780999998</c:v>
                </c:pt>
                <c:pt idx="4">
                  <c:v>48130</c:v>
                </c:pt>
                <c:pt idx="5">
                  <c:v>48134.101562999997</c:v>
                </c:pt>
                <c:pt idx="6">
                  <c:v>48321.101562999997</c:v>
                </c:pt>
                <c:pt idx="7">
                  <c:v>48403</c:v>
                </c:pt>
                <c:pt idx="8">
                  <c:v>48302.800780999998</c:v>
                </c:pt>
                <c:pt idx="9">
                  <c:v>48191.5</c:v>
                </c:pt>
                <c:pt idx="10">
                  <c:v>48249.898437999997</c:v>
                </c:pt>
                <c:pt idx="11">
                  <c:v>48226.601562999997</c:v>
                </c:pt>
                <c:pt idx="12">
                  <c:v>48195.699219000002</c:v>
                </c:pt>
                <c:pt idx="13">
                  <c:v>48066.601562999997</c:v>
                </c:pt>
                <c:pt idx="14">
                  <c:v>48041.300780999998</c:v>
                </c:pt>
                <c:pt idx="15">
                  <c:v>48151.398437999997</c:v>
                </c:pt>
                <c:pt idx="16">
                  <c:v>47907.601562999997</c:v>
                </c:pt>
                <c:pt idx="17">
                  <c:v>47786.300780999998</c:v>
                </c:pt>
                <c:pt idx="18">
                  <c:v>47753.398437999997</c:v>
                </c:pt>
                <c:pt idx="19">
                  <c:v>48000.601562999997</c:v>
                </c:pt>
                <c:pt idx="20">
                  <c:v>48114.5</c:v>
                </c:pt>
                <c:pt idx="21">
                  <c:v>48297.199219000002</c:v>
                </c:pt>
                <c:pt idx="22">
                  <c:v>47575.199219000002</c:v>
                </c:pt>
                <c:pt idx="23">
                  <c:v>47009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39BD-4B62-8DBC-DF3EE3D1EE64}"/>
            </c:ext>
          </c:extLst>
        </c:ser>
        <c:ser>
          <c:idx val="4"/>
          <c:order val="4"/>
          <c:tx>
            <c:strRef>
              <c:f>'[Chart in Microsoft PowerPoint]20221223_System-Wide_Load_Forec'!$I$1</c:f>
              <c:strCache>
                <c:ptCount val="1"/>
                <c:pt idx="0">
                  <c:v>E2</c:v>
                </c:pt>
              </c:strCache>
            </c:strRef>
          </c:tx>
          <c:spPr>
            <a:ln w="28575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val>
            <c:numRef>
              <c:f>'[Chart in Microsoft PowerPoint]20221223_System-Wide_Load_Forec'!$I$2:$I$25</c:f>
              <c:numCache>
                <c:formatCode>#,##0</c:formatCode>
                <c:ptCount val="24"/>
                <c:pt idx="0">
                  <c:v>50820.300780999998</c:v>
                </c:pt>
                <c:pt idx="1">
                  <c:v>49289.101562999997</c:v>
                </c:pt>
                <c:pt idx="2">
                  <c:v>47727.699219000002</c:v>
                </c:pt>
                <c:pt idx="3">
                  <c:v>47627.800780999998</c:v>
                </c:pt>
                <c:pt idx="4">
                  <c:v>47732.199219000002</c:v>
                </c:pt>
                <c:pt idx="5">
                  <c:v>47735.5</c:v>
                </c:pt>
                <c:pt idx="6">
                  <c:v>47919.199219000002</c:v>
                </c:pt>
                <c:pt idx="7">
                  <c:v>48001.601562999997</c:v>
                </c:pt>
                <c:pt idx="8">
                  <c:v>47904.398437999997</c:v>
                </c:pt>
                <c:pt idx="9">
                  <c:v>47794.398437999997</c:v>
                </c:pt>
                <c:pt idx="10">
                  <c:v>47852.300780999998</c:v>
                </c:pt>
                <c:pt idx="11">
                  <c:v>47825.601562999997</c:v>
                </c:pt>
                <c:pt idx="12">
                  <c:v>47793.199219000002</c:v>
                </c:pt>
                <c:pt idx="13">
                  <c:v>47662.300780999998</c:v>
                </c:pt>
                <c:pt idx="14">
                  <c:v>47634.699219000002</c:v>
                </c:pt>
                <c:pt idx="15">
                  <c:v>47742.300780999998</c:v>
                </c:pt>
                <c:pt idx="16">
                  <c:v>47498.699219000002</c:v>
                </c:pt>
                <c:pt idx="17">
                  <c:v>47377.898437999997</c:v>
                </c:pt>
                <c:pt idx="18">
                  <c:v>47344.800780999998</c:v>
                </c:pt>
                <c:pt idx="19">
                  <c:v>47591</c:v>
                </c:pt>
                <c:pt idx="20">
                  <c:v>47704.800780999998</c:v>
                </c:pt>
                <c:pt idx="21">
                  <c:v>47887.601562999997</c:v>
                </c:pt>
                <c:pt idx="22">
                  <c:v>47172.199219000002</c:v>
                </c:pt>
                <c:pt idx="23">
                  <c:v>46612.898437999997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4-39BD-4B62-8DBC-DF3EE3D1EE64}"/>
            </c:ext>
          </c:extLst>
        </c:ser>
        <c:ser>
          <c:idx val="5"/>
          <c:order val="5"/>
          <c:tx>
            <c:strRef>
              <c:f>'[Chart in Microsoft PowerPoint]20221223_System-Wide_Load_Forec'!$J$1</c:f>
              <c:strCache>
                <c:ptCount val="1"/>
                <c:pt idx="0">
                  <c:v>E3</c:v>
                </c:pt>
              </c:strCache>
            </c:strRef>
          </c:tx>
          <c:spPr>
            <a:ln w="28575" cap="rnd">
              <a:solidFill>
                <a:schemeClr val="accent6"/>
              </a:solidFill>
              <a:round/>
            </a:ln>
            <a:effectLst/>
          </c:spPr>
          <c:marker>
            <c:symbol val="none"/>
          </c:marker>
          <c:val>
            <c:numRef>
              <c:f>'[Chart in Microsoft PowerPoint]20221223_System-Wide_Load_Forec'!$J$2:$J$25</c:f>
              <c:numCache>
                <c:formatCode>#,##0</c:formatCode>
                <c:ptCount val="24"/>
                <c:pt idx="0">
                  <c:v>48764.898437999997</c:v>
                </c:pt>
                <c:pt idx="1">
                  <c:v>47837.101562999997</c:v>
                </c:pt>
                <c:pt idx="2">
                  <c:v>46910.699219000002</c:v>
                </c:pt>
                <c:pt idx="3">
                  <c:v>46893.5</c:v>
                </c:pt>
                <c:pt idx="4">
                  <c:v>47138.898437999997</c:v>
                </c:pt>
                <c:pt idx="5">
                  <c:v>47300</c:v>
                </c:pt>
                <c:pt idx="6">
                  <c:v>47646.601562999997</c:v>
                </c:pt>
                <c:pt idx="7">
                  <c:v>47998.398437999997</c:v>
                </c:pt>
                <c:pt idx="8">
                  <c:v>48129.5</c:v>
                </c:pt>
                <c:pt idx="9">
                  <c:v>48123.898437999997</c:v>
                </c:pt>
                <c:pt idx="10">
                  <c:v>48155.398437999997</c:v>
                </c:pt>
                <c:pt idx="11">
                  <c:v>47994.800780999998</c:v>
                </c:pt>
                <c:pt idx="12">
                  <c:v>47684.300780999998</c:v>
                </c:pt>
                <c:pt idx="13">
                  <c:v>47240</c:v>
                </c:pt>
                <c:pt idx="14">
                  <c:v>46926</c:v>
                </c:pt>
                <c:pt idx="15">
                  <c:v>46833.5</c:v>
                </c:pt>
                <c:pt idx="16">
                  <c:v>46535</c:v>
                </c:pt>
                <c:pt idx="17">
                  <c:v>46555.699219000002</c:v>
                </c:pt>
                <c:pt idx="18">
                  <c:v>46790.601562999997</c:v>
                </c:pt>
                <c:pt idx="19">
                  <c:v>47153.300780999998</c:v>
                </c:pt>
                <c:pt idx="20">
                  <c:v>47338.199219000002</c:v>
                </c:pt>
                <c:pt idx="21">
                  <c:v>47603.601562999997</c:v>
                </c:pt>
                <c:pt idx="22">
                  <c:v>46708.300780999998</c:v>
                </c:pt>
                <c:pt idx="23">
                  <c:v>45968.398437999997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5-39BD-4B62-8DBC-DF3EE3D1EE64}"/>
            </c:ext>
          </c:extLst>
        </c:ser>
        <c:ser>
          <c:idx val="6"/>
          <c:order val="6"/>
          <c:tx>
            <c:strRef>
              <c:f>'[Chart in Microsoft PowerPoint]20221223_System-Wide_Load_Forec'!$L$1</c:f>
              <c:strCache>
                <c:ptCount val="1"/>
                <c:pt idx="0">
                  <c:v>Actual</c:v>
                </c:pt>
              </c:strCache>
            </c:strRef>
          </c:tx>
          <c:spPr>
            <a:ln w="28575" cap="rnd">
              <a:solidFill>
                <a:schemeClr val="accent1">
                  <a:lumMod val="60000"/>
                </a:schemeClr>
              </a:solidFill>
              <a:prstDash val="sysDash"/>
              <a:round/>
            </a:ln>
            <a:effectLst/>
          </c:spPr>
          <c:marker>
            <c:symbol val="none"/>
          </c:marker>
          <c:val>
            <c:numRef>
              <c:f>'[Chart in Microsoft PowerPoint]20221223_System-Wide_Load_Forec'!$L$2:$L$25</c:f>
              <c:numCache>
                <c:formatCode>#,##0</c:formatCode>
                <c:ptCount val="24"/>
                <c:pt idx="0">
                  <c:v>70982.242188000004</c:v>
                </c:pt>
                <c:pt idx="1">
                  <c:v>70528.78125</c:v>
                </c:pt>
                <c:pt idx="2">
                  <c:v>70171.40625</c:v>
                </c:pt>
                <c:pt idx="3">
                  <c:v>70325.421875</c:v>
                </c:pt>
                <c:pt idx="4">
                  <c:v>70852.234375</c:v>
                </c:pt>
                <c:pt idx="5">
                  <c:v>71776.96875</c:v>
                </c:pt>
                <c:pt idx="6">
                  <c:v>72992.125</c:v>
                </c:pt>
                <c:pt idx="7">
                  <c:v>73962.601563000004</c:v>
                </c:pt>
                <c:pt idx="8">
                  <c:v>73910.460938000004</c:v>
                </c:pt>
                <c:pt idx="9">
                  <c:v>73687.898438000004</c:v>
                </c:pt>
                <c:pt idx="10">
                  <c:v>72242.3125</c:v>
                </c:pt>
                <c:pt idx="11">
                  <c:v>70034.132813000004</c:v>
                </c:pt>
                <c:pt idx="12">
                  <c:v>67487.078125</c:v>
                </c:pt>
                <c:pt idx="13">
                  <c:v>65539.226563000004</c:v>
                </c:pt>
                <c:pt idx="14">
                  <c:v>63850.8125</c:v>
                </c:pt>
                <c:pt idx="15">
                  <c:v>63395.703125</c:v>
                </c:pt>
                <c:pt idx="16">
                  <c:v>64255.175780999998</c:v>
                </c:pt>
                <c:pt idx="17">
                  <c:v>66505.492188000004</c:v>
                </c:pt>
                <c:pt idx="18">
                  <c:v>67948.1875</c:v>
                </c:pt>
                <c:pt idx="19">
                  <c:v>67977.6875</c:v>
                </c:pt>
                <c:pt idx="20">
                  <c:v>67856.914063000004</c:v>
                </c:pt>
                <c:pt idx="21">
                  <c:v>67342.507813000004</c:v>
                </c:pt>
                <c:pt idx="22">
                  <c:v>66338.453125</c:v>
                </c:pt>
                <c:pt idx="23">
                  <c:v>64822.714844000002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6-39BD-4B62-8DBC-DF3EE3D1EE6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215421999"/>
        <c:axId val="1215424079"/>
      </c:lineChart>
      <c:catAx>
        <c:axId val="1215421999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Hour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15424079"/>
        <c:crosses val="autoZero"/>
        <c:auto val="1"/>
        <c:lblAlgn val="ctr"/>
        <c:lblOffset val="100"/>
        <c:noMultiLvlLbl val="0"/>
      </c:catAx>
      <c:valAx>
        <c:axId val="1215424079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MW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15421999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" b="0" i="0" u="none" strike="noStrike" kern="1200" spc="0" baseline="0">
                <a:solidFill>
                  <a:sysClr val="windowText" lastClr="000000">
                    <a:lumMod val="65000"/>
                    <a:lumOff val="35000"/>
                  </a:sysClr>
                </a:solidFill>
                <a:latin typeface="+mn-lt"/>
                <a:ea typeface="+mn-ea"/>
                <a:cs typeface="+mn-cs"/>
              </a:defRPr>
            </a:pPr>
            <a:r>
              <a:rPr lang="en-US" sz="1400" b="0" i="0" baseline="0" dirty="0">
                <a:effectLst/>
              </a:rPr>
              <a:t>DFW Forecasts for 12/23 @0800</a:t>
            </a:r>
            <a:endParaRPr lang="en-US" sz="1400" dirty="0">
              <a:effectLst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marL="0" marR="0" lvl="0" indent="0" algn="ctr" defTabSz="914400" rtl="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 sz="1400" b="0" i="0" u="none" strike="noStrike" kern="1200" spc="0" baseline="0">
              <a:solidFill>
                <a:sysClr val="windowText" lastClr="000000">
                  <a:lumMod val="65000"/>
                  <a:lumOff val="35000"/>
                </a:sys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v>NAM</c:v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AUS!$BE$3:$BE$12</c:f>
              <c:numCache>
                <c:formatCode>d\-mmm</c:formatCode>
                <c:ptCount val="10"/>
                <c:pt idx="0">
                  <c:v>44909</c:v>
                </c:pt>
                <c:pt idx="1">
                  <c:v>44910</c:v>
                </c:pt>
                <c:pt idx="2">
                  <c:v>44911</c:v>
                </c:pt>
                <c:pt idx="3">
                  <c:v>44912</c:v>
                </c:pt>
                <c:pt idx="4">
                  <c:v>44913</c:v>
                </c:pt>
                <c:pt idx="5">
                  <c:v>44914</c:v>
                </c:pt>
                <c:pt idx="6">
                  <c:v>44915</c:v>
                </c:pt>
                <c:pt idx="7">
                  <c:v>44916</c:v>
                </c:pt>
                <c:pt idx="8">
                  <c:v>44917</c:v>
                </c:pt>
                <c:pt idx="9">
                  <c:v>44918</c:v>
                </c:pt>
              </c:numCache>
            </c:numRef>
          </c:cat>
          <c:val>
            <c:numRef>
              <c:f>DFW!$D$3:$D$12</c:f>
              <c:numCache>
                <c:formatCode>General</c:formatCode>
                <c:ptCount val="10"/>
                <c:pt idx="0">
                  <c:v>25</c:v>
                </c:pt>
                <c:pt idx="1">
                  <c:v>21</c:v>
                </c:pt>
                <c:pt idx="2">
                  <c:v>19</c:v>
                </c:pt>
                <c:pt idx="3">
                  <c:v>18</c:v>
                </c:pt>
                <c:pt idx="4">
                  <c:v>19</c:v>
                </c:pt>
                <c:pt idx="5">
                  <c:v>11</c:v>
                </c:pt>
                <c:pt idx="6">
                  <c:v>11</c:v>
                </c:pt>
                <c:pt idx="7">
                  <c:v>9</c:v>
                </c:pt>
                <c:pt idx="8">
                  <c:v>10</c:v>
                </c:pt>
                <c:pt idx="9">
                  <c:v>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C39B-4547-9DAF-7918C00DDC26}"/>
            </c:ext>
          </c:extLst>
        </c:ser>
        <c:ser>
          <c:idx val="1"/>
          <c:order val="1"/>
          <c:tx>
            <c:v>GENS</c:v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AUS!$BE$3:$BE$12</c:f>
              <c:numCache>
                <c:formatCode>d\-mmm</c:formatCode>
                <c:ptCount val="10"/>
                <c:pt idx="0">
                  <c:v>44909</c:v>
                </c:pt>
                <c:pt idx="1">
                  <c:v>44910</c:v>
                </c:pt>
                <c:pt idx="2">
                  <c:v>44911</c:v>
                </c:pt>
                <c:pt idx="3">
                  <c:v>44912</c:v>
                </c:pt>
                <c:pt idx="4">
                  <c:v>44913</c:v>
                </c:pt>
                <c:pt idx="5">
                  <c:v>44914</c:v>
                </c:pt>
                <c:pt idx="6">
                  <c:v>44915</c:v>
                </c:pt>
                <c:pt idx="7">
                  <c:v>44916</c:v>
                </c:pt>
                <c:pt idx="8">
                  <c:v>44917</c:v>
                </c:pt>
                <c:pt idx="9">
                  <c:v>44918</c:v>
                </c:pt>
              </c:numCache>
            </c:numRef>
          </c:cat>
          <c:val>
            <c:numRef>
              <c:f>DFW!$AA$3:$AA$12</c:f>
              <c:numCache>
                <c:formatCode>General</c:formatCode>
                <c:ptCount val="10"/>
                <c:pt idx="0">
                  <c:v>24</c:v>
                </c:pt>
                <c:pt idx="1">
                  <c:v>21</c:v>
                </c:pt>
                <c:pt idx="2">
                  <c:v>21</c:v>
                </c:pt>
                <c:pt idx="3">
                  <c:v>17</c:v>
                </c:pt>
                <c:pt idx="4">
                  <c:v>11</c:v>
                </c:pt>
                <c:pt idx="5">
                  <c:v>10</c:v>
                </c:pt>
                <c:pt idx="6">
                  <c:v>14</c:v>
                </c:pt>
                <c:pt idx="7">
                  <c:v>14</c:v>
                </c:pt>
                <c:pt idx="8">
                  <c:v>14</c:v>
                </c:pt>
                <c:pt idx="9">
                  <c:v>13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C39B-4547-9DAF-7918C00DDC26}"/>
            </c:ext>
          </c:extLst>
        </c:ser>
        <c:ser>
          <c:idx val="2"/>
          <c:order val="2"/>
          <c:tx>
            <c:v>MDA</c:v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AUS!$BE$3:$BE$12</c:f>
              <c:numCache>
                <c:formatCode>d\-mmm</c:formatCode>
                <c:ptCount val="10"/>
                <c:pt idx="0">
                  <c:v>44909</c:v>
                </c:pt>
                <c:pt idx="1">
                  <c:v>44910</c:v>
                </c:pt>
                <c:pt idx="2">
                  <c:v>44911</c:v>
                </c:pt>
                <c:pt idx="3">
                  <c:v>44912</c:v>
                </c:pt>
                <c:pt idx="4">
                  <c:v>44913</c:v>
                </c:pt>
                <c:pt idx="5">
                  <c:v>44914</c:v>
                </c:pt>
                <c:pt idx="6">
                  <c:v>44915</c:v>
                </c:pt>
                <c:pt idx="7">
                  <c:v>44916</c:v>
                </c:pt>
                <c:pt idx="8">
                  <c:v>44917</c:v>
                </c:pt>
                <c:pt idx="9">
                  <c:v>44918</c:v>
                </c:pt>
              </c:numCache>
            </c:numRef>
          </c:cat>
          <c:val>
            <c:numRef>
              <c:f>DFW!$AX$3:$AX$12</c:f>
              <c:numCache>
                <c:formatCode>General</c:formatCode>
                <c:ptCount val="10"/>
                <c:pt idx="0">
                  <c:v>21</c:v>
                </c:pt>
                <c:pt idx="1">
                  <c:v>21</c:v>
                </c:pt>
                <c:pt idx="2">
                  <c:v>19</c:v>
                </c:pt>
                <c:pt idx="3">
                  <c:v>18</c:v>
                </c:pt>
                <c:pt idx="4">
                  <c:v>18</c:v>
                </c:pt>
                <c:pt idx="5">
                  <c:v>12</c:v>
                </c:pt>
                <c:pt idx="6">
                  <c:v>14</c:v>
                </c:pt>
                <c:pt idx="7">
                  <c:v>14</c:v>
                </c:pt>
                <c:pt idx="8">
                  <c:v>13</c:v>
                </c:pt>
                <c:pt idx="9">
                  <c:v>12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C39B-4547-9DAF-7918C00DDC26}"/>
            </c:ext>
          </c:extLst>
        </c:ser>
        <c:ser>
          <c:idx val="3"/>
          <c:order val="3"/>
          <c:tx>
            <c:v>Actual</c:v>
          </c:tx>
          <c:spPr>
            <a:ln w="28575" cap="rnd">
              <a:solidFill>
                <a:schemeClr val="accent4"/>
              </a:solidFill>
              <a:prstDash val="sysDot"/>
              <a:round/>
            </a:ln>
            <a:effectLst/>
          </c:spPr>
          <c:marker>
            <c:symbol val="none"/>
          </c:marker>
          <c:val>
            <c:numRef>
              <c:f>DFW!$BI$3:$BI$12</c:f>
              <c:numCache>
                <c:formatCode>General</c:formatCode>
                <c:ptCount val="10"/>
                <c:pt idx="0">
                  <c:v>11</c:v>
                </c:pt>
                <c:pt idx="1">
                  <c:v>11</c:v>
                </c:pt>
                <c:pt idx="2">
                  <c:v>11</c:v>
                </c:pt>
                <c:pt idx="3">
                  <c:v>11</c:v>
                </c:pt>
                <c:pt idx="4">
                  <c:v>11</c:v>
                </c:pt>
                <c:pt idx="5">
                  <c:v>11</c:v>
                </c:pt>
                <c:pt idx="6">
                  <c:v>11</c:v>
                </c:pt>
                <c:pt idx="7">
                  <c:v>11</c:v>
                </c:pt>
                <c:pt idx="8">
                  <c:v>11</c:v>
                </c:pt>
                <c:pt idx="9">
                  <c:v>11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C39B-4547-9DAF-7918C00DDC2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2082180784"/>
        <c:axId val="2082184112"/>
      </c:lineChart>
      <c:dateAx>
        <c:axId val="2082180784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Forecast Date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mmm\-dd" sourceLinked="0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82184112"/>
        <c:crosses val="autoZero"/>
        <c:auto val="0"/>
        <c:lblOffset val="100"/>
        <c:baseTimeUnit val="days"/>
      </c:dateAx>
      <c:valAx>
        <c:axId val="20821841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Deg F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821807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IAM Forecasts for 12/23 @0800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v>NAM</c:v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AUS!$BE$3:$BE$12</c:f>
              <c:numCache>
                <c:formatCode>d\-mmm</c:formatCode>
                <c:ptCount val="10"/>
                <c:pt idx="0">
                  <c:v>44909</c:v>
                </c:pt>
                <c:pt idx="1">
                  <c:v>44910</c:v>
                </c:pt>
                <c:pt idx="2">
                  <c:v>44911</c:v>
                </c:pt>
                <c:pt idx="3">
                  <c:v>44912</c:v>
                </c:pt>
                <c:pt idx="4">
                  <c:v>44913</c:v>
                </c:pt>
                <c:pt idx="5">
                  <c:v>44914</c:v>
                </c:pt>
                <c:pt idx="6">
                  <c:v>44915</c:v>
                </c:pt>
                <c:pt idx="7">
                  <c:v>44916</c:v>
                </c:pt>
                <c:pt idx="8">
                  <c:v>44917</c:v>
                </c:pt>
                <c:pt idx="9">
                  <c:v>44918</c:v>
                </c:pt>
              </c:numCache>
            </c:numRef>
          </c:cat>
          <c:val>
            <c:numRef>
              <c:f>IAH!$D$3:$D$12</c:f>
              <c:numCache>
                <c:formatCode>General</c:formatCode>
                <c:ptCount val="10"/>
                <c:pt idx="0">
                  <c:v>30</c:v>
                </c:pt>
                <c:pt idx="1">
                  <c:v>28</c:v>
                </c:pt>
                <c:pt idx="2">
                  <c:v>24</c:v>
                </c:pt>
                <c:pt idx="3">
                  <c:v>23</c:v>
                </c:pt>
                <c:pt idx="4">
                  <c:v>24</c:v>
                </c:pt>
                <c:pt idx="5">
                  <c:v>15</c:v>
                </c:pt>
                <c:pt idx="6">
                  <c:v>18</c:v>
                </c:pt>
                <c:pt idx="7">
                  <c:v>20</c:v>
                </c:pt>
                <c:pt idx="8">
                  <c:v>15</c:v>
                </c:pt>
                <c:pt idx="9">
                  <c:v>18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C7CF-4A09-9995-4787C8414C89}"/>
            </c:ext>
          </c:extLst>
        </c:ser>
        <c:ser>
          <c:idx val="1"/>
          <c:order val="1"/>
          <c:tx>
            <c:v>GENS</c:v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AUS!$BE$3:$BE$12</c:f>
              <c:numCache>
                <c:formatCode>d\-mmm</c:formatCode>
                <c:ptCount val="10"/>
                <c:pt idx="0">
                  <c:v>44909</c:v>
                </c:pt>
                <c:pt idx="1">
                  <c:v>44910</c:v>
                </c:pt>
                <c:pt idx="2">
                  <c:v>44911</c:v>
                </c:pt>
                <c:pt idx="3">
                  <c:v>44912</c:v>
                </c:pt>
                <c:pt idx="4">
                  <c:v>44913</c:v>
                </c:pt>
                <c:pt idx="5">
                  <c:v>44914</c:v>
                </c:pt>
                <c:pt idx="6">
                  <c:v>44915</c:v>
                </c:pt>
                <c:pt idx="7">
                  <c:v>44916</c:v>
                </c:pt>
                <c:pt idx="8">
                  <c:v>44917</c:v>
                </c:pt>
                <c:pt idx="9">
                  <c:v>44918</c:v>
                </c:pt>
              </c:numCache>
            </c:numRef>
          </c:cat>
          <c:val>
            <c:numRef>
              <c:f>IAH!$AA$3:$AA$12</c:f>
              <c:numCache>
                <c:formatCode>General</c:formatCode>
                <c:ptCount val="10"/>
                <c:pt idx="0">
                  <c:v>32</c:v>
                </c:pt>
                <c:pt idx="1">
                  <c:v>28</c:v>
                </c:pt>
                <c:pt idx="2">
                  <c:v>28</c:v>
                </c:pt>
                <c:pt idx="3">
                  <c:v>25</c:v>
                </c:pt>
                <c:pt idx="4">
                  <c:v>18</c:v>
                </c:pt>
                <c:pt idx="5">
                  <c:v>18</c:v>
                </c:pt>
                <c:pt idx="6">
                  <c:v>20</c:v>
                </c:pt>
                <c:pt idx="7">
                  <c:v>19</c:v>
                </c:pt>
                <c:pt idx="8">
                  <c:v>19</c:v>
                </c:pt>
                <c:pt idx="9">
                  <c:v>19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C7CF-4A09-9995-4787C8414C89}"/>
            </c:ext>
          </c:extLst>
        </c:ser>
        <c:ser>
          <c:idx val="2"/>
          <c:order val="2"/>
          <c:tx>
            <c:v>MDA</c:v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AUS!$BE$3:$BE$12</c:f>
              <c:numCache>
                <c:formatCode>d\-mmm</c:formatCode>
                <c:ptCount val="10"/>
                <c:pt idx="0">
                  <c:v>44909</c:v>
                </c:pt>
                <c:pt idx="1">
                  <c:v>44910</c:v>
                </c:pt>
                <c:pt idx="2">
                  <c:v>44911</c:v>
                </c:pt>
                <c:pt idx="3">
                  <c:v>44912</c:v>
                </c:pt>
                <c:pt idx="4">
                  <c:v>44913</c:v>
                </c:pt>
                <c:pt idx="5">
                  <c:v>44914</c:v>
                </c:pt>
                <c:pt idx="6">
                  <c:v>44915</c:v>
                </c:pt>
                <c:pt idx="7">
                  <c:v>44916</c:v>
                </c:pt>
                <c:pt idx="8">
                  <c:v>44917</c:v>
                </c:pt>
                <c:pt idx="9">
                  <c:v>44918</c:v>
                </c:pt>
              </c:numCache>
            </c:numRef>
          </c:cat>
          <c:val>
            <c:numRef>
              <c:f>IAH!$AX$3:$AX$12</c:f>
              <c:numCache>
                <c:formatCode>General</c:formatCode>
                <c:ptCount val="10"/>
                <c:pt idx="0">
                  <c:v>30</c:v>
                </c:pt>
                <c:pt idx="1">
                  <c:v>28</c:v>
                </c:pt>
                <c:pt idx="2">
                  <c:v>24</c:v>
                </c:pt>
                <c:pt idx="3">
                  <c:v>23</c:v>
                </c:pt>
                <c:pt idx="4">
                  <c:v>24</c:v>
                </c:pt>
                <c:pt idx="5">
                  <c:v>18</c:v>
                </c:pt>
                <c:pt idx="6">
                  <c:v>19</c:v>
                </c:pt>
                <c:pt idx="7">
                  <c:v>19</c:v>
                </c:pt>
                <c:pt idx="8">
                  <c:v>18</c:v>
                </c:pt>
                <c:pt idx="9">
                  <c:v>16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C7CF-4A09-9995-4787C8414C89}"/>
            </c:ext>
          </c:extLst>
        </c:ser>
        <c:ser>
          <c:idx val="3"/>
          <c:order val="3"/>
          <c:tx>
            <c:v>Actual</c:v>
          </c:tx>
          <c:spPr>
            <a:ln w="28575" cap="rnd">
              <a:solidFill>
                <a:schemeClr val="accent4"/>
              </a:solidFill>
              <a:prstDash val="sysDot"/>
              <a:round/>
            </a:ln>
            <a:effectLst/>
          </c:spPr>
          <c:marker>
            <c:symbol val="none"/>
          </c:marker>
          <c:val>
            <c:numRef>
              <c:f>IAH!$BI$3:$BI$12</c:f>
              <c:numCache>
                <c:formatCode>General</c:formatCode>
                <c:ptCount val="10"/>
                <c:pt idx="0">
                  <c:v>15</c:v>
                </c:pt>
                <c:pt idx="1">
                  <c:v>15</c:v>
                </c:pt>
                <c:pt idx="2">
                  <c:v>15</c:v>
                </c:pt>
                <c:pt idx="3">
                  <c:v>15</c:v>
                </c:pt>
                <c:pt idx="4">
                  <c:v>15</c:v>
                </c:pt>
                <c:pt idx="5">
                  <c:v>15</c:v>
                </c:pt>
                <c:pt idx="6">
                  <c:v>15</c:v>
                </c:pt>
                <c:pt idx="7">
                  <c:v>15</c:v>
                </c:pt>
                <c:pt idx="8">
                  <c:v>15</c:v>
                </c:pt>
                <c:pt idx="9">
                  <c:v>15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C7CF-4A09-9995-4787C8414C8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2082180784"/>
        <c:axId val="2082184112"/>
      </c:lineChart>
      <c:dateAx>
        <c:axId val="2082180784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Forecast Date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mmm\-dd" sourceLinked="0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82184112"/>
        <c:crosses val="autoZero"/>
        <c:auto val="0"/>
        <c:lblOffset val="100"/>
        <c:baseTimeUnit val="days"/>
      </c:dateAx>
      <c:valAx>
        <c:axId val="20821841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Deg F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821807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400" b="0" i="0" baseline="0" dirty="0">
                <a:effectLst/>
              </a:rPr>
              <a:t>AUS Forecasts for 12/23 @0800</a:t>
            </a:r>
            <a:endParaRPr lang="en-US" sz="1400" dirty="0">
              <a:effectLst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v>NAM</c:v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AUS!$BE$3:$BE$12</c:f>
              <c:numCache>
                <c:formatCode>d\-mmm</c:formatCode>
                <c:ptCount val="10"/>
                <c:pt idx="0">
                  <c:v>44909</c:v>
                </c:pt>
                <c:pt idx="1">
                  <c:v>44910</c:v>
                </c:pt>
                <c:pt idx="2">
                  <c:v>44911</c:v>
                </c:pt>
                <c:pt idx="3">
                  <c:v>44912</c:v>
                </c:pt>
                <c:pt idx="4">
                  <c:v>44913</c:v>
                </c:pt>
                <c:pt idx="5">
                  <c:v>44914</c:v>
                </c:pt>
                <c:pt idx="6">
                  <c:v>44915</c:v>
                </c:pt>
                <c:pt idx="7">
                  <c:v>44916</c:v>
                </c:pt>
                <c:pt idx="8">
                  <c:v>44917</c:v>
                </c:pt>
                <c:pt idx="9">
                  <c:v>44918</c:v>
                </c:pt>
              </c:numCache>
            </c:numRef>
          </c:cat>
          <c:val>
            <c:numRef>
              <c:f>AUS!$D$3:$D$12</c:f>
              <c:numCache>
                <c:formatCode>General</c:formatCode>
                <c:ptCount val="10"/>
                <c:pt idx="0">
                  <c:v>24</c:v>
                </c:pt>
                <c:pt idx="1">
                  <c:v>23</c:v>
                </c:pt>
                <c:pt idx="2">
                  <c:v>22</c:v>
                </c:pt>
                <c:pt idx="3">
                  <c:v>20</c:v>
                </c:pt>
                <c:pt idx="4">
                  <c:v>18</c:v>
                </c:pt>
                <c:pt idx="5">
                  <c:v>16</c:v>
                </c:pt>
                <c:pt idx="6">
                  <c:v>17</c:v>
                </c:pt>
                <c:pt idx="7">
                  <c:v>14</c:v>
                </c:pt>
                <c:pt idx="8">
                  <c:v>16</c:v>
                </c:pt>
                <c:pt idx="9">
                  <c:v>17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D9D8-4A55-865D-3C37E9A53FAD}"/>
            </c:ext>
          </c:extLst>
        </c:ser>
        <c:ser>
          <c:idx val="1"/>
          <c:order val="1"/>
          <c:tx>
            <c:v>GENS</c:v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AUS!$BE$3:$BE$12</c:f>
              <c:numCache>
                <c:formatCode>d\-mmm</c:formatCode>
                <c:ptCount val="10"/>
                <c:pt idx="0">
                  <c:v>44909</c:v>
                </c:pt>
                <c:pt idx="1">
                  <c:v>44910</c:v>
                </c:pt>
                <c:pt idx="2">
                  <c:v>44911</c:v>
                </c:pt>
                <c:pt idx="3">
                  <c:v>44912</c:v>
                </c:pt>
                <c:pt idx="4">
                  <c:v>44913</c:v>
                </c:pt>
                <c:pt idx="5">
                  <c:v>44914</c:v>
                </c:pt>
                <c:pt idx="6">
                  <c:v>44915</c:v>
                </c:pt>
                <c:pt idx="7">
                  <c:v>44916</c:v>
                </c:pt>
                <c:pt idx="8">
                  <c:v>44917</c:v>
                </c:pt>
                <c:pt idx="9">
                  <c:v>44918</c:v>
                </c:pt>
              </c:numCache>
            </c:numRef>
          </c:cat>
          <c:val>
            <c:numRef>
              <c:f>AUS!$AA$3:$AA$12</c:f>
              <c:numCache>
                <c:formatCode>General</c:formatCode>
                <c:ptCount val="10"/>
                <c:pt idx="0">
                  <c:v>28</c:v>
                </c:pt>
                <c:pt idx="1">
                  <c:v>26</c:v>
                </c:pt>
                <c:pt idx="2">
                  <c:v>25</c:v>
                </c:pt>
                <c:pt idx="3">
                  <c:v>23</c:v>
                </c:pt>
                <c:pt idx="4">
                  <c:v>16</c:v>
                </c:pt>
                <c:pt idx="5">
                  <c:v>16</c:v>
                </c:pt>
                <c:pt idx="6">
                  <c:v>18</c:v>
                </c:pt>
                <c:pt idx="7">
                  <c:v>17</c:v>
                </c:pt>
                <c:pt idx="8">
                  <c:v>17</c:v>
                </c:pt>
                <c:pt idx="9">
                  <c:v>17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D9D8-4A55-865D-3C37E9A53FAD}"/>
            </c:ext>
          </c:extLst>
        </c:ser>
        <c:ser>
          <c:idx val="2"/>
          <c:order val="2"/>
          <c:tx>
            <c:v>MDA</c:v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AUS!$BE$3:$BE$12</c:f>
              <c:numCache>
                <c:formatCode>d\-mmm</c:formatCode>
                <c:ptCount val="10"/>
                <c:pt idx="0">
                  <c:v>44909</c:v>
                </c:pt>
                <c:pt idx="1">
                  <c:v>44910</c:v>
                </c:pt>
                <c:pt idx="2">
                  <c:v>44911</c:v>
                </c:pt>
                <c:pt idx="3">
                  <c:v>44912</c:v>
                </c:pt>
                <c:pt idx="4">
                  <c:v>44913</c:v>
                </c:pt>
                <c:pt idx="5">
                  <c:v>44914</c:v>
                </c:pt>
                <c:pt idx="6">
                  <c:v>44915</c:v>
                </c:pt>
                <c:pt idx="7">
                  <c:v>44916</c:v>
                </c:pt>
                <c:pt idx="8">
                  <c:v>44917</c:v>
                </c:pt>
                <c:pt idx="9">
                  <c:v>44918</c:v>
                </c:pt>
              </c:numCache>
            </c:numRef>
          </c:cat>
          <c:val>
            <c:numRef>
              <c:f>AUS!$AX$3:$AX$12</c:f>
              <c:numCache>
                <c:formatCode>General</c:formatCode>
                <c:ptCount val="10"/>
                <c:pt idx="0">
                  <c:v>22</c:v>
                </c:pt>
                <c:pt idx="1">
                  <c:v>24</c:v>
                </c:pt>
                <c:pt idx="2">
                  <c:v>22</c:v>
                </c:pt>
                <c:pt idx="3">
                  <c:v>20</c:v>
                </c:pt>
                <c:pt idx="4">
                  <c:v>18</c:v>
                </c:pt>
                <c:pt idx="5">
                  <c:v>15</c:v>
                </c:pt>
                <c:pt idx="6">
                  <c:v>17</c:v>
                </c:pt>
                <c:pt idx="7">
                  <c:v>17</c:v>
                </c:pt>
                <c:pt idx="8">
                  <c:v>17</c:v>
                </c:pt>
                <c:pt idx="9">
                  <c:v>14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D9D8-4A55-865D-3C37E9A53FAD}"/>
            </c:ext>
          </c:extLst>
        </c:ser>
        <c:ser>
          <c:idx val="3"/>
          <c:order val="3"/>
          <c:tx>
            <c:v>Actual</c:v>
          </c:tx>
          <c:spPr>
            <a:ln w="28575" cap="rnd">
              <a:solidFill>
                <a:schemeClr val="accent4"/>
              </a:solidFill>
              <a:prstDash val="sysDot"/>
              <a:round/>
            </a:ln>
            <a:effectLst/>
          </c:spPr>
          <c:marker>
            <c:symbol val="none"/>
          </c:marker>
          <c:val>
            <c:numRef>
              <c:f>AUS!$BI$3:$BI$12</c:f>
              <c:numCache>
                <c:formatCode>General</c:formatCode>
                <c:ptCount val="10"/>
                <c:pt idx="0">
                  <c:v>14</c:v>
                </c:pt>
                <c:pt idx="1">
                  <c:v>14</c:v>
                </c:pt>
                <c:pt idx="2">
                  <c:v>14</c:v>
                </c:pt>
                <c:pt idx="3">
                  <c:v>14</c:v>
                </c:pt>
                <c:pt idx="4">
                  <c:v>14</c:v>
                </c:pt>
                <c:pt idx="5">
                  <c:v>14</c:v>
                </c:pt>
                <c:pt idx="6">
                  <c:v>14</c:v>
                </c:pt>
                <c:pt idx="7">
                  <c:v>14</c:v>
                </c:pt>
                <c:pt idx="8">
                  <c:v>14</c:v>
                </c:pt>
                <c:pt idx="9">
                  <c:v>14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D9D8-4A55-865D-3C37E9A53FA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2082180784"/>
        <c:axId val="2082184112"/>
      </c:lineChart>
      <c:dateAx>
        <c:axId val="2082180784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Forecast Date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mmm\-dd" sourceLinked="0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82184112"/>
        <c:crosses val="autoZero"/>
        <c:auto val="0"/>
        <c:lblOffset val="100"/>
        <c:baseTimeUnit val="days"/>
      </c:dateAx>
      <c:valAx>
        <c:axId val="20821841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Deg F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821807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Selected Forecast Peak Demand for 12/23 @0900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A3</c:v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5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0-5983-47CF-8B92-1C1AF6421F0D}"/>
              </c:ext>
            </c:extLst>
          </c:dPt>
          <c:dPt>
            <c:idx val="6"/>
            <c:invertIfNegative val="0"/>
            <c:bubble3D val="0"/>
            <c:spPr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2-5983-47CF-8B92-1C1AF6421F0D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'20221223_System-Wide_Load_Forec'!$A$2:$A$8</c:f>
              <c:numCache>
                <c:formatCode>m/d/yyyy\ h:mm</c:formatCode>
                <c:ptCount val="7"/>
                <c:pt idx="0">
                  <c:v>44918.334722222222</c:v>
                </c:pt>
                <c:pt idx="1">
                  <c:v>44917.334722222222</c:v>
                </c:pt>
                <c:pt idx="2">
                  <c:v>44916.334722222222</c:v>
                </c:pt>
                <c:pt idx="3">
                  <c:v>44915.334722222222</c:v>
                </c:pt>
                <c:pt idx="4">
                  <c:v>44914.334722222222</c:v>
                </c:pt>
                <c:pt idx="5">
                  <c:v>44913.334722222222</c:v>
                </c:pt>
                <c:pt idx="6">
                  <c:v>44912.334722222222</c:v>
                </c:pt>
              </c:numCache>
            </c:numRef>
          </c:cat>
          <c:val>
            <c:numRef>
              <c:f>'20221223_System-Wide_Load_Forec'!$D$2:$D$8</c:f>
              <c:numCache>
                <c:formatCode>#,##0</c:formatCode>
                <c:ptCount val="7"/>
                <c:pt idx="1">
                  <c:v>70898.210938000004</c:v>
                </c:pt>
                <c:pt idx="2">
                  <c:v>67574.265625</c:v>
                </c:pt>
                <c:pt idx="3">
                  <c:v>67943.210938000004</c:v>
                </c:pt>
                <c:pt idx="4">
                  <c:v>69313.125</c:v>
                </c:pt>
                <c:pt idx="5">
                  <c:v>69324.304688000004</c:v>
                </c:pt>
                <c:pt idx="6">
                  <c:v>67237.898438000004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5983-47CF-8B92-1C1AF6421F0D}"/>
            </c:ext>
          </c:extLst>
        </c:ser>
        <c:ser>
          <c:idx val="1"/>
          <c:order val="1"/>
          <c:tx>
            <c:v>Actual</c:v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numFmt formatCode="#,##0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val>
            <c:numRef>
              <c:f>'20221223_System-Wide_Load_Forec'!$E$2:$E$8</c:f>
              <c:numCache>
                <c:formatCode>General</c:formatCode>
                <c:ptCount val="7"/>
                <c:pt idx="0" formatCode="#,##0">
                  <c:v>73910.460938000004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983-47CF-8B92-1C1AF6421F0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393099664"/>
        <c:axId val="1393093424"/>
      </c:barChart>
      <c:dateAx>
        <c:axId val="1393099664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Forecast Date</a:t>
                </a:r>
                <a:endParaRPr lang="en-US" baseline="0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m/d/yyyy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93093424"/>
        <c:crosses val="autoZero"/>
        <c:auto val="1"/>
        <c:lblOffset val="100"/>
        <c:baseTimeUnit val="days"/>
      </c:dateAx>
      <c:valAx>
        <c:axId val="139309342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MW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9309966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DE495-51AC-4723-A7B4-B1B58AAC8C5A}" type="datetimeFigureOut">
              <a:rPr lang="en-US" smtClean="0"/>
              <a:t>3/20/2023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1E90-E9C6-42A2-8EB7-24DAC221AC2D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8787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DF52B9-7E6C-4146-83FC-76B5AB271E46}" type="datetimeFigureOut">
              <a:rPr lang="en-US" smtClean="0"/>
              <a:t>3/20/2023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7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3D22-F502-4A52-A06E-717BD3D70E2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213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62AC51D-6DAA-4455-8EA7-D54B64909A85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85831140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14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791969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15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5260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16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011808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18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01186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3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1664776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4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48266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5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64443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6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1161180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7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353393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10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559149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62AC51D-6DAA-4455-8EA7-D54B64909A85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12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44864926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13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18479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51024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629728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009310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5568697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95513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981988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476802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003741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973602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00363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09460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505222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/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dirty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5022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628650" y="990601"/>
            <a:ext cx="3886200" cy="4800600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4629150" y="990601"/>
            <a:ext cx="3886200" cy="4800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8" name="Rectangle 7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/>
            <a:endParaRPr lang="en-US" dirty="0">
              <a:solidFill>
                <a:srgbClr val="FFFFFF"/>
              </a:solidFill>
            </a:endParaRPr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959653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40103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505222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/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dirty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74287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628650" y="990601"/>
            <a:ext cx="3886200" cy="4800600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4629150" y="990601"/>
            <a:ext cx="3886200" cy="4800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8" name="Rectangle 7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/>
            <a:endParaRPr lang="en-US" dirty="0">
              <a:solidFill>
                <a:srgbClr val="FFFFFF"/>
              </a:solidFill>
            </a:endParaRPr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484017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89799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7580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7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Relationship Id="rId5" Type="http://schemas.openxmlformats.org/officeDocument/2006/relationships/image" Target="../media/image2.png"/><Relationship Id="rId4" Type="http://schemas.openxmlformats.org/officeDocument/2006/relationships/theme" Target="../theme/theme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.xml"/><Relationship Id="rId3" Type="http://schemas.openxmlformats.org/officeDocument/2006/relationships/slideLayout" Target="../slideLayouts/slideLayout10.xml"/><Relationship Id="rId7" Type="http://schemas.openxmlformats.org/officeDocument/2006/relationships/slideLayout" Target="../slideLayouts/slideLayout14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6" Type="http://schemas.openxmlformats.org/officeDocument/2006/relationships/slideLayout" Target="../slideLayouts/slideLayout13.xml"/><Relationship Id="rId11" Type="http://schemas.openxmlformats.org/officeDocument/2006/relationships/slideLayout" Target="../slideLayouts/slideLayout18.xml"/><Relationship Id="rId5" Type="http://schemas.openxmlformats.org/officeDocument/2006/relationships/slideLayout" Target="../slideLayouts/slideLayout12.xml"/><Relationship Id="rId10" Type="http://schemas.openxmlformats.org/officeDocument/2006/relationships/slideLayout" Target="../slideLayouts/slideLayout17.xml"/><Relationship Id="rId4" Type="http://schemas.openxmlformats.org/officeDocument/2006/relationships/slideLayout" Target="../slideLayouts/slideLayout11.xml"/><Relationship Id="rId9" Type="http://schemas.openxmlformats.org/officeDocument/2006/relationships/slideLayout" Target="../slideLayouts/slideLayout1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/>
            <a:endParaRPr lang="en-US" dirty="0">
              <a:solidFill>
                <a:srgbClr val="FFFFFF"/>
              </a:solidFill>
            </a:endParaRPr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6859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21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r>
              <a:rPr lang="en-US" dirty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/>
            <a:r>
              <a:rPr lang="en-US" sz="1000" b="1" dirty="0">
                <a:solidFill>
                  <a:srgbClr val="5B6770"/>
                </a:solidFill>
              </a:rPr>
              <a:t>PUBLIC</a:t>
            </a: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914400"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96436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23" r:id="rId1"/>
    <p:sldLayoutId id="2147493524" r:id="rId2"/>
    <p:sldLayoutId id="2147493525" r:id="rId3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r>
              <a:rPr lang="en-US" dirty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/>
            <a:r>
              <a:rPr lang="en-US" sz="1000" b="1" dirty="0">
                <a:solidFill>
                  <a:srgbClr val="5B6770"/>
                </a:solidFill>
              </a:rPr>
              <a:t>PUBLIC</a:t>
            </a: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914400"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585033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27" r:id="rId1"/>
    <p:sldLayoutId id="2147493528" r:id="rId2"/>
    <p:sldLayoutId id="2147493529" r:id="rId3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fld id="{59671BF0-B9A6-4991-87A3-688B7968C5A3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914400"/>
              <a:t>3/20/2023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fld id="{B41BFC47-BF17-4BA7-843B-CCEA56A62E9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914400"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612001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31" r:id="rId1"/>
    <p:sldLayoutId id="2147493532" r:id="rId2"/>
    <p:sldLayoutId id="2147493533" r:id="rId3"/>
    <p:sldLayoutId id="2147493534" r:id="rId4"/>
    <p:sldLayoutId id="2147493535" r:id="rId5"/>
    <p:sldLayoutId id="2147493536" r:id="rId6"/>
    <p:sldLayoutId id="2147493537" r:id="rId7"/>
    <p:sldLayoutId id="2147493538" r:id="rId8"/>
    <p:sldLayoutId id="2147493539" r:id="rId9"/>
    <p:sldLayoutId id="2147493540" r:id="rId10"/>
    <p:sldLayoutId id="214749354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calendar/04042022-SAWG-Meeting-by-Webex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files/docs/2023/02/15/MTLF%20Winter%20Storm%20Elliot%20OWG.pptx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733800" y="1036320"/>
            <a:ext cx="5304692" cy="46474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defRPr/>
            </a:pPr>
            <a:r>
              <a:rPr lang="en-US" sz="2800" b="1" kern="0" dirty="0">
                <a:solidFill>
                  <a:prstClr val="black"/>
                </a:solidFill>
              </a:rPr>
              <a:t>Mid-Term Load Forecast </a:t>
            </a:r>
          </a:p>
          <a:p>
            <a:pPr>
              <a:defRPr/>
            </a:pPr>
            <a:r>
              <a:rPr lang="en-US" sz="2800" b="1" kern="0" dirty="0">
                <a:solidFill>
                  <a:prstClr val="black"/>
                </a:solidFill>
              </a:rPr>
              <a:t>Winter Storm Elliott Review</a:t>
            </a:r>
          </a:p>
          <a:p>
            <a:pPr>
              <a:defRPr/>
            </a:pPr>
            <a:endParaRPr lang="en-US" sz="3600" b="1" kern="0" dirty="0">
              <a:solidFill>
                <a:prstClr val="black"/>
              </a:solidFill>
            </a:endParaRPr>
          </a:p>
          <a:p>
            <a:pPr>
              <a:defRPr/>
            </a:pPr>
            <a:endParaRPr lang="en-US" sz="2000" b="1" kern="0" dirty="0">
              <a:solidFill>
                <a:prstClr val="black"/>
              </a:solidFill>
            </a:endParaRPr>
          </a:p>
          <a:p>
            <a:pPr>
              <a:defRPr/>
            </a:pPr>
            <a:endParaRPr lang="en-US" sz="2000" b="1" kern="0" dirty="0">
              <a:solidFill>
                <a:prstClr val="black"/>
              </a:solidFill>
            </a:endParaRPr>
          </a:p>
          <a:p>
            <a:pPr>
              <a:defRPr/>
            </a:pPr>
            <a:endParaRPr lang="en-US" sz="2000" b="1" kern="0" dirty="0">
              <a:solidFill>
                <a:prstClr val="black"/>
              </a:solidFill>
            </a:endParaRPr>
          </a:p>
          <a:p>
            <a:pPr>
              <a:defRPr/>
            </a:pPr>
            <a:endParaRPr lang="en-US" sz="2000" b="1" kern="0" dirty="0">
              <a:solidFill>
                <a:prstClr val="black"/>
              </a:solidFill>
            </a:endParaRPr>
          </a:p>
          <a:p>
            <a:pPr>
              <a:defRPr/>
            </a:pPr>
            <a:endParaRPr lang="en-US" sz="2000" b="1" kern="0" dirty="0">
              <a:solidFill>
                <a:prstClr val="black"/>
              </a:solidFill>
            </a:endParaRPr>
          </a:p>
          <a:p>
            <a:pPr>
              <a:defRPr/>
            </a:pPr>
            <a:r>
              <a:rPr lang="en-US" sz="2400" i="1" kern="0" dirty="0">
                <a:solidFill>
                  <a:prstClr val="black"/>
                </a:solidFill>
              </a:rPr>
              <a:t>Jeff Billo</a:t>
            </a:r>
            <a:endParaRPr lang="en-US" sz="2000" kern="0" dirty="0">
              <a:solidFill>
                <a:prstClr val="black"/>
              </a:solidFill>
            </a:endParaRPr>
          </a:p>
          <a:p>
            <a:pPr>
              <a:defRPr/>
            </a:pPr>
            <a:r>
              <a:rPr lang="en-US" sz="2000" kern="0" dirty="0">
                <a:solidFill>
                  <a:prstClr val="black"/>
                </a:solidFill>
              </a:rPr>
              <a:t>Operations Planning</a:t>
            </a:r>
          </a:p>
          <a:p>
            <a:pPr>
              <a:defRPr/>
            </a:pPr>
            <a:endParaRPr lang="en-US" sz="2000" kern="0" dirty="0">
              <a:solidFill>
                <a:prstClr val="black"/>
              </a:solidFill>
            </a:endParaRPr>
          </a:p>
          <a:p>
            <a:pPr>
              <a:defRPr/>
            </a:pPr>
            <a:r>
              <a:rPr lang="en-US" sz="2000" kern="0" dirty="0">
                <a:solidFill>
                  <a:prstClr val="black"/>
                </a:solidFill>
              </a:rPr>
              <a:t>TAC</a:t>
            </a:r>
          </a:p>
          <a:p>
            <a:pPr>
              <a:defRPr/>
            </a:pPr>
            <a:r>
              <a:rPr lang="en-US" sz="2000" kern="0" dirty="0">
                <a:solidFill>
                  <a:prstClr val="black"/>
                </a:solidFill>
              </a:rPr>
              <a:t>March 21, 2023</a:t>
            </a:r>
          </a:p>
        </p:txBody>
      </p:sp>
    </p:spTree>
    <p:extLst>
      <p:ext uri="{BB962C8B-B14F-4D97-AF65-F5344CB8AC3E}">
        <p14:creationId xmlns:p14="http://schemas.microsoft.com/office/powerpoint/2010/main" val="33006405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Software Upgrade and Impacts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5888038" algn="dec"/>
              </a:tabLst>
            </a:pPr>
            <a:r>
              <a:rPr lang="en-US" sz="2200" dirty="0">
                <a:solidFill>
                  <a:prstClr val="black"/>
                </a:solidFill>
              </a:rPr>
              <a:t>A software upgrade for Itron went live on 12/6/2022</a:t>
            </a:r>
          </a:p>
          <a:p>
            <a:pPr>
              <a:tabLst>
                <a:tab pos="5888038" algn="dec"/>
              </a:tabLst>
            </a:pPr>
            <a:r>
              <a:rPr lang="en-US" sz="2200" dirty="0">
                <a:solidFill>
                  <a:prstClr val="black"/>
                </a:solidFill>
              </a:rPr>
              <a:t>A change in how holidays are accounted for was not uncovered during testing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Resulted in holidays being significantly under-forecasted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Rendered E, E1, E2, and E3 unusable for most of the week</a:t>
            </a:r>
          </a:p>
          <a:p>
            <a:pPr>
              <a:tabLst>
                <a:tab pos="5888038" algn="dec"/>
              </a:tabLst>
            </a:pPr>
            <a:r>
              <a:rPr lang="en-US" sz="2200" dirty="0">
                <a:solidFill>
                  <a:prstClr val="black"/>
                </a:solidFill>
              </a:rPr>
              <a:t>As a result, ERCOT selected the A3 forecast</a:t>
            </a:r>
            <a:endParaRPr lang="en-US" sz="2000" dirty="0">
              <a:solidFill>
                <a:prstClr val="black"/>
              </a:solidFill>
            </a:endParaRPr>
          </a:p>
          <a:p>
            <a:pPr marL="0" indent="0">
              <a:buNone/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1800" b="1" dirty="0"/>
          </a:p>
          <a:p>
            <a:pPr>
              <a:tabLst>
                <a:tab pos="5888038" algn="dec"/>
              </a:tabLst>
            </a:pPr>
            <a:endParaRPr lang="en-US" sz="18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053351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803813" y="2797752"/>
            <a:ext cx="356927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2. Weather Forecast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16352556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MTLF Available Weather Forecasts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5888038" algn="dec"/>
              </a:tabLst>
            </a:pPr>
            <a:r>
              <a:rPr lang="en-US" sz="2200" dirty="0">
                <a:solidFill>
                  <a:prstClr val="black"/>
                </a:solidFill>
              </a:rPr>
              <a:t>The following weather forecasts are available </a:t>
            </a:r>
            <a:r>
              <a:rPr lang="en-US" sz="2200" dirty="0"/>
              <a:t>for the Itron models:</a:t>
            </a:r>
            <a:endParaRPr lang="en-US" sz="2000" dirty="0"/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European Model (Euro)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Global Forecast System (GFS)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Global Forecast System Ensemble (GENS)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North American Model (NAM)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3 vendor models</a:t>
            </a:r>
          </a:p>
          <a:p>
            <a:pPr>
              <a:tabLst>
                <a:tab pos="5888038" algn="dec"/>
              </a:tabLst>
            </a:pPr>
            <a:endParaRPr lang="en-US" sz="2200" b="1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r>
              <a:rPr lang="en-US" sz="2200" dirty="0">
                <a:solidFill>
                  <a:prstClr val="black"/>
                </a:solidFill>
              </a:rPr>
              <a:t>ERCOT is actively working on increasing the number of raw weather forecasts to those mentioned above</a:t>
            </a:r>
            <a:endParaRPr lang="en-US" sz="28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Particularly of interest are the Canadian and HRRR models</a:t>
            </a:r>
          </a:p>
          <a:p>
            <a:pPr lvl="1">
              <a:tabLst>
                <a:tab pos="5888038" algn="dec"/>
              </a:tabLst>
            </a:pPr>
            <a:endParaRPr lang="en-US" sz="20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1D93BD3E-1E9A-4970-A6F7-E7AC52762E0C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12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8220996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Weather Forecasts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2637" y="810127"/>
            <a:ext cx="8534400" cy="4351420"/>
          </a:xfrm>
        </p:spPr>
        <p:txBody>
          <a:bodyPr/>
          <a:lstStyle/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C0527B4A-53E9-4B89-ACE0-15CC3AA4E31F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004138428"/>
              </p:ext>
            </p:extLst>
          </p:nvPr>
        </p:nvGraphicFramePr>
        <p:xfrm>
          <a:off x="878305" y="1076826"/>
          <a:ext cx="7453563" cy="383807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01B74904-4D66-4233-A6DF-3E83F591B94D}"/>
              </a:ext>
            </a:extLst>
          </p:cNvPr>
          <p:cNvSpPr txBox="1"/>
          <p:nvPr/>
        </p:nvSpPr>
        <p:spPr>
          <a:xfrm>
            <a:off x="1118937" y="5203658"/>
            <a:ext cx="62684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NAM was the preferred forecast but was unavailable to the A3 and A6 forecasts</a:t>
            </a:r>
          </a:p>
        </p:txBody>
      </p:sp>
    </p:spTree>
    <p:extLst>
      <p:ext uri="{BB962C8B-B14F-4D97-AF65-F5344CB8AC3E}">
        <p14:creationId xmlns:p14="http://schemas.microsoft.com/office/powerpoint/2010/main" val="162470187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Weather Forecasts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631F31D6-3E91-4DC7-9515-EFE03D481B6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036106282"/>
              </p:ext>
            </p:extLst>
          </p:nvPr>
        </p:nvGraphicFramePr>
        <p:xfrm>
          <a:off x="877824" y="1078992"/>
          <a:ext cx="7452360" cy="38554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1294C451-4EEB-41FD-8AC9-90AE06A6E181}"/>
              </a:ext>
            </a:extLst>
          </p:cNvPr>
          <p:cNvSpPr txBox="1"/>
          <p:nvPr/>
        </p:nvSpPr>
        <p:spPr>
          <a:xfrm>
            <a:off x="1118937" y="5203658"/>
            <a:ext cx="62684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NAM was the preferred forecast but was unavailable to the A3 and A6 forecasts</a:t>
            </a:r>
          </a:p>
        </p:txBody>
      </p:sp>
    </p:spTree>
    <p:extLst>
      <p:ext uri="{BB962C8B-B14F-4D97-AF65-F5344CB8AC3E}">
        <p14:creationId xmlns:p14="http://schemas.microsoft.com/office/powerpoint/2010/main" val="303688069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Weather Forecasts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AE468F05-2C2D-4C1D-901C-75C9CA72B068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820245985"/>
              </p:ext>
            </p:extLst>
          </p:nvPr>
        </p:nvGraphicFramePr>
        <p:xfrm>
          <a:off x="877824" y="1078992"/>
          <a:ext cx="7452360" cy="384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168FCAA3-DF72-492B-8EA5-3753A9329BDB}"/>
              </a:ext>
            </a:extLst>
          </p:cNvPr>
          <p:cNvSpPr txBox="1"/>
          <p:nvPr/>
        </p:nvSpPr>
        <p:spPr>
          <a:xfrm>
            <a:off x="1118937" y="5203658"/>
            <a:ext cx="62684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NAM was the preferred forecast but was unavailable to the A3 and A6 forecasts</a:t>
            </a:r>
          </a:p>
        </p:txBody>
      </p:sp>
    </p:spTree>
    <p:extLst>
      <p:ext uri="{BB962C8B-B14F-4D97-AF65-F5344CB8AC3E}">
        <p14:creationId xmlns:p14="http://schemas.microsoft.com/office/powerpoint/2010/main" val="38959441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Load Forecasts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16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0D1C621A-3555-4398-A6D7-7D1D3222E0A6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97575062"/>
              </p:ext>
            </p:extLst>
          </p:nvPr>
        </p:nvGraphicFramePr>
        <p:xfrm>
          <a:off x="830178" y="990601"/>
          <a:ext cx="7513721" cy="43672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F53C4F57-7835-4106-96C4-B84DA07BD852}"/>
              </a:ext>
            </a:extLst>
          </p:cNvPr>
          <p:cNvSpPr txBox="1"/>
          <p:nvPr/>
        </p:nvSpPr>
        <p:spPr>
          <a:xfrm>
            <a:off x="1118937" y="5203658"/>
            <a:ext cx="62684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400" dirty="0"/>
          </a:p>
          <a:p>
            <a:r>
              <a:rPr lang="en-US" dirty="0"/>
              <a:t>Forecasts were created at 8:02 am each day</a:t>
            </a:r>
          </a:p>
        </p:txBody>
      </p:sp>
    </p:spTree>
    <p:extLst>
      <p:ext uri="{BB962C8B-B14F-4D97-AF65-F5344CB8AC3E}">
        <p14:creationId xmlns:p14="http://schemas.microsoft.com/office/powerpoint/2010/main" val="212191736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803813" y="2797752"/>
            <a:ext cx="3569278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3. Historical Cold Weather Data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18363258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ERCOT Load-Weighted Temperatures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  <a:tabLst>
                <a:tab pos="5888038" algn="dec"/>
              </a:tabLst>
            </a:pPr>
            <a:endParaRPr lang="en-US" sz="24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20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marL="0" indent="0">
              <a:buNone/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8A825F56-25B7-4E18-A4B7-2EBA7F7E5503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1000" y="1081521"/>
            <a:ext cx="8456950" cy="4961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7506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Background: MTLF Models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1D93BD3E-1E9A-4970-A6F7-E7AC52762E0C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457200" y="991004"/>
            <a:ext cx="8229600" cy="4777498"/>
          </a:xfrm>
          <a:prstGeom prst="rect">
            <a:avLst/>
          </a:prstGeom>
        </p:spPr>
        <p:txBody>
          <a:bodyPr/>
          <a:lstStyle>
            <a:lvl1pPr marL="342900" indent="-3429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>
                <a:tab pos="1430338" algn="l"/>
                <a:tab pos="5888038" algn="dec"/>
              </a:tabLst>
              <a:defRPr/>
            </a:pPr>
            <a:r>
              <a:rPr kumimoji="0" lang="en-US" sz="220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The Mid-Term Load Forecast (MTLF) is a 168-hour, forward-looking operational forecast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>
                <a:tab pos="1430338" algn="l"/>
                <a:tab pos="5888038" algn="dec"/>
              </a:tabLst>
              <a:defRPr/>
            </a:pPr>
            <a:r>
              <a:rPr kumimoji="0" lang="en-US" sz="220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ERCOT uses two independent forecasting systems for the MTLF</a:t>
            </a:r>
          </a:p>
          <a:p>
            <a:pPr lvl="1">
              <a:tabLst>
                <a:tab pos="1430338" algn="l"/>
                <a:tab pos="5888038" algn="dec"/>
              </a:tabLst>
              <a:defRPr/>
            </a:pPr>
            <a:r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Internally-developed forecast using </a:t>
            </a:r>
            <a:r>
              <a:rPr kumimoji="0" lang="en-US" sz="20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Itron</a:t>
            </a:r>
            <a:r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 software (creates the E, E1, E2, and E3 forecasts)</a:t>
            </a:r>
          </a:p>
          <a:p>
            <a:pPr lvl="1">
              <a:tabLst>
                <a:tab pos="1430338" algn="l"/>
                <a:tab pos="5888038" algn="dec"/>
              </a:tabLst>
              <a:defRPr/>
            </a:pPr>
            <a:r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Vendor-provided forecast through the legacy </a:t>
            </a:r>
            <a:r>
              <a:rPr kumimoji="0" lang="en-US" sz="20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Areva</a:t>
            </a:r>
            <a:r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 system (GE) (creates the A3, </a:t>
            </a:r>
            <a:r>
              <a:rPr lang="en-US" sz="2000" dirty="0">
                <a:solidFill>
                  <a:prstClr val="black"/>
                </a:solidFill>
                <a:latin typeface="Arial" panose="020B0604020202020204"/>
              </a:rPr>
              <a:t>A6, and M forecasts)</a:t>
            </a:r>
          </a:p>
          <a:p>
            <a:pPr marL="742950" marR="0" lvl="1" indent="-2857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–"/>
              <a:tabLst>
                <a:tab pos="1430338" algn="l"/>
                <a:tab pos="5888038" algn="dec"/>
              </a:tabLst>
              <a:defRPr/>
            </a:pPr>
            <a:r>
              <a:rPr lang="en-US" sz="2000" dirty="0">
                <a:solidFill>
                  <a:prstClr val="black"/>
                </a:solidFill>
                <a:latin typeface="Arial" panose="020B0604020202020204"/>
              </a:rPr>
              <a:t>Residing on separate computer systems provides </a:t>
            </a:r>
            <a:r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redundancy </a:t>
            </a:r>
            <a:r>
              <a:rPr lang="en-US" sz="2000" dirty="0">
                <a:solidFill>
                  <a:prstClr val="black"/>
                </a:solidFill>
                <a:latin typeface="Arial" panose="020B0604020202020204"/>
              </a:rPr>
              <a:t>in case one system is unavailable</a:t>
            </a: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  <a:p>
            <a:pPr marL="400050">
              <a:buFont typeface="Arial" panose="020B0604020202020204" pitchFamily="34" charset="0"/>
              <a:buChar char="•"/>
              <a:tabLst>
                <a:tab pos="1430338" algn="l"/>
                <a:tab pos="5888038" algn="dec"/>
              </a:tabLst>
              <a:defRPr/>
            </a:pPr>
            <a:r>
              <a:rPr kumimoji="0" lang="en-US" sz="2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The internally-developed forecast has more flexibility to select between different weather models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>
                <a:tab pos="1430338" algn="l"/>
                <a:tab pos="5888038" algn="dec"/>
              </a:tabLst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  <a:p>
            <a:pPr marL="742950" marR="0" lvl="1" indent="-2857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–"/>
              <a:tabLst>
                <a:tab pos="1430338" algn="l"/>
                <a:tab pos="5888038" algn="dec"/>
              </a:tabLst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  <a:p>
            <a:pPr marL="742950" marR="0" lvl="1" indent="-2857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–"/>
              <a:tabLst>
                <a:tab pos="1430338" algn="l"/>
                <a:tab pos="5888038" algn="dec"/>
              </a:tabLst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  <a:p>
            <a:pPr marL="742950" marR="0" lvl="1" indent="-2857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–"/>
              <a:tabLst>
                <a:tab pos="1430338" algn="l"/>
                <a:tab pos="5888038" algn="dec"/>
              </a:tabLst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None/>
              <a:tabLst>
                <a:tab pos="5888038" algn="dec"/>
              </a:tabLst>
              <a:defRPr/>
            </a:pPr>
            <a:endParaRPr kumimoji="0" 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+mn-ea"/>
              <a:cs typeface="+mn-cs"/>
              <a:hlinkClick r:id="rId3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None/>
              <a:tabLst>
                <a:tab pos="5888038" algn="dec"/>
              </a:tabLst>
              <a:defRPr/>
            </a:pPr>
            <a:endParaRPr kumimoji="0" 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1592236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MTLF Performance for December 23, 2022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9D2050EB-CFE2-41AA-B24A-568DDD048C6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69159691"/>
              </p:ext>
            </p:extLst>
          </p:nvPr>
        </p:nvGraphicFramePr>
        <p:xfrm>
          <a:off x="109538" y="1211262"/>
          <a:ext cx="8924924" cy="50133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8958277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Forecast Error Sources During Elliott - Summary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  <a:tabLst>
                <a:tab pos="5888038" algn="dec"/>
              </a:tabLst>
            </a:pPr>
            <a:r>
              <a:rPr lang="en-US" sz="2200" dirty="0">
                <a:solidFill>
                  <a:prstClr val="black"/>
                </a:solidFill>
              </a:rPr>
              <a:t>Due to a software change, ERCOT could not use the internally-developed MTLF models and had to rely on vendor-provided MTLF. The vendor-provided MTLF under-forecast the load</a:t>
            </a:r>
          </a:p>
          <a:p>
            <a:pPr marL="800100" lvl="1" indent="-342900">
              <a:buFont typeface="+mj-lt"/>
              <a:buAutoNum type="arabicPeriod"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marL="457200" indent="-457200">
              <a:buFont typeface="+mj-lt"/>
              <a:buAutoNum type="arabicPeriod"/>
              <a:tabLst>
                <a:tab pos="5888038" algn="dec"/>
              </a:tabLst>
            </a:pPr>
            <a:r>
              <a:rPr lang="en-US" sz="2200" dirty="0">
                <a:solidFill>
                  <a:prstClr val="black"/>
                </a:solidFill>
              </a:rPr>
              <a:t>ERCOT has limited historical data on actual loads during cold weather events. This makes model training challenging</a:t>
            </a:r>
            <a:endParaRPr lang="en-US" sz="2000" dirty="0">
              <a:solidFill>
                <a:prstClr val="black"/>
              </a:solidFill>
            </a:endParaRPr>
          </a:p>
          <a:p>
            <a:pPr lvl="1">
              <a:buFont typeface="Arial" panose="020B0604020202020204" pitchFamily="34" charset="0"/>
              <a:buChar char="•"/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Uri data after 2/14/21 was of no value due to system outages</a:t>
            </a:r>
          </a:p>
          <a:p>
            <a:pPr marL="457200" indent="-457200">
              <a:buFont typeface="+mj-lt"/>
              <a:buAutoNum type="arabicPeriod"/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indent="-457200">
              <a:buFont typeface="+mj-lt"/>
              <a:buAutoNum type="arabicPeriod"/>
              <a:tabLst>
                <a:tab pos="5888038" algn="dec"/>
              </a:tabLst>
            </a:pPr>
            <a:r>
              <a:rPr lang="en-US" sz="2200" dirty="0">
                <a:solidFill>
                  <a:prstClr val="black"/>
                </a:solidFill>
              </a:rPr>
              <a:t>The global weather forecast models and vendor-supplied weather forecasts were off on the timing and intensity of the cold front</a:t>
            </a:r>
          </a:p>
          <a:p>
            <a:pPr marL="457200" indent="-457200">
              <a:buFont typeface="+mj-lt"/>
              <a:buAutoNum type="arabicPeriod"/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indent="-457200">
              <a:buFont typeface="+mj-lt"/>
              <a:buAutoNum type="arabicPeriod"/>
              <a:tabLst>
                <a:tab pos="5888038" algn="dec"/>
              </a:tabLst>
            </a:pPr>
            <a:r>
              <a:rPr lang="en-US" sz="2200" dirty="0">
                <a:solidFill>
                  <a:prstClr val="black"/>
                </a:solidFill>
              </a:rPr>
              <a:t>Load forecasting model error</a:t>
            </a:r>
          </a:p>
          <a:p>
            <a:pPr marL="0" indent="0">
              <a:buNone/>
              <a:tabLst>
                <a:tab pos="5888038" algn="dec"/>
              </a:tabLst>
            </a:pPr>
            <a:endParaRPr lang="en-US" sz="24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20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marL="0" indent="0">
              <a:buNone/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78526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Corrective Actions Currently Planned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  <a:tabLst>
                <a:tab pos="5888038" algn="dec"/>
              </a:tabLst>
            </a:pPr>
            <a:r>
              <a:rPr lang="en-US" sz="2200" b="1" dirty="0">
                <a:solidFill>
                  <a:prstClr val="black"/>
                </a:solidFill>
              </a:rPr>
              <a:t>Objective 1 – Reduce forecast errors from the alternative load forecasting source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Add an external load forecast that will complement ERCOT’s </a:t>
            </a:r>
            <a:r>
              <a:rPr lang="en-US" sz="2000" dirty="0" err="1">
                <a:solidFill>
                  <a:prstClr val="black"/>
                </a:solidFill>
              </a:rPr>
              <a:t>Itron</a:t>
            </a:r>
            <a:r>
              <a:rPr lang="en-US" sz="2000" dirty="0">
                <a:solidFill>
                  <a:prstClr val="black"/>
                </a:solidFill>
              </a:rPr>
              <a:t> models</a:t>
            </a:r>
          </a:p>
          <a:p>
            <a:pPr lvl="1">
              <a:tabLst>
                <a:tab pos="5888038" algn="dec"/>
              </a:tabLst>
            </a:pPr>
            <a:endParaRPr lang="en-US" sz="1800" b="1" dirty="0">
              <a:solidFill>
                <a:prstClr val="black"/>
              </a:solidFill>
            </a:endParaRPr>
          </a:p>
          <a:p>
            <a:pPr marL="0" indent="0">
              <a:buNone/>
              <a:tabLst>
                <a:tab pos="5888038" algn="dec"/>
              </a:tabLst>
            </a:pPr>
            <a:r>
              <a:rPr lang="en-US" sz="2200" b="1" dirty="0">
                <a:solidFill>
                  <a:prstClr val="black"/>
                </a:solidFill>
              </a:rPr>
              <a:t>Objective 2 – Develop an innovative process for developing extreme cold weather forecasts</a:t>
            </a:r>
            <a:endParaRPr lang="en-US" sz="20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Develop a process for creating specialized extreme cold weather models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Based on a robust set of historical cold weather data</a:t>
            </a:r>
          </a:p>
          <a:p>
            <a:pPr>
              <a:tabLst>
                <a:tab pos="5888038" algn="dec"/>
              </a:tabLst>
            </a:pPr>
            <a:endParaRPr lang="en-US" sz="24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20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marL="0" indent="0">
              <a:buNone/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11894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Corrective Actions Currently Planned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  <a:tabLst>
                <a:tab pos="5888038" algn="dec"/>
              </a:tabLst>
            </a:pPr>
            <a:r>
              <a:rPr lang="en-US" sz="2200" b="1" dirty="0">
                <a:solidFill>
                  <a:prstClr val="black"/>
                </a:solidFill>
              </a:rPr>
              <a:t>Objective 3 – Reduce weather forecast error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Add more raw weather forecasting models</a:t>
            </a:r>
          </a:p>
          <a:p>
            <a:pPr lvl="2">
              <a:tabLst>
                <a:tab pos="5888038" algn="dec"/>
              </a:tabLst>
            </a:pPr>
            <a:r>
              <a:rPr lang="en-US" sz="1800" dirty="0">
                <a:solidFill>
                  <a:prstClr val="black"/>
                </a:solidFill>
              </a:rPr>
              <a:t>If the Canadian forecast was available, the day(s) ahead forecast would have been better</a:t>
            </a:r>
          </a:p>
          <a:p>
            <a:pPr lvl="2">
              <a:tabLst>
                <a:tab pos="5888038" algn="dec"/>
              </a:tabLst>
            </a:pPr>
            <a:r>
              <a:rPr lang="en-US" sz="1800" dirty="0">
                <a:solidFill>
                  <a:prstClr val="black"/>
                </a:solidFill>
              </a:rPr>
              <a:t>If the HRRR forecast was available, the intraday forecast would have been better</a:t>
            </a:r>
          </a:p>
          <a:p>
            <a:pPr lvl="1">
              <a:tabLst>
                <a:tab pos="5888038" algn="dec"/>
              </a:tabLst>
            </a:pPr>
            <a:endParaRPr lang="en-US" sz="2200" b="1" dirty="0">
              <a:solidFill>
                <a:prstClr val="black"/>
              </a:solidFill>
            </a:endParaRPr>
          </a:p>
          <a:p>
            <a:pPr marL="0" indent="0">
              <a:buNone/>
              <a:tabLst>
                <a:tab pos="5888038" algn="dec"/>
              </a:tabLst>
            </a:pPr>
            <a:r>
              <a:rPr lang="en-US" sz="2200" b="1" dirty="0">
                <a:solidFill>
                  <a:prstClr val="black"/>
                </a:solidFill>
              </a:rPr>
              <a:t>Objective 4 – Improve Itron software upgrade testing process</a:t>
            </a:r>
            <a:endParaRPr lang="en-US" sz="20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Create a more robust testing environment</a:t>
            </a:r>
          </a:p>
          <a:p>
            <a:pPr lvl="1">
              <a:tabLst>
                <a:tab pos="5888038" algn="dec"/>
              </a:tabLst>
            </a:pPr>
            <a:r>
              <a:rPr lang="en-US" sz="2000" dirty="0">
                <a:solidFill>
                  <a:prstClr val="black"/>
                </a:solidFill>
              </a:rPr>
              <a:t>Update testing procedures to include holidays and other outlier phenomena</a:t>
            </a:r>
          </a:p>
          <a:p>
            <a:pPr>
              <a:tabLst>
                <a:tab pos="5888038" algn="dec"/>
              </a:tabLst>
            </a:pPr>
            <a:endParaRPr lang="en-US" sz="24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20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marL="0" indent="0">
              <a:buNone/>
              <a:tabLst>
                <a:tab pos="5888038" algn="dec"/>
              </a:tabLst>
            </a:pPr>
            <a:endParaRPr lang="en-US" sz="2200" dirty="0">
              <a:solidFill>
                <a:prstClr val="black"/>
              </a:solidFill>
            </a:endParaRPr>
          </a:p>
          <a:p>
            <a:pPr marL="457200" lvl="1" indent="0">
              <a:buNone/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 lvl="1">
              <a:tabLst>
                <a:tab pos="5888038" algn="dec"/>
              </a:tabLst>
            </a:pPr>
            <a:endParaRPr lang="en-US" sz="1800" dirty="0">
              <a:solidFill>
                <a:prstClr val="black"/>
              </a:solidFill>
            </a:endParaRPr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2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  <a:p>
            <a:pPr>
              <a:tabLst>
                <a:tab pos="5888038" algn="dec"/>
              </a:tabLst>
            </a:pPr>
            <a:endParaRPr lang="en-US" sz="20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6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404659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/>
              <a:t>Wrap-Up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4795D298-1C35-47B1-9363-2FE29D265A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The under-forecast had no impact on reliability because ERCOT intentionally prepared for higher demand than what the forecast models were projecting</a:t>
            </a:r>
          </a:p>
          <a:p>
            <a:endParaRPr lang="en-US" sz="2400" dirty="0"/>
          </a:p>
          <a:p>
            <a:r>
              <a:rPr lang="en-US" sz="2400" dirty="0"/>
              <a:t>For more details, see Operations Working Group presentation: </a:t>
            </a:r>
            <a:r>
              <a:rPr lang="en-US" sz="1400" dirty="0">
                <a:hlinkClick r:id="rId3"/>
              </a:rPr>
              <a:t>https://www.ercot.com/files/docs/2023/02/15/MTLF%20Winter%20Storm%20Elliot%20OWG.pptx</a:t>
            </a:r>
            <a:endParaRPr lang="en-US" sz="14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81649330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B6A97C-763A-4519-813B-B24D8F6E94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Appendix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CDB15DF-44DA-4CF4-BABE-9A11C5097D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53325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803813" y="2797752"/>
            <a:ext cx="356927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1. Software Change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645877513"/>
      </p:ext>
    </p:extLst>
  </p:cSld>
  <p:clrMapOvr>
    <a:masterClrMapping/>
  </p:clrMapOvr>
</p:sld>
</file>

<file path=ppt/theme/theme1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4_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3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837B2BCAFE87E41B1B28FC963254B10" ma:contentTypeVersion="0" ma:contentTypeDescription="Create a new document." ma:contentTypeScope="" ma:versionID="b043b82a8de636bc1ea7cf422dd796b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78c9bce5adce976f91a2b6d4efe6f23f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nillable="true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purl.org/dc/elements/1.1/"/>
    <ds:schemaRef ds:uri="http://schemas.microsoft.com/office/infopath/2007/PartnerControls"/>
    <ds:schemaRef ds:uri="http://schemas.openxmlformats.org/package/2006/metadata/core-properties"/>
    <ds:schemaRef ds:uri="c34af464-7aa1-4edd-9be4-83dffc1cb926"/>
    <ds:schemaRef ds:uri="http://purl.org/dc/terms/"/>
    <ds:schemaRef ds:uri="http://schemas.microsoft.com/office/2006/documentManagement/types"/>
    <ds:schemaRef ds:uri="http://schemas.microsoft.com/office/2006/metadata/propertie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2BD5DF2C-E38B-49F7-BC0D-EB6DBB14B6D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14461</TotalTime>
  <Words>669</Words>
  <Application>Microsoft Office PowerPoint</Application>
  <PresentationFormat>On-screen Show (4:3)</PresentationFormat>
  <Paragraphs>184</Paragraphs>
  <Slides>18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18</vt:i4>
      </vt:variant>
    </vt:vector>
  </HeadingPairs>
  <TitlesOfParts>
    <vt:vector size="24" baseType="lpstr">
      <vt:lpstr>Arial</vt:lpstr>
      <vt:lpstr>Calibri</vt:lpstr>
      <vt:lpstr>2_Custom Design</vt:lpstr>
      <vt:lpstr>1_Office Theme</vt:lpstr>
      <vt:lpstr>4_Office Theme</vt:lpstr>
      <vt:lpstr>3_Office Theme</vt:lpstr>
      <vt:lpstr>PowerPoint Presentation</vt:lpstr>
      <vt:lpstr>Background: MTLF Models</vt:lpstr>
      <vt:lpstr>MTLF Performance for December 23, 2022</vt:lpstr>
      <vt:lpstr>Forecast Error Sources During Elliott - Summary</vt:lpstr>
      <vt:lpstr>Corrective Actions Currently Planned</vt:lpstr>
      <vt:lpstr>Corrective Actions Currently Planned</vt:lpstr>
      <vt:lpstr>Wrap-Up</vt:lpstr>
      <vt:lpstr>Appendix</vt:lpstr>
      <vt:lpstr>PowerPoint Presentation</vt:lpstr>
      <vt:lpstr>Software Upgrade and Impacts</vt:lpstr>
      <vt:lpstr>PowerPoint Presentation</vt:lpstr>
      <vt:lpstr>MTLF Available Weather Forecasts</vt:lpstr>
      <vt:lpstr>Weather Forecasts</vt:lpstr>
      <vt:lpstr>Weather Forecasts</vt:lpstr>
      <vt:lpstr>Weather Forecasts</vt:lpstr>
      <vt:lpstr>Load Forecasts</vt:lpstr>
      <vt:lpstr>PowerPoint Presentation</vt:lpstr>
      <vt:lpstr>ERCOT Load-Weighted Temperatures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Jeff Billo</cp:lastModifiedBy>
  <cp:revision>919</cp:revision>
  <cp:lastPrinted>2015-06-01T15:38:52Z</cp:lastPrinted>
  <dcterms:created xsi:type="dcterms:W3CDTF">2010-04-12T23:12:02Z</dcterms:created>
  <dcterms:modified xsi:type="dcterms:W3CDTF">2023-03-20T18:50:08Z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0x0101000837B2BCAFE87E41B1B28FC963254B10</vt:lpwstr>
  </property>
</Properties>
</file>