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53" r:id="rId4"/>
    <p:sldMasterId id="2147483648" r:id="rId5"/>
  </p:sldMasterIdLst>
  <p:notesMasterIdLst>
    <p:notesMasterId r:id="rId14"/>
  </p:notesMasterIdLst>
  <p:handoutMasterIdLst>
    <p:handoutMasterId r:id="rId15"/>
  </p:handoutMasterIdLst>
  <p:sldIdLst>
    <p:sldId id="260" r:id="rId6"/>
    <p:sldId id="267" r:id="rId7"/>
    <p:sldId id="268" r:id="rId8"/>
    <p:sldId id="273" r:id="rId9"/>
    <p:sldId id="270" r:id="rId10"/>
    <p:sldId id="272" r:id="rId11"/>
    <p:sldId id="269" r:id="rId12"/>
    <p:sldId id="271" r:id="rId13"/>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howGuides="1">
      <p:cViewPr varScale="1">
        <p:scale>
          <a:sx n="105" d="100"/>
          <a:sy n="105" d="100"/>
        </p:scale>
        <p:origin x="1092" y="114"/>
      </p:cViewPr>
      <p:guideLst>
        <p:guide orient="horz" pos="2160"/>
        <p:guide pos="2880"/>
      </p:guideLst>
    </p:cSldViewPr>
  </p:slideViewPr>
  <p:notesTextViewPr>
    <p:cViewPr>
      <p:scale>
        <a:sx n="3" d="2"/>
        <a:sy n="3" d="2"/>
      </p:scale>
      <p:origin x="0" y="0"/>
    </p:cViewPr>
  </p:notesTextViewPr>
  <p:notesViewPr>
    <p:cSldViewPr showGuides="1">
      <p:cViewPr varScale="1">
        <p:scale>
          <a:sx n="76" d="100"/>
          <a:sy n="76" d="100"/>
        </p:scale>
        <p:origin x="2052" y="10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theme" Target="theme/theme1.xml"/><Relationship Id="rId3" Type="http://schemas.openxmlformats.org/officeDocument/2006/relationships/customXml" Target="../customXml/item3.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5" Type="http://schemas.openxmlformats.org/officeDocument/2006/relationships/slideMaster" Target="slideMasters/slideMaster2.xml"/><Relationship Id="rId15" Type="http://schemas.openxmlformats.org/officeDocument/2006/relationships/handoutMaster" Target="handoutMasters/handoutMaster1.xml"/><Relationship Id="rId10" Type="http://schemas.openxmlformats.org/officeDocument/2006/relationships/slide" Target="slides/slide5.xml"/><Relationship Id="rId19"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0338" y="0"/>
            <a:ext cx="3038475" cy="466725"/>
          </a:xfrm>
          <a:prstGeom prst="rect">
            <a:avLst/>
          </a:prstGeom>
        </p:spPr>
        <p:txBody>
          <a:bodyPr vert="horz" lIns="91440" tIns="45720" rIns="91440" bIns="45720" rtlCol="0"/>
          <a:lstStyle>
            <a:lvl1pPr algn="r">
              <a:defRPr sz="1200"/>
            </a:lvl1pPr>
          </a:lstStyle>
          <a:p>
            <a:fld id="{F750BF31-E9A8-4E88-81E7-44C5092290FC}" type="datetimeFigureOut">
              <a:rPr lang="en-US" smtClean="0"/>
              <a:t>3/20/2023</a:t>
            </a:fld>
            <a:endParaRPr lang="en-US"/>
          </a:p>
        </p:txBody>
      </p:sp>
      <p:sp>
        <p:nvSpPr>
          <p:cNvPr id="4" name="Footer Placeholder 3"/>
          <p:cNvSpPr>
            <a:spLocks noGrp="1"/>
          </p:cNvSpPr>
          <p:nvPr>
            <p:ph type="ftr" sz="quarter" idx="2"/>
          </p:nvPr>
        </p:nvSpPr>
        <p:spPr>
          <a:xfrm>
            <a:off x="0" y="8829675"/>
            <a:ext cx="3038475" cy="466725"/>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0338" y="8829675"/>
            <a:ext cx="3038475" cy="466725"/>
          </a:xfrm>
          <a:prstGeom prst="rect">
            <a:avLst/>
          </a:prstGeom>
        </p:spPr>
        <p:txBody>
          <a:bodyPr vert="horz" lIns="91440" tIns="45720" rIns="91440" bIns="45720" rtlCol="0" anchor="b"/>
          <a:lstStyle>
            <a:lvl1pPr algn="r">
              <a:defRPr sz="1200"/>
            </a:lvl1pPr>
          </a:lstStyle>
          <a:p>
            <a:fld id="{2FB2BDB1-E95E-402D-B2EB-CA9CC1A3958C}" type="slidenum">
              <a:rPr lang="en-US" smtClean="0"/>
              <a:t>‹#›</a:t>
            </a:fld>
            <a:endParaRPr lang="en-US"/>
          </a:p>
        </p:txBody>
      </p:sp>
    </p:spTree>
    <p:extLst>
      <p:ext uri="{BB962C8B-B14F-4D97-AF65-F5344CB8AC3E}">
        <p14:creationId xmlns:p14="http://schemas.microsoft.com/office/powerpoint/2010/main" val="11092199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67EFB637-CCC9-4803-8851-F6915048CBB4}" type="datetimeFigureOut">
              <a:rPr lang="en-US" smtClean="0"/>
              <a:t>3/20/2023</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F62AC51D-6DAA-4455-8EA7-D54B64909A85}" type="slidenum">
              <a:rPr lang="en-US" smtClean="0"/>
              <a:t>‹#›</a:t>
            </a:fld>
            <a:endParaRPr lang="en-US"/>
          </a:p>
        </p:txBody>
      </p:sp>
    </p:spTree>
    <p:extLst>
      <p:ext uri="{BB962C8B-B14F-4D97-AF65-F5344CB8AC3E}">
        <p14:creationId xmlns:p14="http://schemas.microsoft.com/office/powerpoint/2010/main" val="31305930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2</a:t>
            </a:fld>
            <a:endParaRPr lang="en-US"/>
          </a:p>
        </p:txBody>
      </p:sp>
    </p:spTree>
    <p:extLst>
      <p:ext uri="{BB962C8B-B14F-4D97-AF65-F5344CB8AC3E}">
        <p14:creationId xmlns:p14="http://schemas.microsoft.com/office/powerpoint/2010/main" val="288934349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3</a:t>
            </a:fld>
            <a:endParaRPr lang="en-US"/>
          </a:p>
        </p:txBody>
      </p:sp>
    </p:spTree>
    <p:extLst>
      <p:ext uri="{BB962C8B-B14F-4D97-AF65-F5344CB8AC3E}">
        <p14:creationId xmlns:p14="http://schemas.microsoft.com/office/powerpoint/2010/main" val="92420650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4</a:t>
            </a:fld>
            <a:endParaRPr lang="en-US"/>
          </a:p>
        </p:txBody>
      </p:sp>
    </p:spTree>
    <p:extLst>
      <p:ext uri="{BB962C8B-B14F-4D97-AF65-F5344CB8AC3E}">
        <p14:creationId xmlns:p14="http://schemas.microsoft.com/office/powerpoint/2010/main" val="375686613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5</a:t>
            </a:fld>
            <a:endParaRPr lang="en-US"/>
          </a:p>
        </p:txBody>
      </p:sp>
    </p:spTree>
    <p:extLst>
      <p:ext uri="{BB962C8B-B14F-4D97-AF65-F5344CB8AC3E}">
        <p14:creationId xmlns:p14="http://schemas.microsoft.com/office/powerpoint/2010/main" val="209478360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6</a:t>
            </a:fld>
            <a:endParaRPr lang="en-US"/>
          </a:p>
        </p:txBody>
      </p:sp>
    </p:spTree>
    <p:extLst>
      <p:ext uri="{BB962C8B-B14F-4D97-AF65-F5344CB8AC3E}">
        <p14:creationId xmlns:p14="http://schemas.microsoft.com/office/powerpoint/2010/main" val="41330330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7</a:t>
            </a:fld>
            <a:endParaRPr lang="en-US"/>
          </a:p>
        </p:txBody>
      </p:sp>
    </p:spTree>
    <p:extLst>
      <p:ext uri="{BB962C8B-B14F-4D97-AF65-F5344CB8AC3E}">
        <p14:creationId xmlns:p14="http://schemas.microsoft.com/office/powerpoint/2010/main" val="93487709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8</a:t>
            </a:fld>
            <a:endParaRPr lang="en-US"/>
          </a:p>
        </p:txBody>
      </p:sp>
    </p:spTree>
    <p:extLst>
      <p:ext uri="{BB962C8B-B14F-4D97-AF65-F5344CB8AC3E}">
        <p14:creationId xmlns:p14="http://schemas.microsoft.com/office/powerpoint/2010/main" val="339055882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0105804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lvl1pPr>
              <a:defRPr>
                <a:solidFill>
                  <a:schemeClr val="tx2"/>
                </a:solidFill>
              </a:defRPr>
            </a:lvl1pPr>
          </a:lstStyle>
          <a:p>
            <a:r>
              <a:rPr lang="en-US" dirty="0"/>
              <a:t>Click to edit Master title style</a:t>
            </a:r>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5" name="Footer Placeholder 4"/>
          <p:cNvSpPr>
            <a:spLocks noGrp="1"/>
          </p:cNvSpPr>
          <p:nvPr>
            <p:ph type="ftr" sz="quarter" idx="11"/>
          </p:nvPr>
        </p:nvSpPr>
        <p:spPr/>
        <p:txBody>
          <a:bodyPr/>
          <a:lstStyle/>
          <a:p>
            <a:r>
              <a:rPr lang="en-US"/>
              <a:t>Footer text goes here.</a:t>
            </a:r>
          </a:p>
        </p:txBody>
      </p:sp>
      <p:sp>
        <p:nvSpPr>
          <p:cNvPr id="7"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15744571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a:prstGeom prst="rect">
            <a:avLst/>
          </a:prstGeom>
        </p:spPr>
        <p:txBody>
          <a:bodyPr/>
          <a:lstStyle>
            <a:lvl1pPr algn="l">
              <a:defRPr sz="2800" b="1">
                <a:solidFill>
                  <a:schemeClr val="accent1"/>
                </a:solidFill>
              </a:defRPr>
            </a:lvl1pPr>
          </a:lstStyle>
          <a:p>
            <a:r>
              <a:rPr lang="en-US" dirty="0"/>
              <a:t>Click to edit Master title style</a:t>
            </a:r>
          </a:p>
        </p:txBody>
      </p:sp>
      <p:sp>
        <p:nvSpPr>
          <p:cNvPr id="3" name="Content Placeholder 2"/>
          <p:cNvSpPr>
            <a:spLocks noGrp="1"/>
          </p:cNvSpPr>
          <p:nvPr>
            <p:ph idx="1"/>
          </p:nvPr>
        </p:nvSpPr>
        <p:spPr>
          <a:xfrm>
            <a:off x="304800" y="990600"/>
            <a:ext cx="8534400" cy="5052221"/>
          </a:xfrm>
          <a:prstGeom prst="rect">
            <a:avLst/>
          </a:prstGeom>
        </p:spPr>
        <p:txBody>
          <a:bodyPr/>
          <a:lstStyle>
            <a:lvl1pPr>
              <a:defRPr sz="2600">
                <a:solidFill>
                  <a:schemeClr val="tx2"/>
                </a:solidFill>
              </a:defRPr>
            </a:lvl1pPr>
            <a:lvl2pPr>
              <a:defRPr sz="2400">
                <a:solidFill>
                  <a:schemeClr val="tx2"/>
                </a:solidFill>
              </a:defRPr>
            </a:lvl2pPr>
            <a:lvl3pPr>
              <a:defRPr sz="2200">
                <a:solidFill>
                  <a:schemeClr val="tx2"/>
                </a:solidFill>
              </a:defRPr>
            </a:lvl3pPr>
            <a:lvl4pPr>
              <a:defRPr sz="2100">
                <a:solidFill>
                  <a:schemeClr val="tx2"/>
                </a:solidFill>
              </a:defRPr>
            </a:lvl4pPr>
            <a:lvl5pPr>
              <a:defRPr sz="200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ooter Placeholder 4"/>
          <p:cNvSpPr>
            <a:spLocks noGrp="1"/>
          </p:cNvSpPr>
          <p:nvPr>
            <p:ph type="ftr" sz="quarter" idx="11"/>
          </p:nvPr>
        </p:nvSpPr>
        <p:spPr>
          <a:xfrm>
            <a:off x="2743200" y="6553200"/>
            <a:ext cx="4038600" cy="228600"/>
          </a:xfrm>
        </p:spPr>
        <p:txBody>
          <a:bodyPr/>
          <a:lstStyle/>
          <a:p>
            <a:r>
              <a:rPr lang="en-US"/>
              <a:t>Footer text goes here.</a:t>
            </a:r>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0"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27900848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lang="en-US"/>
              <a:t>Footer text goes here.</a:t>
            </a:r>
            <a:endParaRPr lang="en-US" dirty="0"/>
          </a:p>
        </p:txBody>
      </p:sp>
      <p:sp>
        <p:nvSpPr>
          <p:cNvPr id="4" name="Slide Number Placeholder 3"/>
          <p:cNvSpPr>
            <a:spLocks noGrp="1"/>
          </p:cNvSpPr>
          <p:nvPr>
            <p:ph type="sldNum" sz="quarter" idx="11"/>
          </p:nvPr>
        </p:nvSpPr>
        <p:spPr/>
        <p:txBody>
          <a:bodyPr/>
          <a:lstStyle/>
          <a:p>
            <a:fld id="{1D93BD3E-1E9A-4970-A6F7-E7AC52762E0C}" type="slidenum">
              <a:rPr lang="en-US" smtClean="0"/>
              <a:pPr/>
              <a:t>‹#›</a:t>
            </a:fld>
            <a:endParaRPr lang="en-US"/>
          </a:p>
        </p:txBody>
      </p:sp>
      <p:sp>
        <p:nvSpPr>
          <p:cNvPr id="5" name="Content Placeholder 4"/>
          <p:cNvSpPr>
            <a:spLocks noGrp="1"/>
          </p:cNvSpPr>
          <p:nvPr>
            <p:ph sz="half" idx="1"/>
          </p:nvPr>
        </p:nvSpPr>
        <p:spPr>
          <a:xfrm>
            <a:off x="628650" y="990601"/>
            <a:ext cx="3886200" cy="4800600"/>
          </a:xfrm>
          <a:prstGeom prst="rect">
            <a:avLst/>
          </a:prstGeom>
        </p:spPr>
        <p:txBody>
          <a:bodyPr/>
          <a:lstStyle>
            <a:lvl1pPr>
              <a:defRPr sz="2400">
                <a:solidFill>
                  <a:schemeClr val="tx2"/>
                </a:solidFill>
              </a:defRPr>
            </a:lvl1pPr>
          </a:lstStyle>
          <a:p>
            <a:endParaRPr lang="en-US" dirty="0"/>
          </a:p>
        </p:txBody>
      </p:sp>
      <p:sp>
        <p:nvSpPr>
          <p:cNvPr id="6" name="Content Placeholder 5"/>
          <p:cNvSpPr>
            <a:spLocks noGrp="1"/>
          </p:cNvSpPr>
          <p:nvPr>
            <p:ph sz="half" idx="2"/>
          </p:nvPr>
        </p:nvSpPr>
        <p:spPr>
          <a:xfrm>
            <a:off x="4629150" y="990601"/>
            <a:ext cx="3886200" cy="4800600"/>
          </a:xfrm>
          <a:prstGeom prst="rect">
            <a:avLst/>
          </a:prstGeom>
        </p:spPr>
        <p:txBody>
          <a:bodyPr/>
          <a:lstStyle>
            <a:lvl1pPr>
              <a:defRPr sz="2400">
                <a:solidFill>
                  <a:schemeClr val="tx2"/>
                </a:solidFill>
              </a:defRPr>
            </a:lvl1pPr>
          </a:lstStyle>
          <a:p>
            <a:endParaRPr lang="en-US"/>
          </a:p>
        </p:txBody>
      </p:sp>
      <p:sp>
        <p:nvSpPr>
          <p:cNvPr id="7" name="Title 1"/>
          <p:cNvSpPr>
            <a:spLocks noGrp="1"/>
          </p:cNvSpPr>
          <p:nvPr>
            <p:ph type="title"/>
          </p:nvPr>
        </p:nvSpPr>
        <p:spPr>
          <a:xfrm>
            <a:off x="381000" y="243682"/>
            <a:ext cx="8458200" cy="518318"/>
          </a:xfrm>
          <a:prstGeom prst="rect">
            <a:avLst/>
          </a:prstGeom>
        </p:spPr>
        <p:txBody>
          <a:bodyPr/>
          <a:lstStyle>
            <a:lvl1pPr algn="l">
              <a:defRPr sz="2800" b="1">
                <a:solidFill>
                  <a:schemeClr val="accent1"/>
                </a:solidFill>
              </a:defRPr>
            </a:lvl1pPr>
          </a:lstStyle>
          <a:p>
            <a:r>
              <a:rPr lang="en-US" dirty="0"/>
              <a:t>Click to edit Master title style</a:t>
            </a:r>
          </a:p>
        </p:txBody>
      </p:sp>
      <p:sp>
        <p:nvSpPr>
          <p:cNvPr id="8" name="Rectangle 7"/>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9" name="Straight Connector 8"/>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5764785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slideLayout" Target="../slideLayouts/slideLayout3.xml"/><Relationship Id="rId1" Type="http://schemas.openxmlformats.org/officeDocument/2006/relationships/slideLayout" Target="../slideLayouts/slideLayout2.xml"/><Relationship Id="rId5" Type="http://schemas.openxmlformats.org/officeDocument/2006/relationships/image" Target="../media/image2.png"/><Relationship Id="rId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3505200" y="0"/>
            <a:ext cx="5638800" cy="6858000"/>
          </a:xfrm>
          <a:prstGeom prst="rect">
            <a:avLst/>
          </a:prstGeom>
          <a:solidFill>
            <a:srgbClr val="D7DC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42814" y="2876277"/>
            <a:ext cx="2857586" cy="1105445"/>
          </a:xfrm>
          <a:prstGeom prst="rect">
            <a:avLst/>
          </a:prstGeom>
        </p:spPr>
      </p:pic>
    </p:spTree>
    <p:extLst>
      <p:ext uri="{BB962C8B-B14F-4D97-AF65-F5344CB8AC3E}">
        <p14:creationId xmlns:p14="http://schemas.microsoft.com/office/powerpoint/2010/main" val="4283897219"/>
      </p:ext>
    </p:extLst>
  </p:cSld>
  <p:clrMap bg1="lt1" tx1="dk1" bg2="lt2" tx2="dk2" accent1="accent1" accent2="accent2" accent3="accent3" accent4="accent4" accent5="accent5" accent6="accent6" hlink="hlink" folHlink="folHlink"/>
  <p:sldLayoutIdLst>
    <p:sldLayoutId id="2147483660"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2743200" y="6553200"/>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a:t>Footer text goes here.</a:t>
            </a:r>
          </a:p>
        </p:txBody>
      </p:sp>
      <p:cxnSp>
        <p:nvCxnSpPr>
          <p:cNvPr id="7" name="Straight Connector 6"/>
          <p:cNvCxnSpPr/>
          <p:nvPr userDrawn="1"/>
        </p:nvCxnSpPr>
        <p:spPr>
          <a:xfrm>
            <a:off x="76200" y="6477000"/>
            <a:ext cx="59436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194560" y="6477000"/>
            <a:ext cx="685800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838200" y="6248400"/>
            <a:ext cx="1181868" cy="457200"/>
          </a:xfrm>
          <a:prstGeom prst="rect">
            <a:avLst/>
          </a:prstGeom>
        </p:spPr>
      </p:pic>
      <p:sp>
        <p:nvSpPr>
          <p:cNvPr id="9" name="TextBox 8"/>
          <p:cNvSpPr txBox="1"/>
          <p:nvPr userDrawn="1"/>
        </p:nvSpPr>
        <p:spPr>
          <a:xfrm>
            <a:off x="54675" y="6553200"/>
            <a:ext cx="707325" cy="253916"/>
          </a:xfrm>
          <a:prstGeom prst="rect">
            <a:avLst/>
          </a:prstGeom>
          <a:noFill/>
        </p:spPr>
        <p:txBody>
          <a:bodyPr wrap="square" rtlCol="0">
            <a:spAutoFit/>
          </a:bodyPr>
          <a:lstStyle/>
          <a:p>
            <a:pPr algn="l"/>
            <a:r>
              <a:rPr lang="en-US" sz="1000" b="1" baseline="0" dirty="0">
                <a:solidFill>
                  <a:schemeClr val="tx2"/>
                </a:solidFill>
              </a:rPr>
              <a:t>PUBLIC</a:t>
            </a:r>
            <a:endParaRPr lang="en-US" sz="1000" b="1" dirty="0">
              <a:solidFill>
                <a:schemeClr val="tx2"/>
              </a:solidFill>
            </a:endParaRPr>
          </a:p>
        </p:txBody>
      </p:sp>
      <p:sp>
        <p:nvSpPr>
          <p:cNvPr id="13"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305897586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1" r:id="rId3"/>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hyperlink" Target="https://www.ercot.com/services/comm/mkt_notices/M-A022123-01" TargetMode="External"/><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3810000" y="2105561"/>
            <a:ext cx="4876800" cy="2985433"/>
          </a:xfrm>
          <a:prstGeom prst="rect">
            <a:avLst/>
          </a:prstGeom>
          <a:noFill/>
        </p:spPr>
        <p:txBody>
          <a:bodyPr wrap="square" rtlCol="0">
            <a:spAutoFit/>
          </a:bodyPr>
          <a:lstStyle/>
          <a:p>
            <a:r>
              <a:rPr lang="en-US" sz="2000" b="1" dirty="0">
                <a:solidFill>
                  <a:schemeClr val="tx2"/>
                </a:solidFill>
              </a:rPr>
              <a:t>Review of Potential Price Correction for Feb. 5, 2023 – Generic Transmission Constraint (GTC) Error Impacting Real-Time</a:t>
            </a:r>
            <a:endParaRPr lang="en-US" dirty="0">
              <a:solidFill>
                <a:schemeClr val="tx2"/>
              </a:solidFill>
            </a:endParaRPr>
          </a:p>
          <a:p>
            <a:endParaRPr lang="en-US" dirty="0">
              <a:solidFill>
                <a:schemeClr val="tx2"/>
              </a:solidFill>
            </a:endParaRPr>
          </a:p>
          <a:p>
            <a:r>
              <a:rPr lang="en-US" i="1" dirty="0">
                <a:solidFill>
                  <a:schemeClr val="tx2"/>
                </a:solidFill>
              </a:rPr>
              <a:t>David Maggio</a:t>
            </a:r>
          </a:p>
          <a:p>
            <a:r>
              <a:rPr lang="en-US" dirty="0">
                <a:solidFill>
                  <a:schemeClr val="tx2"/>
                </a:solidFill>
              </a:rPr>
              <a:t>Sr. Director, Market Design &amp; Analytics</a:t>
            </a:r>
          </a:p>
          <a:p>
            <a:endParaRPr lang="en-US" dirty="0">
              <a:solidFill>
                <a:schemeClr val="tx2"/>
              </a:solidFill>
            </a:endParaRPr>
          </a:p>
          <a:p>
            <a:r>
              <a:rPr lang="en-US" dirty="0">
                <a:solidFill>
                  <a:schemeClr val="tx2"/>
                </a:solidFill>
              </a:rPr>
              <a:t>Technical Advisory Committee (TAC)</a:t>
            </a:r>
          </a:p>
          <a:p>
            <a:r>
              <a:rPr lang="en-US" dirty="0">
                <a:solidFill>
                  <a:schemeClr val="tx2"/>
                </a:solidFill>
              </a:rPr>
              <a:t>March 21, 2023</a:t>
            </a:r>
          </a:p>
        </p:txBody>
      </p:sp>
    </p:spTree>
    <p:extLst>
      <p:ext uri="{BB962C8B-B14F-4D97-AF65-F5344CB8AC3E}">
        <p14:creationId xmlns:p14="http://schemas.microsoft.com/office/powerpoint/2010/main" val="73060379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p:spPr>
        <p:txBody>
          <a:bodyPr/>
          <a:lstStyle/>
          <a:p>
            <a:r>
              <a:rPr lang="en-US" b="1" dirty="0">
                <a:solidFill>
                  <a:schemeClr val="accent1"/>
                </a:solidFill>
              </a:rPr>
              <a:t>Background</a:t>
            </a:r>
          </a:p>
        </p:txBody>
      </p:sp>
      <p:sp>
        <p:nvSpPr>
          <p:cNvPr id="3" name="Content Placeholder 2"/>
          <p:cNvSpPr>
            <a:spLocks noGrp="1"/>
          </p:cNvSpPr>
          <p:nvPr>
            <p:ph idx="1"/>
          </p:nvPr>
        </p:nvSpPr>
        <p:spPr>
          <a:xfrm>
            <a:off x="304800" y="1219200"/>
            <a:ext cx="8534400" cy="4572000"/>
          </a:xfrm>
        </p:spPr>
        <p:txBody>
          <a:bodyPr/>
          <a:lstStyle/>
          <a:p>
            <a:pPr>
              <a:spcBef>
                <a:spcPts val="1800"/>
              </a:spcBef>
              <a:spcAft>
                <a:spcPts val="600"/>
              </a:spcAft>
            </a:pPr>
            <a:r>
              <a:rPr lang="en-US" sz="1800" dirty="0"/>
              <a:t>On February 7, 2023, ERCOT discovered an error related to the value of the Valley Export GTC (VALEXP) flow that was being passed to the RTM for Operating Days February 5 and 6, 2023.</a:t>
            </a:r>
          </a:p>
          <a:p>
            <a:pPr>
              <a:spcBef>
                <a:spcPts val="1800"/>
              </a:spcBef>
              <a:spcAft>
                <a:spcPts val="600"/>
              </a:spcAft>
            </a:pPr>
            <a:r>
              <a:rPr lang="en-US" sz="1800" dirty="0"/>
              <a:t>The VALEXP definition (interface constraint) consists of six transmission lines in the region (three 345 kV transmission lines and three 138 kV transmission lines).</a:t>
            </a:r>
          </a:p>
          <a:p>
            <a:pPr>
              <a:spcBef>
                <a:spcPts val="1800"/>
              </a:spcBef>
            </a:pPr>
            <a:r>
              <a:rPr lang="en-US" sz="1800" dirty="0"/>
              <a:t>The constraint represents a stability limit for transient voltage instability associated with large power exports out of the Greater Valley area.</a:t>
            </a:r>
          </a:p>
          <a:p>
            <a:pPr>
              <a:spcBef>
                <a:spcPts val="1800"/>
              </a:spcBef>
            </a:pPr>
            <a:r>
              <a:rPr lang="en-US" sz="1800" dirty="0"/>
              <a:t>Limits on the amount of power that can flow across this interface constraint are highly dependent on transmission outage conditions with limits for the GTC ranging between 145 and 705 MW.</a:t>
            </a:r>
          </a:p>
          <a:p>
            <a:pPr marL="0" indent="0">
              <a:lnSpc>
                <a:spcPct val="150000"/>
              </a:lnSpc>
              <a:buNone/>
            </a:pPr>
            <a:endParaRPr lang="en-US" sz="2000" dirty="0">
              <a:solidFill>
                <a:schemeClr val="tx2"/>
              </a:solidFill>
            </a:endParaRPr>
          </a:p>
        </p:txBody>
      </p:sp>
      <p:sp>
        <p:nvSpPr>
          <p:cNvPr id="4" name="Slide Number Placeholder 3"/>
          <p:cNvSpPr>
            <a:spLocks noGrp="1"/>
          </p:cNvSpPr>
          <p:nvPr>
            <p:ph type="sldNum" sz="quarter" idx="4"/>
          </p:nvPr>
        </p:nvSpPr>
        <p:spPr/>
        <p:txBody>
          <a:bodyPr/>
          <a:lstStyle/>
          <a:p>
            <a:fld id="{1D93BD3E-1E9A-4970-A6F7-E7AC52762E0C}" type="slidenum">
              <a:rPr lang="en-US" smtClean="0"/>
              <a:pPr/>
              <a:t>2</a:t>
            </a:fld>
            <a:endParaRPr lang="en-US"/>
          </a:p>
        </p:txBody>
      </p:sp>
    </p:spTree>
    <p:extLst>
      <p:ext uri="{BB962C8B-B14F-4D97-AF65-F5344CB8AC3E}">
        <p14:creationId xmlns:p14="http://schemas.microsoft.com/office/powerpoint/2010/main" val="319092739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p:spPr>
        <p:txBody>
          <a:bodyPr/>
          <a:lstStyle/>
          <a:p>
            <a:r>
              <a:rPr lang="en-US" b="1" dirty="0">
                <a:solidFill>
                  <a:schemeClr val="accent1"/>
                </a:solidFill>
              </a:rPr>
              <a:t>Background</a:t>
            </a:r>
          </a:p>
        </p:txBody>
      </p:sp>
      <p:sp>
        <p:nvSpPr>
          <p:cNvPr id="3" name="Content Placeholder 2"/>
          <p:cNvSpPr>
            <a:spLocks noGrp="1"/>
          </p:cNvSpPr>
          <p:nvPr>
            <p:ph idx="1"/>
          </p:nvPr>
        </p:nvSpPr>
        <p:spPr>
          <a:xfrm>
            <a:off x="304800" y="838199"/>
            <a:ext cx="8534400" cy="4040981"/>
          </a:xfrm>
        </p:spPr>
        <p:txBody>
          <a:bodyPr/>
          <a:lstStyle/>
          <a:p>
            <a:pPr>
              <a:spcBef>
                <a:spcPts val="0"/>
              </a:spcBef>
            </a:pPr>
            <a:r>
              <a:rPr lang="en-US" sz="1800" dirty="0"/>
              <a:t>A typical thermal constraint is non-directional, meaning flow on the transmission element must be managed in either direction.  </a:t>
            </a:r>
          </a:p>
          <a:p>
            <a:pPr lvl="1">
              <a:spcBef>
                <a:spcPts val="0"/>
              </a:spcBef>
            </a:pPr>
            <a:r>
              <a:rPr lang="en-US" sz="1600" dirty="0"/>
              <a:t>The Transmission Constraint Manager (TCM) sends the absolute value of the flow to the Security-Constrained Economic Dispatch (SCED) engine and the sign of the shift factors are adjusted to account for direction.</a:t>
            </a:r>
          </a:p>
          <a:p>
            <a:pPr lvl="1">
              <a:spcBef>
                <a:spcPts val="0"/>
              </a:spcBef>
            </a:pPr>
            <a:endParaRPr lang="en-US" sz="1800" dirty="0"/>
          </a:p>
          <a:p>
            <a:pPr>
              <a:spcBef>
                <a:spcPts val="0"/>
              </a:spcBef>
            </a:pPr>
            <a:r>
              <a:rPr lang="en-US" sz="1800" dirty="0"/>
              <a:t>GTCs and the associated phenomenon that result in these transmission limitations are directional in nature.</a:t>
            </a:r>
          </a:p>
          <a:p>
            <a:pPr lvl="1">
              <a:spcBef>
                <a:spcPts val="0"/>
              </a:spcBef>
            </a:pPr>
            <a:r>
              <a:rPr lang="en-US" sz="1600" dirty="0"/>
              <a:t>The constraint should only be limiting when the flow is in a specific direction and signs of the shift factors are not adjusted.  </a:t>
            </a:r>
          </a:p>
          <a:p>
            <a:pPr lvl="1">
              <a:spcBef>
                <a:spcPts val="0"/>
              </a:spcBef>
            </a:pPr>
            <a:endParaRPr lang="en-US" sz="1800" dirty="0"/>
          </a:p>
          <a:p>
            <a:pPr>
              <a:spcBef>
                <a:spcPts val="0"/>
              </a:spcBef>
            </a:pPr>
            <a:r>
              <a:rPr lang="en-US" sz="1800" dirty="0"/>
              <a:t>However, TCM was not designed to recognize this distinction in constraint type when providing flow information and was sending the absolute value for GTCs.</a:t>
            </a:r>
          </a:p>
          <a:p>
            <a:pPr lvl="1">
              <a:spcBef>
                <a:spcPts val="0"/>
              </a:spcBef>
            </a:pPr>
            <a:r>
              <a:rPr lang="en-US" sz="1600" dirty="0"/>
              <a:t>There has been a dependency on these constraints being deactivated from consideration in SCED before the flow reversed direction.</a:t>
            </a:r>
            <a:endParaRPr lang="en-US" sz="1800" dirty="0">
              <a:solidFill>
                <a:schemeClr val="tx2"/>
              </a:solidFill>
            </a:endParaRPr>
          </a:p>
        </p:txBody>
      </p:sp>
      <p:sp>
        <p:nvSpPr>
          <p:cNvPr id="4" name="Slide Number Placeholder 3"/>
          <p:cNvSpPr>
            <a:spLocks noGrp="1"/>
          </p:cNvSpPr>
          <p:nvPr>
            <p:ph type="sldNum" sz="quarter" idx="4"/>
          </p:nvPr>
        </p:nvSpPr>
        <p:spPr/>
        <p:txBody>
          <a:bodyPr/>
          <a:lstStyle/>
          <a:p>
            <a:fld id="{1D93BD3E-1E9A-4970-A6F7-E7AC52762E0C}" type="slidenum">
              <a:rPr lang="en-US" smtClean="0"/>
              <a:pPr/>
              <a:t>3</a:t>
            </a:fld>
            <a:endParaRPr lang="en-US"/>
          </a:p>
        </p:txBody>
      </p:sp>
      <p:cxnSp>
        <p:nvCxnSpPr>
          <p:cNvPr id="6" name="Straight Connector 5">
            <a:extLst>
              <a:ext uri="{FF2B5EF4-FFF2-40B4-BE49-F238E27FC236}">
                <a16:creationId xmlns:a16="http://schemas.microsoft.com/office/drawing/2014/main" id="{BB900D15-AE08-70C6-40BA-1E9544FCA35B}"/>
              </a:ext>
            </a:extLst>
          </p:cNvPr>
          <p:cNvCxnSpPr>
            <a:cxnSpLocks/>
          </p:cNvCxnSpPr>
          <p:nvPr/>
        </p:nvCxnSpPr>
        <p:spPr>
          <a:xfrm>
            <a:off x="1143000" y="5793581"/>
            <a:ext cx="533400" cy="0"/>
          </a:xfrm>
          <a:prstGeom prst="line">
            <a:avLst/>
          </a:prstGeom>
          <a:ln w="31750"/>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347DC5A9-A802-3BEF-CABB-96B6ACEDA6D8}"/>
              </a:ext>
            </a:extLst>
          </p:cNvPr>
          <p:cNvCxnSpPr>
            <a:cxnSpLocks/>
          </p:cNvCxnSpPr>
          <p:nvPr/>
        </p:nvCxnSpPr>
        <p:spPr>
          <a:xfrm flipV="1">
            <a:off x="1409700" y="5031581"/>
            <a:ext cx="0" cy="762000"/>
          </a:xfrm>
          <a:prstGeom prst="line">
            <a:avLst/>
          </a:prstGeom>
          <a:ln w="31750"/>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71F290A5-0579-4CF9-7B23-96D2848EDB7B}"/>
              </a:ext>
            </a:extLst>
          </p:cNvPr>
          <p:cNvCxnSpPr>
            <a:cxnSpLocks/>
          </p:cNvCxnSpPr>
          <p:nvPr/>
        </p:nvCxnSpPr>
        <p:spPr>
          <a:xfrm flipV="1">
            <a:off x="1143000" y="5793581"/>
            <a:ext cx="152400" cy="228600"/>
          </a:xfrm>
          <a:prstGeom prst="line">
            <a:avLst/>
          </a:prstGeom>
          <a:ln w="31750"/>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DFFE3314-01AF-6477-ED74-1EEA054D85F7}"/>
              </a:ext>
            </a:extLst>
          </p:cNvPr>
          <p:cNvCxnSpPr>
            <a:cxnSpLocks/>
          </p:cNvCxnSpPr>
          <p:nvPr/>
        </p:nvCxnSpPr>
        <p:spPr>
          <a:xfrm flipH="1" flipV="1">
            <a:off x="1524001" y="5793581"/>
            <a:ext cx="152399" cy="228600"/>
          </a:xfrm>
          <a:prstGeom prst="line">
            <a:avLst/>
          </a:prstGeom>
          <a:ln w="31750"/>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09DC066C-B69E-2C93-FFFB-12D085A72043}"/>
              </a:ext>
            </a:extLst>
          </p:cNvPr>
          <p:cNvCxnSpPr>
            <a:cxnSpLocks/>
          </p:cNvCxnSpPr>
          <p:nvPr/>
        </p:nvCxnSpPr>
        <p:spPr>
          <a:xfrm flipV="1">
            <a:off x="990600" y="6019800"/>
            <a:ext cx="152400" cy="228600"/>
          </a:xfrm>
          <a:prstGeom prst="line">
            <a:avLst/>
          </a:prstGeom>
          <a:ln w="31750">
            <a:prstDash val="sysDot"/>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1758AA4F-CEA2-4126-528B-6D16CB0BFBCB}"/>
              </a:ext>
            </a:extLst>
          </p:cNvPr>
          <p:cNvCxnSpPr>
            <a:cxnSpLocks/>
          </p:cNvCxnSpPr>
          <p:nvPr/>
        </p:nvCxnSpPr>
        <p:spPr>
          <a:xfrm flipH="1" flipV="1">
            <a:off x="1676400" y="6019800"/>
            <a:ext cx="152399" cy="228600"/>
          </a:xfrm>
          <a:prstGeom prst="line">
            <a:avLst/>
          </a:prstGeom>
          <a:ln w="31750">
            <a:prstDash val="sysDot"/>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D51E8785-818B-9FFD-E75E-45F30B4AD6D2}"/>
              </a:ext>
            </a:extLst>
          </p:cNvPr>
          <p:cNvCxnSpPr>
            <a:cxnSpLocks/>
          </p:cNvCxnSpPr>
          <p:nvPr/>
        </p:nvCxnSpPr>
        <p:spPr>
          <a:xfrm>
            <a:off x="7446887" y="5793581"/>
            <a:ext cx="533400" cy="0"/>
          </a:xfrm>
          <a:prstGeom prst="line">
            <a:avLst/>
          </a:prstGeom>
          <a:ln w="31750"/>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68705D31-1AC3-34D6-02EE-D3A811F32C9D}"/>
              </a:ext>
            </a:extLst>
          </p:cNvPr>
          <p:cNvCxnSpPr>
            <a:cxnSpLocks/>
          </p:cNvCxnSpPr>
          <p:nvPr/>
        </p:nvCxnSpPr>
        <p:spPr>
          <a:xfrm flipV="1">
            <a:off x="7713587" y="5031581"/>
            <a:ext cx="0" cy="762000"/>
          </a:xfrm>
          <a:prstGeom prst="line">
            <a:avLst/>
          </a:prstGeom>
          <a:ln w="31750"/>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C31D064A-D70E-1197-4646-6090400D378C}"/>
              </a:ext>
            </a:extLst>
          </p:cNvPr>
          <p:cNvCxnSpPr>
            <a:cxnSpLocks/>
          </p:cNvCxnSpPr>
          <p:nvPr/>
        </p:nvCxnSpPr>
        <p:spPr>
          <a:xfrm flipV="1">
            <a:off x="7446887" y="5793581"/>
            <a:ext cx="152400" cy="228600"/>
          </a:xfrm>
          <a:prstGeom prst="line">
            <a:avLst/>
          </a:prstGeom>
          <a:ln w="31750"/>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5B572B5A-2641-0D19-6859-2DEA0105B3F4}"/>
              </a:ext>
            </a:extLst>
          </p:cNvPr>
          <p:cNvCxnSpPr>
            <a:cxnSpLocks/>
          </p:cNvCxnSpPr>
          <p:nvPr/>
        </p:nvCxnSpPr>
        <p:spPr>
          <a:xfrm flipH="1" flipV="1">
            <a:off x="7827888" y="5793581"/>
            <a:ext cx="152399" cy="228600"/>
          </a:xfrm>
          <a:prstGeom prst="line">
            <a:avLst/>
          </a:prstGeom>
          <a:ln w="31750"/>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4C857207-22DF-EEEA-927A-5A16C291E93D}"/>
              </a:ext>
            </a:extLst>
          </p:cNvPr>
          <p:cNvCxnSpPr>
            <a:cxnSpLocks/>
          </p:cNvCxnSpPr>
          <p:nvPr/>
        </p:nvCxnSpPr>
        <p:spPr>
          <a:xfrm flipV="1">
            <a:off x="7294487" y="6019800"/>
            <a:ext cx="152400" cy="228600"/>
          </a:xfrm>
          <a:prstGeom prst="line">
            <a:avLst/>
          </a:prstGeom>
          <a:ln w="31750">
            <a:prstDash val="sysDot"/>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88687E8F-4F92-AF1A-8202-8433DA76591C}"/>
              </a:ext>
            </a:extLst>
          </p:cNvPr>
          <p:cNvCxnSpPr>
            <a:cxnSpLocks/>
          </p:cNvCxnSpPr>
          <p:nvPr/>
        </p:nvCxnSpPr>
        <p:spPr>
          <a:xfrm flipH="1" flipV="1">
            <a:off x="7980287" y="6019800"/>
            <a:ext cx="152399" cy="228600"/>
          </a:xfrm>
          <a:prstGeom prst="line">
            <a:avLst/>
          </a:prstGeom>
          <a:ln w="31750">
            <a:prstDash val="sysDot"/>
          </a:ln>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2E8E3B9F-06DE-5622-E602-A12A101F1F9A}"/>
              </a:ext>
            </a:extLst>
          </p:cNvPr>
          <p:cNvCxnSpPr>
            <a:cxnSpLocks/>
          </p:cNvCxnSpPr>
          <p:nvPr/>
        </p:nvCxnSpPr>
        <p:spPr>
          <a:xfrm>
            <a:off x="1409700" y="5031581"/>
            <a:ext cx="6303887" cy="0"/>
          </a:xfrm>
          <a:prstGeom prst="line">
            <a:avLst/>
          </a:prstGeom>
          <a:ln w="31750"/>
        </p:spPr>
        <p:style>
          <a:lnRef idx="1">
            <a:schemeClr val="accent1"/>
          </a:lnRef>
          <a:fillRef idx="0">
            <a:schemeClr val="accent1"/>
          </a:fillRef>
          <a:effectRef idx="0">
            <a:schemeClr val="accent1"/>
          </a:effectRef>
          <a:fontRef idx="minor">
            <a:schemeClr val="tx1"/>
          </a:fontRef>
        </p:style>
      </p:cxnSp>
      <p:sp>
        <p:nvSpPr>
          <p:cNvPr id="30" name="TextBox 29">
            <a:extLst>
              <a:ext uri="{FF2B5EF4-FFF2-40B4-BE49-F238E27FC236}">
                <a16:creationId xmlns:a16="http://schemas.microsoft.com/office/drawing/2014/main" id="{876DD207-5DFE-642A-C225-E2250E23864C}"/>
              </a:ext>
            </a:extLst>
          </p:cNvPr>
          <p:cNvSpPr txBox="1"/>
          <p:nvPr/>
        </p:nvSpPr>
        <p:spPr>
          <a:xfrm>
            <a:off x="292115" y="5357573"/>
            <a:ext cx="1108060" cy="369332"/>
          </a:xfrm>
          <a:prstGeom prst="rect">
            <a:avLst/>
          </a:prstGeom>
          <a:noFill/>
        </p:spPr>
        <p:txBody>
          <a:bodyPr wrap="none" rtlCol="0">
            <a:spAutoFit/>
          </a:bodyPr>
          <a:lstStyle/>
          <a:p>
            <a:r>
              <a:rPr lang="en-US" dirty="0">
                <a:solidFill>
                  <a:schemeClr val="accent1"/>
                </a:solidFill>
              </a:rPr>
              <a:t>Station A</a:t>
            </a:r>
          </a:p>
        </p:txBody>
      </p:sp>
      <p:sp>
        <p:nvSpPr>
          <p:cNvPr id="31" name="TextBox 30">
            <a:extLst>
              <a:ext uri="{FF2B5EF4-FFF2-40B4-BE49-F238E27FC236}">
                <a16:creationId xmlns:a16="http://schemas.microsoft.com/office/drawing/2014/main" id="{F9337099-E964-4586-8203-F1D0C81C3CA3}"/>
              </a:ext>
            </a:extLst>
          </p:cNvPr>
          <p:cNvSpPr txBox="1"/>
          <p:nvPr/>
        </p:nvSpPr>
        <p:spPr>
          <a:xfrm>
            <a:off x="7680280" y="5341025"/>
            <a:ext cx="1120820" cy="369332"/>
          </a:xfrm>
          <a:prstGeom prst="rect">
            <a:avLst/>
          </a:prstGeom>
          <a:noFill/>
        </p:spPr>
        <p:txBody>
          <a:bodyPr wrap="none" rtlCol="0">
            <a:spAutoFit/>
          </a:bodyPr>
          <a:lstStyle/>
          <a:p>
            <a:r>
              <a:rPr lang="en-US" dirty="0">
                <a:solidFill>
                  <a:schemeClr val="accent1"/>
                </a:solidFill>
              </a:rPr>
              <a:t>Station B</a:t>
            </a:r>
          </a:p>
        </p:txBody>
      </p:sp>
      <p:sp>
        <p:nvSpPr>
          <p:cNvPr id="32" name="Arrow: Left-Right 31">
            <a:extLst>
              <a:ext uri="{FF2B5EF4-FFF2-40B4-BE49-F238E27FC236}">
                <a16:creationId xmlns:a16="http://schemas.microsoft.com/office/drawing/2014/main" id="{52B42E75-D745-9076-3471-7BCE278AE88E}"/>
              </a:ext>
            </a:extLst>
          </p:cNvPr>
          <p:cNvSpPr/>
          <p:nvPr/>
        </p:nvSpPr>
        <p:spPr>
          <a:xfrm>
            <a:off x="2525689" y="5412581"/>
            <a:ext cx="4038600" cy="152374"/>
          </a:xfrm>
          <a:prstGeom prst="leftRightArrow">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a:p>
        </p:txBody>
      </p:sp>
      <p:sp>
        <p:nvSpPr>
          <p:cNvPr id="33" name="TextBox 32">
            <a:extLst>
              <a:ext uri="{FF2B5EF4-FFF2-40B4-BE49-F238E27FC236}">
                <a16:creationId xmlns:a16="http://schemas.microsoft.com/office/drawing/2014/main" id="{BC9583CF-DD1D-19ED-4C37-14A12909B82A}"/>
              </a:ext>
            </a:extLst>
          </p:cNvPr>
          <p:cNvSpPr txBox="1"/>
          <p:nvPr/>
        </p:nvSpPr>
        <p:spPr>
          <a:xfrm>
            <a:off x="1981200" y="5107781"/>
            <a:ext cx="5121915" cy="369332"/>
          </a:xfrm>
          <a:prstGeom prst="rect">
            <a:avLst/>
          </a:prstGeom>
          <a:noFill/>
        </p:spPr>
        <p:txBody>
          <a:bodyPr wrap="none" rtlCol="0">
            <a:spAutoFit/>
          </a:bodyPr>
          <a:lstStyle/>
          <a:p>
            <a:pPr algn="ctr"/>
            <a:r>
              <a:rPr lang="en-US" dirty="0">
                <a:solidFill>
                  <a:schemeClr val="accent3"/>
                </a:solidFill>
              </a:rPr>
              <a:t>Thermal constraint: managed in both directions</a:t>
            </a:r>
          </a:p>
        </p:txBody>
      </p:sp>
      <p:sp>
        <p:nvSpPr>
          <p:cNvPr id="35" name="TextBox 34">
            <a:extLst>
              <a:ext uri="{FF2B5EF4-FFF2-40B4-BE49-F238E27FC236}">
                <a16:creationId xmlns:a16="http://schemas.microsoft.com/office/drawing/2014/main" id="{78454071-0900-FE4A-4CA0-FBF4B22C042C}"/>
              </a:ext>
            </a:extLst>
          </p:cNvPr>
          <p:cNvSpPr txBox="1"/>
          <p:nvPr/>
        </p:nvSpPr>
        <p:spPr>
          <a:xfrm>
            <a:off x="2583929" y="5661832"/>
            <a:ext cx="3916457" cy="369332"/>
          </a:xfrm>
          <a:prstGeom prst="rect">
            <a:avLst/>
          </a:prstGeom>
          <a:noFill/>
        </p:spPr>
        <p:txBody>
          <a:bodyPr wrap="none" rtlCol="0">
            <a:spAutoFit/>
          </a:bodyPr>
          <a:lstStyle/>
          <a:p>
            <a:pPr algn="ctr"/>
            <a:r>
              <a:rPr lang="en-US" dirty="0">
                <a:solidFill>
                  <a:schemeClr val="accent4"/>
                </a:solidFill>
              </a:rPr>
              <a:t>GTC: managed in a single direction</a:t>
            </a:r>
          </a:p>
        </p:txBody>
      </p:sp>
      <p:sp>
        <p:nvSpPr>
          <p:cNvPr id="36" name="Arrow: Right 35">
            <a:extLst>
              <a:ext uri="{FF2B5EF4-FFF2-40B4-BE49-F238E27FC236}">
                <a16:creationId xmlns:a16="http://schemas.microsoft.com/office/drawing/2014/main" id="{D176D868-A7AC-EA9C-AA9E-D9D2AEC5B067}"/>
              </a:ext>
            </a:extLst>
          </p:cNvPr>
          <p:cNvSpPr/>
          <p:nvPr/>
        </p:nvSpPr>
        <p:spPr>
          <a:xfrm>
            <a:off x="2569783" y="5955532"/>
            <a:ext cx="4038600" cy="150019"/>
          </a:xfrm>
          <a:prstGeom prst="rightArrow">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97287683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p:spPr>
        <p:txBody>
          <a:bodyPr/>
          <a:lstStyle/>
          <a:p>
            <a:r>
              <a:rPr lang="en-US" b="1" dirty="0">
                <a:solidFill>
                  <a:schemeClr val="accent1"/>
                </a:solidFill>
              </a:rPr>
              <a:t>Background</a:t>
            </a:r>
          </a:p>
        </p:txBody>
      </p:sp>
      <p:sp>
        <p:nvSpPr>
          <p:cNvPr id="3" name="Content Placeholder 2"/>
          <p:cNvSpPr>
            <a:spLocks noGrp="1"/>
          </p:cNvSpPr>
          <p:nvPr>
            <p:ph idx="1"/>
          </p:nvPr>
        </p:nvSpPr>
        <p:spPr>
          <a:xfrm>
            <a:off x="304800" y="1219200"/>
            <a:ext cx="8534400" cy="4876800"/>
          </a:xfrm>
        </p:spPr>
        <p:txBody>
          <a:bodyPr/>
          <a:lstStyle/>
          <a:p>
            <a:r>
              <a:rPr lang="en-US" sz="1800" dirty="0"/>
              <a:t>On the given Operating Days, there were specific outages that resulted in the limits for the VALEXP GTC being on the lower end of the possible range.  This lower limit combined with wind conditions in the region resulted in increased potential for the constraint flow to change directions prior to it being deactivated from consideration in SCED. </a:t>
            </a:r>
          </a:p>
          <a:p>
            <a:endParaRPr lang="en-US" sz="1800" dirty="0"/>
          </a:p>
          <a:p>
            <a:r>
              <a:rPr lang="en-US" sz="1800" dirty="0"/>
              <a:t>For certain intervals on these days, the misalignment between constraint shift factors and constraint flow for the GTC resulted in incorrect congestion management including incorrect prices in Real-Time.</a:t>
            </a:r>
          </a:p>
          <a:p>
            <a:endParaRPr lang="en-US" sz="1800" dirty="0"/>
          </a:p>
          <a:p>
            <a:r>
              <a:rPr lang="en-US" sz="1800" dirty="0"/>
              <a:t>Upon learning of the issue, ERCOT issued an Operations Message on the afternoon of February 7, 2023, noting that there was an investigation of SCED prices underway.</a:t>
            </a:r>
            <a:endParaRPr lang="en-US" sz="1800" dirty="0">
              <a:solidFill>
                <a:schemeClr val="tx2"/>
              </a:solidFill>
            </a:endParaRPr>
          </a:p>
        </p:txBody>
      </p:sp>
      <p:sp>
        <p:nvSpPr>
          <p:cNvPr id="4" name="Slide Number Placeholder 3"/>
          <p:cNvSpPr>
            <a:spLocks noGrp="1"/>
          </p:cNvSpPr>
          <p:nvPr>
            <p:ph type="sldNum" sz="quarter" idx="4"/>
          </p:nvPr>
        </p:nvSpPr>
        <p:spPr/>
        <p:txBody>
          <a:bodyPr/>
          <a:lstStyle/>
          <a:p>
            <a:fld id="{1D93BD3E-1E9A-4970-A6F7-E7AC52762E0C}" type="slidenum">
              <a:rPr lang="en-US" smtClean="0"/>
              <a:pPr/>
              <a:t>4</a:t>
            </a:fld>
            <a:endParaRPr lang="en-US"/>
          </a:p>
        </p:txBody>
      </p:sp>
    </p:spTree>
    <p:extLst>
      <p:ext uri="{BB962C8B-B14F-4D97-AF65-F5344CB8AC3E}">
        <p14:creationId xmlns:p14="http://schemas.microsoft.com/office/powerpoint/2010/main" val="69514089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p:spPr>
        <p:txBody>
          <a:bodyPr/>
          <a:lstStyle/>
          <a:p>
            <a:r>
              <a:rPr lang="en-US" b="1" dirty="0">
                <a:solidFill>
                  <a:schemeClr val="accent1"/>
                </a:solidFill>
              </a:rPr>
              <a:t>Background</a:t>
            </a:r>
          </a:p>
        </p:txBody>
      </p:sp>
      <p:sp>
        <p:nvSpPr>
          <p:cNvPr id="3" name="Content Placeholder 2"/>
          <p:cNvSpPr>
            <a:spLocks noGrp="1"/>
          </p:cNvSpPr>
          <p:nvPr>
            <p:ph idx="1"/>
          </p:nvPr>
        </p:nvSpPr>
        <p:spPr>
          <a:xfrm>
            <a:off x="304800" y="990600"/>
            <a:ext cx="8534400" cy="4876800"/>
          </a:xfrm>
        </p:spPr>
        <p:txBody>
          <a:bodyPr/>
          <a:lstStyle/>
          <a:p>
            <a:r>
              <a:rPr lang="en-US" sz="1800" dirty="0"/>
              <a:t>Upon completion of the investigation, an updated message was provided on the afternoon of February 8, 2023.  ERCOT found that both Operating Days met the initial criteria for price correction, according to Protocols Section 6.3(5).</a:t>
            </a:r>
          </a:p>
          <a:p>
            <a:endParaRPr lang="en-US" sz="1800" dirty="0"/>
          </a:p>
          <a:p>
            <a:r>
              <a:rPr lang="en-US" sz="1800" dirty="0"/>
              <a:t>However, because the initial deadline for February 5, 2023, had passed, further analysis was performed and it was determined that the Settlements impact met the criteria for seeking review by the ERCOT Board of Directors (Board), as specified in Protocol Section 6.3(7)(b).  </a:t>
            </a:r>
          </a:p>
          <a:p>
            <a:pPr lvl="1"/>
            <a:r>
              <a:rPr lang="en-US" sz="1600" dirty="0"/>
              <a:t>Protocol Section 6.3(7)(b) defines the two possible criteria for seeking Board review as the impact to any single Counter Party RTM Settlement Statement being:</a:t>
            </a:r>
          </a:p>
          <a:p>
            <a:pPr marL="1257300" lvl="2" indent="-400050">
              <a:buFont typeface="+mj-lt"/>
              <a:buAutoNum type="romanLcPeriod"/>
            </a:pPr>
            <a:r>
              <a:rPr lang="en-US" sz="1600" dirty="0"/>
              <a:t>2% and also greater than $20,000; or</a:t>
            </a:r>
          </a:p>
          <a:p>
            <a:pPr marL="1257300" lvl="2" indent="-400050">
              <a:buFont typeface="+mj-lt"/>
              <a:buAutoNum type="romanLcPeriod"/>
            </a:pPr>
            <a:r>
              <a:rPr lang="en-US" sz="1600" dirty="0"/>
              <a:t>20% and also greater than $2,000</a:t>
            </a:r>
          </a:p>
          <a:p>
            <a:endParaRPr lang="en-US" sz="1600" dirty="0"/>
          </a:p>
          <a:p>
            <a:endParaRPr lang="en-US" sz="1600" dirty="0"/>
          </a:p>
          <a:p>
            <a:pPr>
              <a:lnSpc>
                <a:spcPct val="150000"/>
              </a:lnSpc>
            </a:pPr>
            <a:endParaRPr lang="en-US" sz="2000" dirty="0">
              <a:solidFill>
                <a:schemeClr val="tx2"/>
              </a:solidFill>
            </a:endParaRPr>
          </a:p>
          <a:p>
            <a:pPr marL="0" indent="0">
              <a:lnSpc>
                <a:spcPct val="150000"/>
              </a:lnSpc>
              <a:buNone/>
            </a:pPr>
            <a:endParaRPr lang="en-US" sz="2000" dirty="0"/>
          </a:p>
          <a:p>
            <a:pPr marL="0" indent="0">
              <a:lnSpc>
                <a:spcPct val="150000"/>
              </a:lnSpc>
              <a:buNone/>
            </a:pPr>
            <a:endParaRPr lang="en-US" sz="2000" dirty="0">
              <a:solidFill>
                <a:schemeClr val="tx2"/>
              </a:solidFill>
            </a:endParaRPr>
          </a:p>
        </p:txBody>
      </p:sp>
      <p:sp>
        <p:nvSpPr>
          <p:cNvPr id="4" name="Slide Number Placeholder 3"/>
          <p:cNvSpPr>
            <a:spLocks noGrp="1"/>
          </p:cNvSpPr>
          <p:nvPr>
            <p:ph type="sldNum" sz="quarter" idx="4"/>
          </p:nvPr>
        </p:nvSpPr>
        <p:spPr/>
        <p:txBody>
          <a:bodyPr/>
          <a:lstStyle/>
          <a:p>
            <a:fld id="{1D93BD3E-1E9A-4970-A6F7-E7AC52762E0C}" type="slidenum">
              <a:rPr lang="en-US" smtClean="0"/>
              <a:pPr/>
              <a:t>5</a:t>
            </a:fld>
            <a:endParaRPr lang="en-US"/>
          </a:p>
        </p:txBody>
      </p:sp>
      <p:graphicFrame>
        <p:nvGraphicFramePr>
          <p:cNvPr id="6" name="Table 5">
            <a:extLst>
              <a:ext uri="{FF2B5EF4-FFF2-40B4-BE49-F238E27FC236}">
                <a16:creationId xmlns:a16="http://schemas.microsoft.com/office/drawing/2014/main" id="{0FAC77C3-4061-F4E7-FB2E-D3C60AEA40D9}"/>
              </a:ext>
            </a:extLst>
          </p:cNvPr>
          <p:cNvGraphicFramePr>
            <a:graphicFrameLocks noGrp="1"/>
          </p:cNvGraphicFramePr>
          <p:nvPr>
            <p:extLst>
              <p:ext uri="{D42A27DB-BD31-4B8C-83A1-F6EECF244321}">
                <p14:modId xmlns:p14="http://schemas.microsoft.com/office/powerpoint/2010/main" val="3393709685"/>
              </p:ext>
            </p:extLst>
          </p:nvPr>
        </p:nvGraphicFramePr>
        <p:xfrm>
          <a:off x="1182688" y="4800600"/>
          <a:ext cx="6778624" cy="1130935"/>
        </p:xfrm>
        <a:graphic>
          <a:graphicData uri="http://schemas.openxmlformats.org/drawingml/2006/table">
            <a:tbl>
              <a:tblPr firstRow="1" firstCol="1" bandRow="1">
                <a:tableStyleId>{5C22544A-7EE6-4342-B048-85BDC9FD1C3A}</a:tableStyleId>
              </a:tblPr>
              <a:tblGrid>
                <a:gridCol w="2259058">
                  <a:extLst>
                    <a:ext uri="{9D8B030D-6E8A-4147-A177-3AD203B41FA5}">
                      <a16:colId xmlns:a16="http://schemas.microsoft.com/office/drawing/2014/main" val="2326511933"/>
                    </a:ext>
                  </a:extLst>
                </a:gridCol>
                <a:gridCol w="2259783">
                  <a:extLst>
                    <a:ext uri="{9D8B030D-6E8A-4147-A177-3AD203B41FA5}">
                      <a16:colId xmlns:a16="http://schemas.microsoft.com/office/drawing/2014/main" val="4215572631"/>
                    </a:ext>
                  </a:extLst>
                </a:gridCol>
                <a:gridCol w="2259783">
                  <a:extLst>
                    <a:ext uri="{9D8B030D-6E8A-4147-A177-3AD203B41FA5}">
                      <a16:colId xmlns:a16="http://schemas.microsoft.com/office/drawing/2014/main" val="751446799"/>
                    </a:ext>
                  </a:extLst>
                </a:gridCol>
              </a:tblGrid>
              <a:tr h="0">
                <a:tc>
                  <a:txBody>
                    <a:bodyPr/>
                    <a:lstStyle/>
                    <a:p>
                      <a:pPr marL="0" marR="0" algn="ctr">
                        <a:spcBef>
                          <a:spcPts val="0"/>
                        </a:spcBef>
                        <a:spcAft>
                          <a:spcPts val="1200"/>
                        </a:spcAft>
                      </a:pPr>
                      <a:r>
                        <a:rPr lang="en-US" sz="1400" dirty="0">
                          <a:effectLst/>
                        </a:rPr>
                        <a:t>Operating Day</a:t>
                      </a:r>
                      <a:endParaRPr lang="en-US" sz="1050" dirty="0">
                        <a:effectLst/>
                        <a:latin typeface="Times New Roman" panose="02020603050405020304" pitchFamily="18" charset="0"/>
                        <a:ea typeface="Calibri" panose="020F0502020204030204" pitchFamily="34" charset="0"/>
                      </a:endParaRPr>
                    </a:p>
                  </a:txBody>
                  <a:tcPr marL="68580" marR="68580" marT="0" marB="0" anchor="ctr"/>
                </a:tc>
                <a:tc>
                  <a:txBody>
                    <a:bodyPr/>
                    <a:lstStyle/>
                    <a:p>
                      <a:pPr marL="0" marR="0" algn="ctr">
                        <a:spcBef>
                          <a:spcPts val="0"/>
                        </a:spcBef>
                        <a:spcAft>
                          <a:spcPts val="1200"/>
                        </a:spcAft>
                      </a:pPr>
                      <a:r>
                        <a:rPr lang="en-US" sz="1400" dirty="0">
                          <a:effectLst/>
                        </a:rPr>
                        <a:t>Counter-Parties meeting criteria in Protocol Section 6.3(7)(b)(</a:t>
                      </a:r>
                      <a:r>
                        <a:rPr lang="en-US" sz="1400" dirty="0" err="1">
                          <a:effectLst/>
                        </a:rPr>
                        <a:t>i</a:t>
                      </a:r>
                      <a:r>
                        <a:rPr lang="en-US" sz="1400" dirty="0">
                          <a:effectLst/>
                        </a:rPr>
                        <a:t>)*</a:t>
                      </a:r>
                      <a:endParaRPr lang="en-US" sz="1050" dirty="0">
                        <a:effectLst/>
                        <a:latin typeface="Times New Roman" panose="02020603050405020304" pitchFamily="18" charset="0"/>
                        <a:ea typeface="Calibri" panose="020F0502020204030204" pitchFamily="34" charset="0"/>
                      </a:endParaRPr>
                    </a:p>
                  </a:txBody>
                  <a:tcPr marL="68580" marR="68580" marT="0" marB="0" anchor="ctr"/>
                </a:tc>
                <a:tc>
                  <a:txBody>
                    <a:bodyPr/>
                    <a:lstStyle/>
                    <a:p>
                      <a:pPr marL="0" marR="0" algn="ctr">
                        <a:spcBef>
                          <a:spcPts val="0"/>
                        </a:spcBef>
                        <a:spcAft>
                          <a:spcPts val="1200"/>
                        </a:spcAft>
                      </a:pPr>
                      <a:r>
                        <a:rPr lang="en-US" sz="1400">
                          <a:effectLst/>
                        </a:rPr>
                        <a:t>Counter-Parties meeting criteria in Protocol Section 6.3(7)(b)(ii)*</a:t>
                      </a:r>
                      <a:endParaRPr lang="en-US" sz="1050">
                        <a:effectLst/>
                        <a:latin typeface="Times New Roman" panose="02020603050405020304" pitchFamily="18" charset="0"/>
                        <a:ea typeface="Calibri" panose="020F0502020204030204" pitchFamily="34" charset="0"/>
                      </a:endParaRPr>
                    </a:p>
                  </a:txBody>
                  <a:tcPr marL="68580" marR="68580" marT="0" marB="0" anchor="ctr"/>
                </a:tc>
                <a:extLst>
                  <a:ext uri="{0D108BD9-81ED-4DB2-BD59-A6C34878D82A}">
                    <a16:rowId xmlns:a16="http://schemas.microsoft.com/office/drawing/2014/main" val="165752220"/>
                  </a:ext>
                </a:extLst>
              </a:tr>
              <a:tr h="490855">
                <a:tc>
                  <a:txBody>
                    <a:bodyPr/>
                    <a:lstStyle/>
                    <a:p>
                      <a:pPr marL="0" marR="0" algn="ctr">
                        <a:spcBef>
                          <a:spcPts val="0"/>
                        </a:spcBef>
                        <a:spcAft>
                          <a:spcPts val="1200"/>
                        </a:spcAft>
                      </a:pPr>
                      <a:r>
                        <a:rPr lang="en-US" sz="1400" dirty="0">
                          <a:effectLst/>
                        </a:rPr>
                        <a:t>02/05/2023</a:t>
                      </a:r>
                      <a:endParaRPr lang="en-US" sz="1050" dirty="0">
                        <a:effectLst/>
                        <a:latin typeface="Times New Roman" panose="02020603050405020304" pitchFamily="18" charset="0"/>
                        <a:ea typeface="Calibri" panose="020F0502020204030204" pitchFamily="34" charset="0"/>
                      </a:endParaRPr>
                    </a:p>
                  </a:txBody>
                  <a:tcPr marL="68580" marR="68580" marT="0" marB="0" anchor="ctr"/>
                </a:tc>
                <a:tc>
                  <a:txBody>
                    <a:bodyPr/>
                    <a:lstStyle/>
                    <a:p>
                      <a:pPr marL="0" marR="0" algn="ctr">
                        <a:spcBef>
                          <a:spcPts val="0"/>
                        </a:spcBef>
                        <a:spcAft>
                          <a:spcPts val="1200"/>
                        </a:spcAft>
                      </a:pPr>
                      <a:r>
                        <a:rPr lang="en-US" sz="1400" dirty="0">
                          <a:solidFill>
                            <a:schemeClr val="tx2"/>
                          </a:solidFill>
                          <a:effectLst/>
                        </a:rPr>
                        <a:t>2</a:t>
                      </a:r>
                      <a:endParaRPr lang="en-US" sz="1050" dirty="0">
                        <a:solidFill>
                          <a:schemeClr val="tx2"/>
                        </a:solidFill>
                        <a:effectLst/>
                        <a:latin typeface="Times New Roman" panose="02020603050405020304" pitchFamily="18" charset="0"/>
                        <a:ea typeface="Calibri" panose="020F0502020204030204" pitchFamily="34" charset="0"/>
                      </a:endParaRPr>
                    </a:p>
                  </a:txBody>
                  <a:tcPr marL="68580" marR="68580" marT="0" marB="0" anchor="ctr"/>
                </a:tc>
                <a:tc>
                  <a:txBody>
                    <a:bodyPr/>
                    <a:lstStyle/>
                    <a:p>
                      <a:pPr marL="0" marR="0" algn="ctr">
                        <a:spcBef>
                          <a:spcPts val="0"/>
                        </a:spcBef>
                        <a:spcAft>
                          <a:spcPts val="1200"/>
                        </a:spcAft>
                      </a:pPr>
                      <a:r>
                        <a:rPr lang="en-US" sz="1400" dirty="0">
                          <a:solidFill>
                            <a:schemeClr val="tx2"/>
                          </a:solidFill>
                          <a:effectLst/>
                        </a:rPr>
                        <a:t>3</a:t>
                      </a:r>
                      <a:endParaRPr lang="en-US" sz="1050" dirty="0">
                        <a:solidFill>
                          <a:schemeClr val="tx2"/>
                        </a:solidFill>
                        <a:effectLst/>
                        <a:latin typeface="Times New Roman" panose="02020603050405020304" pitchFamily="18" charset="0"/>
                        <a:ea typeface="Calibri" panose="020F0502020204030204" pitchFamily="34" charset="0"/>
                      </a:endParaRPr>
                    </a:p>
                  </a:txBody>
                  <a:tcPr marL="68580" marR="68580" marT="0" marB="0" anchor="ctr"/>
                </a:tc>
                <a:extLst>
                  <a:ext uri="{0D108BD9-81ED-4DB2-BD59-A6C34878D82A}">
                    <a16:rowId xmlns:a16="http://schemas.microsoft.com/office/drawing/2014/main" val="1495768616"/>
                  </a:ext>
                </a:extLst>
              </a:tr>
            </a:tbl>
          </a:graphicData>
        </a:graphic>
      </p:graphicFrame>
    </p:spTree>
    <p:extLst>
      <p:ext uri="{BB962C8B-B14F-4D97-AF65-F5344CB8AC3E}">
        <p14:creationId xmlns:p14="http://schemas.microsoft.com/office/powerpoint/2010/main" val="59092587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p:spPr>
        <p:txBody>
          <a:bodyPr/>
          <a:lstStyle/>
          <a:p>
            <a:r>
              <a:rPr lang="en-US" b="1" dirty="0">
                <a:solidFill>
                  <a:schemeClr val="accent1"/>
                </a:solidFill>
              </a:rPr>
              <a:t>Background</a:t>
            </a:r>
          </a:p>
        </p:txBody>
      </p:sp>
      <p:sp>
        <p:nvSpPr>
          <p:cNvPr id="3" name="Content Placeholder 2"/>
          <p:cNvSpPr>
            <a:spLocks noGrp="1"/>
          </p:cNvSpPr>
          <p:nvPr>
            <p:ph idx="1"/>
          </p:nvPr>
        </p:nvSpPr>
        <p:spPr>
          <a:xfrm>
            <a:off x="304800" y="1219200"/>
            <a:ext cx="8534400" cy="4876800"/>
          </a:xfrm>
        </p:spPr>
        <p:txBody>
          <a:bodyPr/>
          <a:lstStyle/>
          <a:p>
            <a:r>
              <a:rPr lang="en-US" sz="1800" dirty="0"/>
              <a:t>ERCOT issued </a:t>
            </a:r>
            <a:r>
              <a:rPr lang="en-US" sz="1800" dirty="0">
                <a:hlinkClick r:id="rId3"/>
              </a:rPr>
              <a:t>Market Notice M-A022123-01</a:t>
            </a:r>
            <a:r>
              <a:rPr lang="en-US" sz="1800" dirty="0"/>
              <a:t> on February 21, 2023, notifying Market Participants that ERCOT would seek correction of Real-Time prices for February 5, 2023, in accordance with Protocol Section 6.3(7)(a).</a:t>
            </a:r>
          </a:p>
          <a:p>
            <a:endParaRPr lang="en-US" sz="1800" dirty="0"/>
          </a:p>
          <a:p>
            <a:r>
              <a:rPr lang="en-US" sz="1800" dirty="0"/>
              <a:t>A fix was implemented on March 2, 2023, that allows TCM to pass a negative flow to SCED for GTCs, ensuring that the flow is managed in the correct direction and that shift factors and flow information for the constraint are in alignment for the SCED engine. </a:t>
            </a:r>
          </a:p>
          <a:p>
            <a:pPr lvl="1"/>
            <a:r>
              <a:rPr lang="en-US" sz="1600" dirty="0"/>
              <a:t>The flow for all thermal constraints are still passed as an absolute value.</a:t>
            </a:r>
          </a:p>
          <a:p>
            <a:pPr marL="0" indent="0">
              <a:buNone/>
            </a:pPr>
            <a:endParaRPr lang="en-US" sz="1600" dirty="0"/>
          </a:p>
          <a:p>
            <a:endParaRPr lang="en-US" sz="1600" dirty="0"/>
          </a:p>
          <a:p>
            <a:pPr>
              <a:lnSpc>
                <a:spcPct val="150000"/>
              </a:lnSpc>
            </a:pPr>
            <a:endParaRPr lang="en-US" sz="2000" dirty="0">
              <a:solidFill>
                <a:schemeClr val="tx2"/>
              </a:solidFill>
            </a:endParaRPr>
          </a:p>
          <a:p>
            <a:pPr marL="0" indent="0">
              <a:lnSpc>
                <a:spcPct val="150000"/>
              </a:lnSpc>
              <a:buNone/>
            </a:pPr>
            <a:endParaRPr lang="en-US" sz="2000" dirty="0"/>
          </a:p>
          <a:p>
            <a:pPr marL="0" indent="0">
              <a:lnSpc>
                <a:spcPct val="150000"/>
              </a:lnSpc>
              <a:buNone/>
            </a:pPr>
            <a:endParaRPr lang="en-US" sz="2000" dirty="0">
              <a:solidFill>
                <a:schemeClr val="tx2"/>
              </a:solidFill>
            </a:endParaRPr>
          </a:p>
        </p:txBody>
      </p:sp>
      <p:sp>
        <p:nvSpPr>
          <p:cNvPr id="4" name="Slide Number Placeholder 3"/>
          <p:cNvSpPr>
            <a:spLocks noGrp="1"/>
          </p:cNvSpPr>
          <p:nvPr>
            <p:ph type="sldNum" sz="quarter" idx="4"/>
          </p:nvPr>
        </p:nvSpPr>
        <p:spPr/>
        <p:txBody>
          <a:bodyPr/>
          <a:lstStyle/>
          <a:p>
            <a:fld id="{1D93BD3E-1E9A-4970-A6F7-E7AC52762E0C}" type="slidenum">
              <a:rPr lang="en-US" smtClean="0"/>
              <a:pPr/>
              <a:t>6</a:t>
            </a:fld>
            <a:endParaRPr lang="en-US"/>
          </a:p>
        </p:txBody>
      </p:sp>
    </p:spTree>
    <p:extLst>
      <p:ext uri="{BB962C8B-B14F-4D97-AF65-F5344CB8AC3E}">
        <p14:creationId xmlns:p14="http://schemas.microsoft.com/office/powerpoint/2010/main" val="214541964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p:spPr>
        <p:txBody>
          <a:bodyPr/>
          <a:lstStyle/>
          <a:p>
            <a:r>
              <a:rPr lang="en-US" b="1" dirty="0">
                <a:solidFill>
                  <a:schemeClr val="accent1"/>
                </a:solidFill>
              </a:rPr>
              <a:t>Estimated Settlement Impacts</a:t>
            </a:r>
            <a:br>
              <a:rPr lang="en-US" b="1" dirty="0">
                <a:solidFill>
                  <a:schemeClr val="accent1"/>
                </a:solidFill>
              </a:rPr>
            </a:br>
            <a:endParaRPr lang="en-US" b="1" dirty="0">
              <a:solidFill>
                <a:schemeClr val="accent1"/>
              </a:solidFill>
            </a:endParaRPr>
          </a:p>
        </p:txBody>
      </p:sp>
      <p:sp>
        <p:nvSpPr>
          <p:cNvPr id="3" name="Content Placeholder 2"/>
          <p:cNvSpPr>
            <a:spLocks noGrp="1"/>
          </p:cNvSpPr>
          <p:nvPr>
            <p:ph idx="1"/>
          </p:nvPr>
        </p:nvSpPr>
        <p:spPr>
          <a:xfrm>
            <a:off x="304800" y="1219200"/>
            <a:ext cx="8534400" cy="4876800"/>
          </a:xfrm>
        </p:spPr>
        <p:txBody>
          <a:bodyPr/>
          <a:lstStyle/>
          <a:p>
            <a:endParaRPr lang="en-US" sz="2000" dirty="0"/>
          </a:p>
          <a:p>
            <a:pPr marL="0" indent="0">
              <a:lnSpc>
                <a:spcPct val="150000"/>
              </a:lnSpc>
              <a:buNone/>
            </a:pPr>
            <a:endParaRPr lang="en-US" sz="2000" dirty="0">
              <a:solidFill>
                <a:schemeClr val="tx2"/>
              </a:solidFill>
            </a:endParaRPr>
          </a:p>
        </p:txBody>
      </p:sp>
      <p:sp>
        <p:nvSpPr>
          <p:cNvPr id="4" name="Slide Number Placeholder 3"/>
          <p:cNvSpPr>
            <a:spLocks noGrp="1"/>
          </p:cNvSpPr>
          <p:nvPr>
            <p:ph type="sldNum" sz="quarter" idx="4"/>
          </p:nvPr>
        </p:nvSpPr>
        <p:spPr/>
        <p:txBody>
          <a:bodyPr/>
          <a:lstStyle/>
          <a:p>
            <a:fld id="{1D93BD3E-1E9A-4970-A6F7-E7AC52762E0C}" type="slidenum">
              <a:rPr lang="en-US" smtClean="0"/>
              <a:pPr/>
              <a:t>7</a:t>
            </a:fld>
            <a:endParaRPr lang="en-US"/>
          </a:p>
        </p:txBody>
      </p:sp>
      <p:graphicFrame>
        <p:nvGraphicFramePr>
          <p:cNvPr id="7" name="Table 6">
            <a:extLst>
              <a:ext uri="{FF2B5EF4-FFF2-40B4-BE49-F238E27FC236}">
                <a16:creationId xmlns:a16="http://schemas.microsoft.com/office/drawing/2014/main" id="{A08410B0-3FA0-EA06-2964-7D5A8C8F7AA7}"/>
              </a:ext>
            </a:extLst>
          </p:cNvPr>
          <p:cNvGraphicFramePr>
            <a:graphicFrameLocks noGrp="1"/>
          </p:cNvGraphicFramePr>
          <p:nvPr>
            <p:extLst>
              <p:ext uri="{D42A27DB-BD31-4B8C-83A1-F6EECF244321}">
                <p14:modId xmlns:p14="http://schemas.microsoft.com/office/powerpoint/2010/main" val="4174340939"/>
              </p:ext>
            </p:extLst>
          </p:nvPr>
        </p:nvGraphicFramePr>
        <p:xfrm>
          <a:off x="1066800" y="1062736"/>
          <a:ext cx="6781800" cy="990600"/>
        </p:xfrm>
        <a:graphic>
          <a:graphicData uri="http://schemas.openxmlformats.org/drawingml/2006/table">
            <a:tbl>
              <a:tblPr firstRow="1" firstCol="1" bandRow="1">
                <a:tableStyleId>{5C22544A-7EE6-4342-B048-85BDC9FD1C3A}</a:tableStyleId>
              </a:tblPr>
              <a:tblGrid>
                <a:gridCol w="1923006">
                  <a:extLst>
                    <a:ext uri="{9D8B030D-6E8A-4147-A177-3AD203B41FA5}">
                      <a16:colId xmlns:a16="http://schemas.microsoft.com/office/drawing/2014/main" val="1010479557"/>
                    </a:ext>
                  </a:extLst>
                </a:gridCol>
                <a:gridCol w="2499907">
                  <a:extLst>
                    <a:ext uri="{9D8B030D-6E8A-4147-A177-3AD203B41FA5}">
                      <a16:colId xmlns:a16="http://schemas.microsoft.com/office/drawing/2014/main" val="414820773"/>
                    </a:ext>
                  </a:extLst>
                </a:gridCol>
                <a:gridCol w="2358887">
                  <a:extLst>
                    <a:ext uri="{9D8B030D-6E8A-4147-A177-3AD203B41FA5}">
                      <a16:colId xmlns:a16="http://schemas.microsoft.com/office/drawing/2014/main" val="765520129"/>
                    </a:ext>
                  </a:extLst>
                </a:gridCol>
              </a:tblGrid>
              <a:tr h="570854">
                <a:tc>
                  <a:txBody>
                    <a:bodyPr/>
                    <a:lstStyle/>
                    <a:p>
                      <a:pPr algn="ctr" fontAlgn="b"/>
                      <a:r>
                        <a:rPr lang="en-US" sz="1400" b="1" kern="1200" dirty="0">
                          <a:solidFill>
                            <a:schemeClr val="lt1"/>
                          </a:solidFill>
                          <a:latin typeface="+mn-lt"/>
                          <a:ea typeface="+mn-ea"/>
                          <a:cs typeface="+mn-cs"/>
                        </a:rPr>
                        <a:t>Operating Day</a:t>
                      </a:r>
                    </a:p>
                  </a:txBody>
                  <a:tcPr marL="9525" marR="9525" marT="9525" marB="0" anchor="ctr"/>
                </a:tc>
                <a:tc gridSpan="2">
                  <a:txBody>
                    <a:bodyPr/>
                    <a:lstStyle/>
                    <a:p>
                      <a:pPr algn="ctr"/>
                      <a:r>
                        <a:rPr lang="en-US" sz="1400" b="1" kern="1200" dirty="0">
                          <a:solidFill>
                            <a:schemeClr val="lt1"/>
                          </a:solidFill>
                          <a:latin typeface="+mn-lt"/>
                          <a:ea typeface="+mn-ea"/>
                          <a:cs typeface="+mn-cs"/>
                        </a:rPr>
                        <a:t>Increase in Statement Charges Due to ERCOT</a:t>
                      </a:r>
                    </a:p>
                  </a:txBody>
                  <a:tcPr anchor="ctr">
                    <a:lnR w="12700" cap="flat" cmpd="sng" algn="ctr">
                      <a:solidFill>
                        <a:schemeClr val="bg2"/>
                      </a:solidFill>
                      <a:prstDash val="solid"/>
                      <a:round/>
                      <a:headEnd type="none" w="med" len="med"/>
                      <a:tailEnd type="none" w="med" len="med"/>
                    </a:lnR>
                  </a:tcPr>
                </a:tc>
                <a:tc hMerge="1">
                  <a:txBody>
                    <a:bodyPr/>
                    <a:lstStyle/>
                    <a:p>
                      <a:endParaRPr lang="en-US"/>
                    </a:p>
                  </a:txBody>
                  <a:tcPr/>
                </a:tc>
                <a:extLst>
                  <a:ext uri="{0D108BD9-81ED-4DB2-BD59-A6C34878D82A}">
                    <a16:rowId xmlns:a16="http://schemas.microsoft.com/office/drawing/2014/main" val="4158299544"/>
                  </a:ext>
                </a:extLst>
              </a:tr>
              <a:tr h="419746">
                <a:tc>
                  <a:txBody>
                    <a:bodyPr/>
                    <a:lstStyle/>
                    <a:p>
                      <a:pPr algn="ctr" fontAlgn="b"/>
                      <a:r>
                        <a:rPr lang="en-US" sz="1400" u="none" strike="noStrike" kern="1200" dirty="0">
                          <a:solidFill>
                            <a:schemeClr val="bg1"/>
                          </a:solidFill>
                          <a:effectLst/>
                          <a:latin typeface="+mn-lt"/>
                          <a:ea typeface="+mn-ea"/>
                          <a:cs typeface="+mn-cs"/>
                        </a:rPr>
                        <a:t>2/5/2023</a:t>
                      </a:r>
                    </a:p>
                  </a:txBody>
                  <a:tcPr marL="0" marR="0" marT="0" marB="0" anchor="ctr"/>
                </a:tc>
                <a:tc>
                  <a:txBody>
                    <a:bodyPr/>
                    <a:lstStyle/>
                    <a:p>
                      <a:pPr algn="ctr" fontAlgn="b"/>
                      <a:r>
                        <a:rPr lang="en-US" sz="1400" u="none" strike="noStrike" kern="1200" dirty="0">
                          <a:solidFill>
                            <a:schemeClr val="tx2"/>
                          </a:solidFill>
                          <a:effectLst/>
                          <a:latin typeface="+mn-lt"/>
                          <a:ea typeface="+mn-ea"/>
                          <a:cs typeface="+mn-cs"/>
                        </a:rPr>
                        <a:t>$83,356</a:t>
                      </a:r>
                    </a:p>
                  </a:txBody>
                  <a:tcPr marL="9525" marR="9525" marT="9525" marB="0" anchor="ctr">
                    <a:lnR w="12700" cap="flat" cmpd="sng" algn="ctr">
                      <a:solidFill>
                        <a:schemeClr val="bg2"/>
                      </a:solidFill>
                      <a:prstDash val="solid"/>
                      <a:round/>
                      <a:headEnd type="none" w="med" len="med"/>
                      <a:tailEnd type="none" w="med" len="med"/>
                    </a:lnR>
                  </a:tcPr>
                </a:tc>
                <a:tc>
                  <a:txBody>
                    <a:bodyPr/>
                    <a:lstStyle/>
                    <a:p>
                      <a:pPr algn="ctr" fontAlgn="b"/>
                      <a:r>
                        <a:rPr lang="en-US" sz="1400" u="none" strike="noStrike" kern="1200" dirty="0">
                          <a:solidFill>
                            <a:schemeClr val="tx2"/>
                          </a:solidFill>
                          <a:effectLst/>
                          <a:latin typeface="+mn-lt"/>
                          <a:ea typeface="+mn-ea"/>
                          <a:cs typeface="+mn-cs"/>
                        </a:rPr>
                        <a:t>2.1%</a:t>
                      </a:r>
                    </a:p>
                  </a:txBody>
                  <a:tcPr marL="9525" marR="9525" marT="9525" marB="0"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tcPr>
                </a:tc>
                <a:extLst>
                  <a:ext uri="{0D108BD9-81ED-4DB2-BD59-A6C34878D82A}">
                    <a16:rowId xmlns:a16="http://schemas.microsoft.com/office/drawing/2014/main" val="3580138265"/>
                  </a:ext>
                </a:extLst>
              </a:tr>
            </a:tbl>
          </a:graphicData>
        </a:graphic>
      </p:graphicFrame>
      <p:sp>
        <p:nvSpPr>
          <p:cNvPr id="8" name="TextBox 7">
            <a:extLst>
              <a:ext uri="{FF2B5EF4-FFF2-40B4-BE49-F238E27FC236}">
                <a16:creationId xmlns:a16="http://schemas.microsoft.com/office/drawing/2014/main" id="{FF923574-D782-1C59-4A9A-9297358978FA}"/>
              </a:ext>
            </a:extLst>
          </p:cNvPr>
          <p:cNvSpPr txBox="1"/>
          <p:nvPr/>
        </p:nvSpPr>
        <p:spPr>
          <a:xfrm>
            <a:off x="1295400" y="2139468"/>
            <a:ext cx="6324600" cy="1200329"/>
          </a:xfrm>
          <a:prstGeom prst="rect">
            <a:avLst/>
          </a:prstGeom>
          <a:noFill/>
        </p:spPr>
        <p:txBody>
          <a:bodyPr wrap="square">
            <a:spAutoFit/>
          </a:bodyPr>
          <a:lstStyle/>
          <a:p>
            <a:r>
              <a:rPr lang="en-US" sz="1200" dirty="0">
                <a:solidFill>
                  <a:schemeClr val="tx2"/>
                </a:solidFill>
              </a:rPr>
              <a:t>A positive value in this table represents an increase in statement charge amount due to ERCOT.</a:t>
            </a:r>
          </a:p>
          <a:p>
            <a:endParaRPr lang="en-US" sz="1200" dirty="0">
              <a:solidFill>
                <a:schemeClr val="tx2"/>
              </a:solidFill>
            </a:endParaRPr>
          </a:p>
          <a:p>
            <a:r>
              <a:rPr lang="en-US" sz="1200" dirty="0">
                <a:solidFill>
                  <a:schemeClr val="tx2"/>
                </a:solidFill>
              </a:rPr>
              <a:t>The percent amount is the absolute value of the percent of impact to the previously settled net amount due to/from ERCOT. </a:t>
            </a:r>
          </a:p>
          <a:p>
            <a:endParaRPr lang="en-US" sz="1200" dirty="0"/>
          </a:p>
        </p:txBody>
      </p:sp>
      <p:graphicFrame>
        <p:nvGraphicFramePr>
          <p:cNvPr id="6" name="Table 5">
            <a:extLst>
              <a:ext uri="{FF2B5EF4-FFF2-40B4-BE49-F238E27FC236}">
                <a16:creationId xmlns:a16="http://schemas.microsoft.com/office/drawing/2014/main" id="{4FE29C88-1E24-E511-B422-24611059CAD4}"/>
              </a:ext>
            </a:extLst>
          </p:cNvPr>
          <p:cNvGraphicFramePr>
            <a:graphicFrameLocks noGrp="1"/>
          </p:cNvGraphicFramePr>
          <p:nvPr>
            <p:extLst>
              <p:ext uri="{D42A27DB-BD31-4B8C-83A1-F6EECF244321}">
                <p14:modId xmlns:p14="http://schemas.microsoft.com/office/powerpoint/2010/main" val="1781789096"/>
              </p:ext>
            </p:extLst>
          </p:nvPr>
        </p:nvGraphicFramePr>
        <p:xfrm>
          <a:off x="1104900" y="3501136"/>
          <a:ext cx="6934199" cy="1528422"/>
        </p:xfrm>
        <a:graphic>
          <a:graphicData uri="http://schemas.openxmlformats.org/drawingml/2006/table">
            <a:tbl>
              <a:tblPr firstRow="1" firstCol="1" bandRow="1">
                <a:tableStyleId>{5C22544A-7EE6-4342-B048-85BDC9FD1C3A}</a:tableStyleId>
              </a:tblPr>
              <a:tblGrid>
                <a:gridCol w="1676400">
                  <a:extLst>
                    <a:ext uri="{9D8B030D-6E8A-4147-A177-3AD203B41FA5}">
                      <a16:colId xmlns:a16="http://schemas.microsoft.com/office/drawing/2014/main" val="20000"/>
                    </a:ext>
                  </a:extLst>
                </a:gridCol>
                <a:gridCol w="1828800">
                  <a:extLst>
                    <a:ext uri="{9D8B030D-6E8A-4147-A177-3AD203B41FA5}">
                      <a16:colId xmlns:a16="http://schemas.microsoft.com/office/drawing/2014/main" val="20001"/>
                    </a:ext>
                  </a:extLst>
                </a:gridCol>
                <a:gridCol w="1905000">
                  <a:extLst>
                    <a:ext uri="{9D8B030D-6E8A-4147-A177-3AD203B41FA5}">
                      <a16:colId xmlns:a16="http://schemas.microsoft.com/office/drawing/2014/main" val="20002"/>
                    </a:ext>
                  </a:extLst>
                </a:gridCol>
                <a:gridCol w="1523999">
                  <a:extLst>
                    <a:ext uri="{9D8B030D-6E8A-4147-A177-3AD203B41FA5}">
                      <a16:colId xmlns:a16="http://schemas.microsoft.com/office/drawing/2014/main" val="2269870852"/>
                    </a:ext>
                  </a:extLst>
                </a:gridCol>
              </a:tblGrid>
              <a:tr h="446759">
                <a:tc rowSpan="2">
                  <a:txBody>
                    <a:bodyPr/>
                    <a:lstStyle/>
                    <a:p>
                      <a:pPr algn="ctr" fontAlgn="b"/>
                      <a:r>
                        <a:rPr lang="en-US" sz="1400" b="1" kern="1200" dirty="0">
                          <a:solidFill>
                            <a:schemeClr val="lt1"/>
                          </a:solidFill>
                          <a:latin typeface="+mn-lt"/>
                          <a:ea typeface="+mn-ea"/>
                          <a:cs typeface="+mn-cs"/>
                        </a:rPr>
                        <a:t>Operating Day</a:t>
                      </a:r>
                    </a:p>
                  </a:txBody>
                  <a:tcPr marL="9525" marR="9525" marT="9525" marB="0" anchor="ctr"/>
                </a:tc>
                <a:tc gridSpan="3">
                  <a:txBody>
                    <a:bodyPr/>
                    <a:lstStyle/>
                    <a:p>
                      <a:pPr algn="ctr" rtl="0" fontAlgn="b"/>
                      <a:r>
                        <a:rPr lang="en-US" sz="1400" dirty="0"/>
                        <a:t>Absolute Value Impact to Counter-Parties</a:t>
                      </a:r>
                      <a:r>
                        <a:rPr lang="en-US" sz="1400" baseline="0" dirty="0"/>
                        <a:t> </a:t>
                      </a:r>
                      <a:endParaRPr lang="en-US" sz="1400" kern="1200" dirty="0">
                        <a:solidFill>
                          <a:schemeClr val="dk1"/>
                        </a:solidFill>
                        <a:latin typeface="+mn-lt"/>
                        <a:ea typeface="+mn-ea"/>
                        <a:cs typeface="+mn-cs"/>
                      </a:endParaRPr>
                    </a:p>
                  </a:txBody>
                  <a:tcPr anchor="ctr">
                    <a:lnR w="12700" cap="flat" cmpd="sng" algn="ctr">
                      <a:solidFill>
                        <a:schemeClr val="bg2"/>
                      </a:solidFill>
                      <a:prstDash val="solid"/>
                      <a:round/>
                      <a:headEnd type="none" w="med" len="med"/>
                      <a:tailEnd type="none" w="med" len="med"/>
                    </a:lnR>
                    <a:lnB w="12700" cap="flat" cmpd="sng" algn="ctr">
                      <a:solidFill>
                        <a:schemeClr val="bg1"/>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0"/>
                  </a:ext>
                </a:extLst>
              </a:tr>
              <a:tr h="741712">
                <a:tc vMerge="1">
                  <a:txBody>
                    <a:bodyPr/>
                    <a:lstStyle/>
                    <a:p>
                      <a:endParaRPr lang="en-US" dirty="0"/>
                    </a:p>
                  </a:txBody>
                  <a:tcPr/>
                </a:tc>
                <a:tc>
                  <a:txBody>
                    <a:bodyPr/>
                    <a:lstStyle/>
                    <a:p>
                      <a:pPr algn="ctr" rtl="0" fontAlgn="b"/>
                      <a:r>
                        <a:rPr lang="en-US" sz="1400" b="1" kern="1200" dirty="0">
                          <a:solidFill>
                            <a:schemeClr val="lt1"/>
                          </a:solidFill>
                          <a:latin typeface="+mn-lt"/>
                          <a:ea typeface="+mn-ea"/>
                          <a:cs typeface="+mn-cs"/>
                        </a:rPr>
                        <a:t>Maximum Amount</a:t>
                      </a:r>
                    </a:p>
                  </a:txBody>
                  <a:tcPr anchor="ctr">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solidFill>
                      <a:schemeClr val="accent1"/>
                    </a:solidFill>
                  </a:tcPr>
                </a:tc>
                <a:tc>
                  <a:txBody>
                    <a:bodyPr/>
                    <a:lstStyle/>
                    <a:p>
                      <a:pPr algn="ctr" rtl="0" fontAlgn="b"/>
                      <a:r>
                        <a:rPr lang="en-US" sz="1400" b="1" kern="1200" dirty="0">
                          <a:solidFill>
                            <a:schemeClr val="lt1"/>
                          </a:solidFill>
                          <a:latin typeface="+mn-lt"/>
                          <a:ea typeface="+mn-ea"/>
                          <a:cs typeface="+mn-cs"/>
                        </a:rPr>
                        <a:t>Maximum Percentage for Criteria (</a:t>
                      </a:r>
                      <a:r>
                        <a:rPr lang="en-US" sz="1400" b="1" kern="1200" dirty="0" err="1">
                          <a:solidFill>
                            <a:schemeClr val="lt1"/>
                          </a:solidFill>
                          <a:latin typeface="+mn-lt"/>
                          <a:ea typeface="+mn-ea"/>
                          <a:cs typeface="+mn-cs"/>
                        </a:rPr>
                        <a:t>i</a:t>
                      </a:r>
                      <a:r>
                        <a:rPr lang="en-US" sz="1400" b="1" kern="1200" dirty="0">
                          <a:solidFill>
                            <a:schemeClr val="lt1"/>
                          </a:solidFill>
                          <a:latin typeface="+mn-lt"/>
                          <a:ea typeface="+mn-ea"/>
                          <a:cs typeface="+mn-cs"/>
                        </a:rPr>
                        <a:t>)*</a:t>
                      </a:r>
                    </a:p>
                  </a:txBody>
                  <a:tcPr anchor="ctr">
                    <a:lnL w="12700" cap="flat" cmpd="sng" algn="ctr">
                      <a:solidFill>
                        <a:schemeClr val="bg1"/>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1"/>
                      </a:solidFill>
                      <a:prstDash val="solid"/>
                      <a:round/>
                      <a:headEnd type="none" w="med" len="med"/>
                      <a:tailEnd type="none" w="med" len="med"/>
                    </a:lnT>
                    <a:solidFill>
                      <a:schemeClr val="accent1"/>
                    </a:solidFill>
                  </a:tcPr>
                </a:tc>
                <a:tc>
                  <a:txBody>
                    <a:bodyPr/>
                    <a:lstStyle/>
                    <a:p>
                      <a:pPr algn="ctr" rtl="0" fontAlgn="b"/>
                      <a:r>
                        <a:rPr lang="en-US" sz="1400" b="1" kern="1200" dirty="0">
                          <a:solidFill>
                            <a:schemeClr val="lt1"/>
                          </a:solidFill>
                          <a:latin typeface="+mn-lt"/>
                          <a:ea typeface="+mn-ea"/>
                          <a:cs typeface="+mn-cs"/>
                        </a:rPr>
                        <a:t>Maximum Percentage for Criteria (ii)**</a:t>
                      </a:r>
                    </a:p>
                  </a:txBody>
                  <a:tcPr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1"/>
                      </a:solidFill>
                      <a:prstDash val="solid"/>
                      <a:round/>
                      <a:headEnd type="none" w="med" len="med"/>
                      <a:tailEnd type="none" w="med" len="med"/>
                    </a:lnT>
                    <a:solidFill>
                      <a:schemeClr val="accent1"/>
                    </a:solidFill>
                  </a:tcPr>
                </a:tc>
                <a:extLst>
                  <a:ext uri="{0D108BD9-81ED-4DB2-BD59-A6C34878D82A}">
                    <a16:rowId xmlns:a16="http://schemas.microsoft.com/office/drawing/2014/main" val="10001"/>
                  </a:ext>
                </a:extLst>
              </a:tr>
              <a:tr h="339951">
                <a:tc>
                  <a:txBody>
                    <a:bodyPr/>
                    <a:lstStyle/>
                    <a:p>
                      <a:pPr algn="ctr" fontAlgn="b"/>
                      <a:r>
                        <a:rPr lang="en-US" sz="1400" u="none" strike="noStrike" kern="1200" dirty="0">
                          <a:solidFill>
                            <a:schemeClr val="bg1"/>
                          </a:solidFill>
                          <a:effectLst/>
                          <a:latin typeface="+mn-lt"/>
                          <a:ea typeface="+mn-ea"/>
                          <a:cs typeface="+mn-cs"/>
                        </a:rPr>
                        <a:t>2/5/2023</a:t>
                      </a:r>
                    </a:p>
                  </a:txBody>
                  <a:tcPr marL="0" marR="0" marT="0" marB="0" anchor="ctr"/>
                </a:tc>
                <a:tc>
                  <a:txBody>
                    <a:bodyPr/>
                    <a:lstStyle/>
                    <a:p>
                      <a:pPr algn="ctr" fontAlgn="b"/>
                      <a:r>
                        <a:rPr lang="en-US" sz="1400" u="none" strike="noStrike" kern="1200" dirty="0">
                          <a:solidFill>
                            <a:schemeClr val="tx2"/>
                          </a:solidFill>
                          <a:effectLst/>
                          <a:latin typeface="+mn-lt"/>
                          <a:ea typeface="+mn-ea"/>
                          <a:cs typeface="+mn-cs"/>
                        </a:rPr>
                        <a:t>$60,156</a:t>
                      </a:r>
                    </a:p>
                  </a:txBody>
                  <a:tcPr marL="9525" marR="9525" marT="9525" marB="0" anchor="ctr">
                    <a:lnR w="12700" cap="flat" cmpd="sng" algn="ctr">
                      <a:solidFill>
                        <a:schemeClr val="bg1"/>
                      </a:solidFill>
                      <a:prstDash val="solid"/>
                      <a:round/>
                      <a:headEnd type="none" w="med" len="med"/>
                      <a:tailEnd type="none" w="med" len="med"/>
                    </a:lnR>
                  </a:tcPr>
                </a:tc>
                <a:tc>
                  <a:txBody>
                    <a:bodyPr/>
                    <a:lstStyle/>
                    <a:p>
                      <a:pPr algn="ctr" fontAlgn="b"/>
                      <a:r>
                        <a:rPr lang="en-US" sz="1400" u="none" strike="noStrike" kern="1200" dirty="0">
                          <a:solidFill>
                            <a:schemeClr val="tx2"/>
                          </a:solidFill>
                          <a:effectLst/>
                          <a:latin typeface="+mn-lt"/>
                          <a:ea typeface="+mn-ea"/>
                          <a:cs typeface="+mn-cs"/>
                        </a:rPr>
                        <a:t>16.5%</a:t>
                      </a: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2"/>
                      </a:solidFill>
                      <a:prstDash val="solid"/>
                      <a:round/>
                      <a:headEnd type="none" w="med" len="med"/>
                      <a:tailEnd type="none" w="med" len="med"/>
                    </a:lnR>
                  </a:tcPr>
                </a:tc>
                <a:tc>
                  <a:txBody>
                    <a:bodyPr/>
                    <a:lstStyle/>
                    <a:p>
                      <a:pPr algn="ctr" fontAlgn="b"/>
                      <a:r>
                        <a:rPr lang="en-US" sz="1400" u="none" strike="noStrike" kern="1200" dirty="0">
                          <a:solidFill>
                            <a:schemeClr val="tx2"/>
                          </a:solidFill>
                          <a:effectLst/>
                          <a:latin typeface="+mn-lt"/>
                          <a:ea typeface="+mn-ea"/>
                          <a:cs typeface="+mn-cs"/>
                        </a:rPr>
                        <a:t>33.1%</a:t>
                      </a:r>
                    </a:p>
                  </a:txBody>
                  <a:tcPr marL="9525" marR="9525" marT="9525" marB="0"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tcPr>
                </a:tc>
                <a:extLst>
                  <a:ext uri="{0D108BD9-81ED-4DB2-BD59-A6C34878D82A}">
                    <a16:rowId xmlns:a16="http://schemas.microsoft.com/office/drawing/2014/main" val="10002"/>
                  </a:ext>
                </a:extLst>
              </a:tr>
            </a:tbl>
          </a:graphicData>
        </a:graphic>
      </p:graphicFrame>
      <p:sp>
        <p:nvSpPr>
          <p:cNvPr id="9" name="TextBox 8">
            <a:extLst>
              <a:ext uri="{FF2B5EF4-FFF2-40B4-BE49-F238E27FC236}">
                <a16:creationId xmlns:a16="http://schemas.microsoft.com/office/drawing/2014/main" id="{25744F8D-3754-9876-24B6-783D87359576}"/>
              </a:ext>
            </a:extLst>
          </p:cNvPr>
          <p:cNvSpPr txBox="1"/>
          <p:nvPr/>
        </p:nvSpPr>
        <p:spPr>
          <a:xfrm>
            <a:off x="1143000" y="5257800"/>
            <a:ext cx="6934199" cy="307777"/>
          </a:xfrm>
          <a:prstGeom prst="rect">
            <a:avLst/>
          </a:prstGeom>
          <a:noFill/>
        </p:spPr>
        <p:txBody>
          <a:bodyPr wrap="square" rtlCol="0">
            <a:spAutoFit/>
          </a:bodyPr>
          <a:lstStyle/>
          <a:p>
            <a:pPr algn="ctr"/>
            <a:r>
              <a:rPr lang="en-US" sz="1400" dirty="0">
                <a:solidFill>
                  <a:schemeClr val="tx2"/>
                </a:solidFill>
              </a:rPr>
              <a:t>* </a:t>
            </a:r>
            <a:r>
              <a:rPr lang="en-US" sz="1200" dirty="0">
                <a:solidFill>
                  <a:schemeClr val="tx2"/>
                </a:solidFill>
              </a:rPr>
              <a:t>The maximum of percentage change to any single Counter party with impact more than $20,000.</a:t>
            </a:r>
          </a:p>
        </p:txBody>
      </p:sp>
      <p:sp>
        <p:nvSpPr>
          <p:cNvPr id="10" name="TextBox 9">
            <a:extLst>
              <a:ext uri="{FF2B5EF4-FFF2-40B4-BE49-F238E27FC236}">
                <a16:creationId xmlns:a16="http://schemas.microsoft.com/office/drawing/2014/main" id="{4B6BCB41-8EBD-7B79-F286-131DA1C9A49C}"/>
              </a:ext>
            </a:extLst>
          </p:cNvPr>
          <p:cNvSpPr txBox="1"/>
          <p:nvPr/>
        </p:nvSpPr>
        <p:spPr>
          <a:xfrm>
            <a:off x="1143000" y="5635823"/>
            <a:ext cx="6819899" cy="307777"/>
          </a:xfrm>
          <a:prstGeom prst="rect">
            <a:avLst/>
          </a:prstGeom>
          <a:noFill/>
        </p:spPr>
        <p:txBody>
          <a:bodyPr wrap="square" rtlCol="0">
            <a:spAutoFit/>
          </a:bodyPr>
          <a:lstStyle/>
          <a:p>
            <a:pPr algn="ctr"/>
            <a:r>
              <a:rPr lang="en-US" sz="1400" dirty="0">
                <a:solidFill>
                  <a:schemeClr val="tx2"/>
                </a:solidFill>
              </a:rPr>
              <a:t>** </a:t>
            </a:r>
            <a:r>
              <a:rPr lang="en-US" sz="1200" dirty="0">
                <a:solidFill>
                  <a:schemeClr val="tx2"/>
                </a:solidFill>
              </a:rPr>
              <a:t>The maximum of percentage change to any single Counter party with impact more than $2,000.</a:t>
            </a:r>
          </a:p>
        </p:txBody>
      </p:sp>
    </p:spTree>
    <p:extLst>
      <p:ext uri="{BB962C8B-B14F-4D97-AF65-F5344CB8AC3E}">
        <p14:creationId xmlns:p14="http://schemas.microsoft.com/office/powerpoint/2010/main" val="412296952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p:spPr>
        <p:txBody>
          <a:bodyPr/>
          <a:lstStyle/>
          <a:p>
            <a:r>
              <a:rPr lang="en-US" b="1" dirty="0">
                <a:solidFill>
                  <a:schemeClr val="accent1"/>
                </a:solidFill>
              </a:rPr>
              <a:t>Next Steps</a:t>
            </a:r>
          </a:p>
        </p:txBody>
      </p:sp>
      <p:sp>
        <p:nvSpPr>
          <p:cNvPr id="3" name="Content Placeholder 2"/>
          <p:cNvSpPr>
            <a:spLocks noGrp="1"/>
          </p:cNvSpPr>
          <p:nvPr>
            <p:ph idx="1"/>
          </p:nvPr>
        </p:nvSpPr>
        <p:spPr>
          <a:xfrm>
            <a:off x="304800" y="1219200"/>
            <a:ext cx="8534400" cy="4876800"/>
          </a:xfrm>
        </p:spPr>
        <p:txBody>
          <a:bodyPr/>
          <a:lstStyle/>
          <a:p>
            <a:r>
              <a:rPr lang="en-US" sz="2000" dirty="0"/>
              <a:t>ERCOT will request that the Board review and approve the correction of Real-Time prices for Operating Day February 5, 2023, at their next meeting in April.  A presentation will be provided to the Reliability and Markets Committee during their meeting on April 17, 2023.</a:t>
            </a:r>
            <a:endParaRPr lang="en-US" sz="2000" dirty="0">
              <a:solidFill>
                <a:schemeClr val="tx1"/>
              </a:solidFill>
            </a:endParaRPr>
          </a:p>
          <a:p>
            <a:pPr marL="0" indent="0">
              <a:lnSpc>
                <a:spcPct val="150000"/>
              </a:lnSpc>
              <a:buNone/>
            </a:pPr>
            <a:endParaRPr lang="en-US" sz="2000" dirty="0"/>
          </a:p>
          <a:p>
            <a:pPr marL="0" indent="0">
              <a:lnSpc>
                <a:spcPct val="150000"/>
              </a:lnSpc>
              <a:buNone/>
            </a:pPr>
            <a:endParaRPr lang="en-US" sz="2000" dirty="0">
              <a:solidFill>
                <a:schemeClr val="tx2"/>
              </a:solidFill>
            </a:endParaRPr>
          </a:p>
        </p:txBody>
      </p:sp>
      <p:sp>
        <p:nvSpPr>
          <p:cNvPr id="4" name="Slide Number Placeholder 3"/>
          <p:cNvSpPr>
            <a:spLocks noGrp="1"/>
          </p:cNvSpPr>
          <p:nvPr>
            <p:ph type="sldNum" sz="quarter" idx="4"/>
          </p:nvPr>
        </p:nvSpPr>
        <p:spPr/>
        <p:txBody>
          <a:bodyPr/>
          <a:lstStyle/>
          <a:p>
            <a:fld id="{1D93BD3E-1E9A-4970-A6F7-E7AC52762E0C}" type="slidenum">
              <a:rPr lang="en-US" smtClean="0"/>
              <a:pPr/>
              <a:t>8</a:t>
            </a:fld>
            <a:endParaRPr lang="en-US"/>
          </a:p>
        </p:txBody>
      </p:sp>
    </p:spTree>
    <p:extLst>
      <p:ext uri="{BB962C8B-B14F-4D97-AF65-F5344CB8AC3E}">
        <p14:creationId xmlns:p14="http://schemas.microsoft.com/office/powerpoint/2010/main" val="1461466315"/>
      </p:ext>
    </p:extLst>
  </p:cSld>
  <p:clrMapOvr>
    <a:masterClrMapping/>
  </p:clrMapOvr>
</p:sld>
</file>

<file path=ppt/theme/theme1.xml><?xml version="1.0" encoding="utf-8"?>
<a:theme xmlns:a="http://schemas.openxmlformats.org/drawingml/2006/main" name="1_Custom Design">
  <a:themeElements>
    <a:clrScheme name="ERCOT Identity v.2">
      <a:dk1>
        <a:sysClr val="windowText" lastClr="000000"/>
      </a:dk1>
      <a:lt1>
        <a:srgbClr val="FFFFFF"/>
      </a:lt1>
      <a:dk2>
        <a:srgbClr val="5B6770"/>
      </a:dk2>
      <a:lt2>
        <a:srgbClr val="FFFFFF"/>
      </a:lt2>
      <a:accent1>
        <a:srgbClr val="00AEC7"/>
      </a:accent1>
      <a:accent2>
        <a:srgbClr val="5B6770"/>
      </a:accent2>
      <a:accent3>
        <a:srgbClr val="26D07C"/>
      </a:accent3>
      <a:accent4>
        <a:srgbClr val="003865"/>
      </a:accent4>
      <a:accent5>
        <a:srgbClr val="685BC7"/>
      </a:accent5>
      <a:accent6>
        <a:srgbClr val="890C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ERCOT Identity v.2">
      <a:dk1>
        <a:sysClr val="windowText" lastClr="000000"/>
      </a:dk1>
      <a:lt1>
        <a:srgbClr val="FFFFFF"/>
      </a:lt1>
      <a:dk2>
        <a:srgbClr val="5B6770"/>
      </a:dk2>
      <a:lt2>
        <a:srgbClr val="FFFFFF"/>
      </a:lt2>
      <a:accent1>
        <a:srgbClr val="00AEC7"/>
      </a:accent1>
      <a:accent2>
        <a:srgbClr val="5B6770"/>
      </a:accent2>
      <a:accent3>
        <a:srgbClr val="26D07C"/>
      </a:accent3>
      <a:accent4>
        <a:srgbClr val="003865"/>
      </a:accent4>
      <a:accent5>
        <a:srgbClr val="685BC7"/>
      </a:accent5>
      <a:accent6>
        <a:srgbClr val="890C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2E2BDB63875B034C8B32518C6496ADD1" ma:contentTypeVersion="5" ma:contentTypeDescription="Create a new document." ma:contentTypeScope="" ma:versionID="2d94a3ffe1fc588e55f680f20c26b5bf">
  <xsd:schema xmlns:xsd="http://www.w3.org/2001/XMLSchema" xmlns:xs="http://www.w3.org/2001/XMLSchema" xmlns:p="http://schemas.microsoft.com/office/2006/metadata/properties" xmlns:ns2="c34af464-7aa1-4edd-9be4-83dffc1cb926" xmlns:ns3="559f9b66-3cbe-4e4f-b1b0-6c2808d67f95" targetNamespace="http://schemas.microsoft.com/office/2006/metadata/properties" ma:root="true" ma:fieldsID="b559ab35d5d4ba93b82aeb79242a9523" ns2:_="" ns3:_="">
    <xsd:import namespace="c34af464-7aa1-4edd-9be4-83dffc1cb926"/>
    <xsd:import namespace="559f9b66-3cbe-4e4f-b1b0-6c2808d67f95"/>
    <xsd:element name="properties">
      <xsd:complexType>
        <xsd:sequence>
          <xsd:element name="documentManagement">
            <xsd:complexType>
              <xsd:all>
                <xsd:element ref="ns2:Information_x0020_Classification"/>
                <xsd:element ref="ns3:Audience" minOccurs="0"/>
                <xsd:element ref="ns3:Description0" minOccurs="0"/>
                <xsd:element ref="ns3:Statu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34af464-7aa1-4edd-9be4-83dffc1cb926" elementFormDefault="qualified">
    <xsd:import namespace="http://schemas.microsoft.com/office/2006/documentManagement/types"/>
    <xsd:import namespace="http://schemas.microsoft.com/office/infopath/2007/PartnerControls"/>
    <xsd:element name="Information_x0020_Classification" ma:index="8" ma:displayName="Information Classification" ma:default="ERCOT Limited" ma:description="ERCOT Information Classification" ma:format="Dropdown" ma:internalName="Information_x0020_Classification">
      <xsd:simpleType>
        <xsd:restriction base="dms:Choice">
          <xsd:enumeration value="Public"/>
          <xsd:enumeration value="ERCOT Limited"/>
          <xsd:enumeration value="ERCOT Confidential"/>
          <xsd:enumeration value="ERCOT Restricted"/>
        </xsd:restriction>
      </xsd:simpleType>
    </xsd:element>
  </xsd:schema>
  <xsd:schema xmlns:xsd="http://www.w3.org/2001/XMLSchema" xmlns:xs="http://www.w3.org/2001/XMLSchema" xmlns:dms="http://schemas.microsoft.com/office/2006/documentManagement/types" xmlns:pc="http://schemas.microsoft.com/office/infopath/2007/PartnerControls" targetNamespace="559f9b66-3cbe-4e4f-b1b0-6c2808d67f95" elementFormDefault="qualified">
    <xsd:import namespace="http://schemas.microsoft.com/office/2006/documentManagement/types"/>
    <xsd:import namespace="http://schemas.microsoft.com/office/infopath/2007/PartnerControls"/>
    <xsd:element name="Audience" ma:index="9" nillable="true" ma:displayName="Audience" ma:default="Internal" ma:format="Dropdown" ma:internalName="Audience">
      <xsd:simpleType>
        <xsd:restriction base="dms:Choice">
          <xsd:enumeration value="Internal"/>
          <xsd:enumeration value="Public"/>
        </xsd:restriction>
      </xsd:simpleType>
    </xsd:element>
    <xsd:element name="Description0" ma:index="10" nillable="true" ma:displayName="Description" ma:internalName="Description0">
      <xsd:simpleType>
        <xsd:restriction base="dms:Note">
          <xsd:maxLength value="255"/>
        </xsd:restriction>
      </xsd:simpleType>
    </xsd:element>
    <xsd:element name="Status" ma:index="11" nillable="true" ma:displayName="Status" ma:default="Official Document" ma:format="Dropdown" ma:internalName="Status">
      <xsd:simpleType>
        <xsd:restriction base="dms:Choice">
          <xsd:enumeration value="Official Document"/>
          <xsd:enumeration value="Draft"/>
          <xsd:enumeration value="In progress"/>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Information_x0020_Classification xmlns="c34af464-7aa1-4edd-9be4-83dffc1cb926">ERCOT Limited</Information_x0020_Classification>
    <Status xmlns="559f9b66-3cbe-4e4f-b1b0-6c2808d67f95">Official Document</Status>
    <Description0 xmlns="559f9b66-3cbe-4e4f-b1b0-6c2808d67f95" xsi:nil="true"/>
    <Audience xmlns="559f9b66-3cbe-4e4f-b1b0-6c2808d67f95">Internal</Audience>
  </documentManagement>
</p:properties>
</file>

<file path=customXml/itemProps1.xml><?xml version="1.0" encoding="utf-8"?>
<ds:datastoreItem xmlns:ds="http://schemas.openxmlformats.org/officeDocument/2006/customXml" ds:itemID="{E4A68982-DD5D-44FD-B77F-4C531465FE54}">
  <ds:schemaRefs>
    <ds:schemaRef ds:uri="http://schemas.microsoft.com/sharepoint/v3/contenttype/forms"/>
  </ds:schemaRefs>
</ds:datastoreItem>
</file>

<file path=customXml/itemProps2.xml><?xml version="1.0" encoding="utf-8"?>
<ds:datastoreItem xmlns:ds="http://schemas.openxmlformats.org/officeDocument/2006/customXml" ds:itemID="{FDD894BB-AB83-43C2-84DA-8FDC57A509D0}">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34af464-7aa1-4edd-9be4-83dffc1cb926"/>
    <ds:schemaRef ds:uri="559f9b66-3cbe-4e4f-b1b0-6c2808d67f95"/>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C0E9AA12-8AF9-4AA6-90FE-24669859CDF3}">
  <ds:schemaRefs>
    <ds:schemaRef ds:uri="http://schemas.microsoft.com/office/2006/documentManagement/types"/>
    <ds:schemaRef ds:uri="http://schemas.microsoft.com/office/2006/metadata/properties"/>
    <ds:schemaRef ds:uri="http://purl.org/dc/elements/1.1/"/>
    <ds:schemaRef ds:uri="http://purl.org/dc/terms/"/>
    <ds:schemaRef ds:uri="http://schemas.openxmlformats.org/package/2006/metadata/core-properties"/>
    <ds:schemaRef ds:uri="http://purl.org/dc/dcmitype/"/>
    <ds:schemaRef ds:uri="http://www.w3.org/XML/1998/namespace"/>
    <ds:schemaRef ds:uri="http://schemas.microsoft.com/office/infopath/2007/PartnerControls"/>
    <ds:schemaRef ds:uri="c34af464-7aa1-4edd-9be4-83dffc1cb926"/>
    <ds:schemaRef ds:uri="559f9b66-3cbe-4e4f-b1b0-6c2808d67f95"/>
  </ds:schemaRefs>
</ds:datastoreItem>
</file>

<file path=docProps/app.xml><?xml version="1.0" encoding="utf-8"?>
<Properties xmlns="http://schemas.openxmlformats.org/officeDocument/2006/extended-properties" xmlns:vt="http://schemas.openxmlformats.org/officeDocument/2006/docPropsVTypes">
  <Template/>
  <TotalTime>1300</TotalTime>
  <Words>908</Words>
  <Application>Microsoft Office PowerPoint</Application>
  <PresentationFormat>On-screen Show (4:3)</PresentationFormat>
  <Paragraphs>91</Paragraphs>
  <Slides>8</Slides>
  <Notes>7</Notes>
  <HiddenSlides>0</HiddenSlides>
  <MMClips>0</MMClips>
  <ScaleCrop>false</ScaleCrop>
  <HeadingPairs>
    <vt:vector size="6" baseType="variant">
      <vt:variant>
        <vt:lpstr>Fonts Used</vt:lpstr>
      </vt:variant>
      <vt:variant>
        <vt:i4>3</vt:i4>
      </vt:variant>
      <vt:variant>
        <vt:lpstr>Theme</vt:lpstr>
      </vt:variant>
      <vt:variant>
        <vt:i4>2</vt:i4>
      </vt:variant>
      <vt:variant>
        <vt:lpstr>Slide Titles</vt:lpstr>
      </vt:variant>
      <vt:variant>
        <vt:i4>8</vt:i4>
      </vt:variant>
    </vt:vector>
  </HeadingPairs>
  <TitlesOfParts>
    <vt:vector size="13" baseType="lpstr">
      <vt:lpstr>Arial</vt:lpstr>
      <vt:lpstr>Calibri</vt:lpstr>
      <vt:lpstr>Times New Roman</vt:lpstr>
      <vt:lpstr>1_Custom Design</vt:lpstr>
      <vt:lpstr>Office Theme</vt:lpstr>
      <vt:lpstr>PowerPoint Presentation</vt:lpstr>
      <vt:lpstr>Background</vt:lpstr>
      <vt:lpstr>Background</vt:lpstr>
      <vt:lpstr>Background</vt:lpstr>
      <vt:lpstr>Background</vt:lpstr>
      <vt:lpstr>Background</vt:lpstr>
      <vt:lpstr>Estimated Settlement Impacts </vt:lpstr>
      <vt:lpstr>Next Steps</vt:lpstr>
    </vt:vector>
  </TitlesOfParts>
  <Company>The Electric Reliability Council of Texas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Pysh, Danya</dc:creator>
  <cp:lastModifiedBy>ERCOT</cp:lastModifiedBy>
  <cp:revision>44</cp:revision>
  <cp:lastPrinted>2016-01-21T20:53:15Z</cp:lastPrinted>
  <dcterms:created xsi:type="dcterms:W3CDTF">2016-01-21T15:20:31Z</dcterms:created>
  <dcterms:modified xsi:type="dcterms:W3CDTF">2023-03-20T20:54:59Z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0x0101002E2BDB63875B034C8B32518C6496ADD1</vt:lpwstr>
  </property>
</Properties>
</file>