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9"/>
  </p:notesMasterIdLst>
  <p:handoutMasterIdLst>
    <p:handoutMasterId r:id="rId10"/>
  </p:handoutMasterIdLst>
  <p:sldIdLst>
    <p:sldId id="260" r:id="rId7"/>
    <p:sldId id="370" r:id="rId8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Brandaw, Brian" initials="BB" lastIdx="5" clrIdx="0">
    <p:extLst>
      <p:ext uri="{19B8F6BF-5375-455C-9EA6-DF929625EA0E}">
        <p15:presenceInfo xmlns:p15="http://schemas.microsoft.com/office/powerpoint/2012/main" userId="S::Brian.Brandaw@ercot.com::04aee657-8aa0-46ae-8d87-76153d8b46f3" providerId="AD"/>
      </p:ext>
    </p:extLst>
  </p:cmAuthor>
  <p:cmAuthor id="2" name="Jinright, Susan" initials="JS" lastIdx="5" clrIdx="1">
    <p:extLst>
      <p:ext uri="{19B8F6BF-5375-455C-9EA6-DF929625EA0E}">
        <p15:presenceInfo xmlns:p15="http://schemas.microsoft.com/office/powerpoint/2012/main" userId="S::Susan.Jinright@ercot.com::2984c2d6-c956-49a0-9b02-bca874b9fcea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  <a:srgbClr val="99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590" autoAdjust="0"/>
    <p:restoredTop sz="96721" autoAdjust="0"/>
  </p:normalViewPr>
  <p:slideViewPr>
    <p:cSldViewPr showGuides="1">
      <p:cViewPr varScale="1">
        <p:scale>
          <a:sx n="80" d="100"/>
          <a:sy n="80" d="100"/>
        </p:scale>
        <p:origin x="499" y="4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commentAuthors" Target="commentAuthors.xml"/><Relationship Id="rId5" Type="http://schemas.openxmlformats.org/officeDocument/2006/relationships/slideMaster" Target="slideMasters/slideMaster2.xml"/><Relationship Id="rId15" Type="http://schemas.openxmlformats.org/officeDocument/2006/relationships/tableStyles" Target="tableStyles.xml"/><Relationship Id="rId10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3/20/2023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3/20/2023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3">
            <a:extLst>
              <a:ext uri="{FF2B5EF4-FFF2-40B4-BE49-F238E27FC236}">
                <a16:creationId xmlns:a16="http://schemas.microsoft.com/office/drawing/2014/main" id="{3D268840-BF02-4F0B-BABD-CE6A89A8AAFB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/>
          <a:lstStyle/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Slide Number Placeholder 5">
            <a:extLst>
              <a:ext uri="{FF2B5EF4-FFF2-40B4-BE49-F238E27FC236}">
                <a16:creationId xmlns:a16="http://schemas.microsoft.com/office/drawing/2014/main" id="{6BE4DB42-EF9B-4D22-82BC-F85C20C3C9B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154552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id="{2F09399B-141B-4FDF-950C-C47746FA058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412906" y="1600200"/>
            <a:ext cx="5646034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/>
              <a:t>Update on Real-Time Co-optimization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r>
              <a:rPr lang="en-US" dirty="0"/>
              <a:t>Matt Mereness</a:t>
            </a:r>
          </a:p>
          <a:p>
            <a:r>
              <a:rPr lang="en-US" dirty="0"/>
              <a:t>Sr. Director Market Operations and Implementation </a:t>
            </a:r>
          </a:p>
          <a:p>
            <a:endParaRPr lang="en-US" dirty="0"/>
          </a:p>
          <a:p>
            <a:r>
              <a:rPr lang="en-US" dirty="0"/>
              <a:t>TAC</a:t>
            </a:r>
          </a:p>
          <a:p>
            <a:r>
              <a:rPr lang="en-US" dirty="0"/>
              <a:t>March 21, 2023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/>
              <a:t>RTC Implementation Status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14400"/>
            <a:ext cx="8382000" cy="5334000"/>
          </a:xfrm>
        </p:spPr>
        <p:txBody>
          <a:bodyPr/>
          <a:lstStyle/>
          <a:p>
            <a:r>
              <a:rPr lang="en-US" sz="2000" dirty="0">
                <a:solidFill>
                  <a:schemeClr val="tx2"/>
                </a:solidFill>
              </a:rPr>
              <a:t>Key Points on Current Status</a:t>
            </a:r>
          </a:p>
          <a:p>
            <a:pPr lvl="1"/>
            <a:r>
              <a:rPr lang="en-US" sz="1600" dirty="0">
                <a:solidFill>
                  <a:schemeClr val="tx2"/>
                </a:solidFill>
              </a:rPr>
              <a:t>RTC has essentially been on-hold since mid-2021.</a:t>
            </a:r>
          </a:p>
          <a:p>
            <a:pPr lvl="1"/>
            <a:r>
              <a:rPr lang="en-US" sz="1600" dirty="0">
                <a:solidFill>
                  <a:schemeClr val="tx2"/>
                </a:solidFill>
              </a:rPr>
              <a:t>While on-hold, RTC has been tracked in budgetary filings as a line item reflecting a potential re-start in mid-2023</a:t>
            </a:r>
          </a:p>
          <a:p>
            <a:pPr lvl="1"/>
            <a:r>
              <a:rPr lang="en-US" sz="1600" dirty="0">
                <a:solidFill>
                  <a:schemeClr val="tx2"/>
                </a:solidFill>
              </a:rPr>
              <a:t>In late 2022, ERCOT leadership re-visited the reliability benefits of RTC within the current and future operational challenges and determined RTC should be considered a strategic priority in 2023.  </a:t>
            </a:r>
          </a:p>
          <a:p>
            <a:r>
              <a:rPr lang="en-US" sz="2000" dirty="0">
                <a:solidFill>
                  <a:schemeClr val="tx2"/>
                </a:solidFill>
              </a:rPr>
              <a:t>Path to potential RTC re-start:</a:t>
            </a:r>
          </a:p>
          <a:p>
            <a:pPr lvl="1"/>
            <a:r>
              <a:rPr lang="en-US" sz="1600" dirty="0">
                <a:solidFill>
                  <a:schemeClr val="tx2"/>
                </a:solidFill>
              </a:rPr>
              <a:t>Currently re-evaluating scope, cost, schedule for the RTC program</a:t>
            </a:r>
          </a:p>
          <a:p>
            <a:pPr lvl="2"/>
            <a:r>
              <a:rPr lang="en-US" sz="1200" b="1" i="1" dirty="0">
                <a:solidFill>
                  <a:schemeClr val="tx2"/>
                </a:solidFill>
              </a:rPr>
              <a:t>NPRRs1007-1013 RTC</a:t>
            </a:r>
          </a:p>
          <a:p>
            <a:pPr lvl="2"/>
            <a:r>
              <a:rPr lang="en-US" sz="1200" b="1" i="1" dirty="0">
                <a:solidFill>
                  <a:schemeClr val="tx2"/>
                </a:solidFill>
              </a:rPr>
              <a:t>NPRR1014 ESR Single Model</a:t>
            </a:r>
          </a:p>
          <a:p>
            <a:pPr lvl="2"/>
            <a:r>
              <a:rPr lang="en-US" sz="1200" b="1" i="1" dirty="0">
                <a:solidFill>
                  <a:schemeClr val="tx2"/>
                </a:solidFill>
              </a:rPr>
              <a:t>Considering if other critical functionality needed, such as State-of-Charge (SCED and/or RUC).  Any SOC changes would be drafted as new NPRR(s) in coming months.</a:t>
            </a:r>
          </a:p>
          <a:p>
            <a:pPr lvl="1"/>
            <a:r>
              <a:rPr lang="en-US" sz="1600" dirty="0">
                <a:solidFill>
                  <a:schemeClr val="tx2"/>
                </a:solidFill>
              </a:rPr>
              <a:t>Evaluate any gaps/overlaps in RTC-related protocols over past two years.</a:t>
            </a:r>
          </a:p>
          <a:p>
            <a:pPr lvl="1"/>
            <a:r>
              <a:rPr lang="en-US" sz="1600" dirty="0">
                <a:solidFill>
                  <a:schemeClr val="tx2"/>
                </a:solidFill>
              </a:rPr>
              <a:t>Assess delivery risks and how to align with other Portfolio of Projects, including PUCT Phase 2 efforts.</a:t>
            </a:r>
          </a:p>
          <a:p>
            <a:pPr lvl="1"/>
            <a:r>
              <a:rPr lang="en-US" sz="1600" dirty="0">
                <a:solidFill>
                  <a:schemeClr val="tx2"/>
                </a:solidFill>
              </a:rPr>
              <a:t>Continue monthly updates to TAC on these items.</a:t>
            </a:r>
          </a:p>
          <a:p>
            <a:r>
              <a:rPr lang="en-US" sz="2000" i="1" dirty="0">
                <a:solidFill>
                  <a:srgbClr val="C00000"/>
                </a:solidFill>
              </a:rPr>
              <a:t>Goal is to complete prospective budget, schedule, and risks for consideration by June 20th Board meeting.</a:t>
            </a:r>
          </a:p>
          <a:p>
            <a:pPr lvl="1"/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9083045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B248F63C-08AC-4CDD-B36F-0851B11853CB}">
  <ds:schemaRefs>
    <ds:schemaRef ds:uri="http://purl.org/dc/dcmitype/"/>
    <ds:schemaRef ds:uri="http://www.w3.org/XML/1998/namespace"/>
    <ds:schemaRef ds:uri="http://schemas.microsoft.com/office/2006/documentManagement/types"/>
    <ds:schemaRef ds:uri="http://schemas.openxmlformats.org/package/2006/metadata/core-properties"/>
    <ds:schemaRef ds:uri="http://purl.org/dc/terms/"/>
    <ds:schemaRef ds:uri="c34af464-7aa1-4edd-9be4-83dffc1cb926"/>
    <ds:schemaRef ds:uri="http://purl.org/dc/elements/1.1/"/>
    <ds:schemaRef ds:uri="http://schemas.microsoft.com/office/infopath/2007/PartnerControls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686AC9E6-93EC-408A-81EA-765D121FF0C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277956</TotalTime>
  <Words>202</Words>
  <Application>Microsoft Office PowerPoint</Application>
  <PresentationFormat>On-screen Show (4:3)</PresentationFormat>
  <Paragraphs>24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1_Custom Design</vt:lpstr>
      <vt:lpstr>Office Theme</vt:lpstr>
      <vt:lpstr>Custom Design</vt:lpstr>
      <vt:lpstr>PowerPoint Presentation</vt:lpstr>
      <vt:lpstr>RTC Implementation Status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Mereness, Matt</cp:lastModifiedBy>
  <cp:revision>2872</cp:revision>
  <cp:lastPrinted>2020-02-05T17:47:59Z</cp:lastPrinted>
  <dcterms:created xsi:type="dcterms:W3CDTF">2016-01-21T15:20:31Z</dcterms:created>
  <dcterms:modified xsi:type="dcterms:W3CDTF">2023-03-20T19:29:49Z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