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  <p:sldMasterId id="2147483678" r:id="rId5"/>
  </p:sldMasterIdLst>
  <p:notesMasterIdLst>
    <p:notesMasterId r:id="rId13"/>
  </p:notesMasterIdLst>
  <p:sldIdLst>
    <p:sldId id="2543" r:id="rId6"/>
    <p:sldId id="2544" r:id="rId7"/>
    <p:sldId id="2497" r:id="rId8"/>
    <p:sldId id="2500" r:id="rId9"/>
    <p:sldId id="2545" r:id="rId10"/>
    <p:sldId id="2546" r:id="rId11"/>
    <p:sldId id="2547" r:id="rId12"/>
  </p:sldIdLst>
  <p:sldSz cx="9144000" cy="6858000" type="screen4x3"/>
  <p:notesSz cx="7315200" cy="96012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857D54A-0EBB-8371-8F07-6020B806718D}" name="Ryan McColl" initials="RM" userId="S::r.mccoll@chollapetro.com::dc820376-e528-4947-bba0-8556e69a4d51" providerId="AD"/>
  <p188:author id="{D44F436E-54A8-5B14-1093-DAA34EA1885E}" name="Gideon Powell" initials="GP" userId="S::Gideon@chollapetro.com::c4ed1665-10a0-4ee1-9fcc-e1aa8e0259b3" providerId="AD"/>
  <p188:author id="{3D2106D7-3ED7-2518-A9D9-D504ED4B11B3}" name="Mitch Myers" initials="MM" userId="S::Mitch@chollapetro.com::47d95097-19ce-478b-a769-2c1de228314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3A22"/>
    <a:srgbClr val="0A3A34"/>
    <a:srgbClr val="0A4634"/>
    <a:srgbClr val="38A160"/>
    <a:srgbClr val="5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B2CBC1-A235-4499-8E5E-28ED9423AC33}" v="5" dt="2023-03-13T21:49:33.1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209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1727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1727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r">
              <a:defRPr sz="1200"/>
            </a:lvl1pPr>
          </a:lstStyle>
          <a:p>
            <a:fld id="{FA656C24-8179-45C4-A6DD-21751292D0C9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9" tIns="48320" rIns="96639" bIns="483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39" tIns="48320" rIns="96639" bIns="483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1726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1726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r">
              <a:defRPr sz="1200"/>
            </a:lvl1pPr>
          </a:lstStyle>
          <a:p>
            <a:fld id="{4B4CB5BE-F151-47FA-A89A-0910C702F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091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880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185AB-83AB-41FA-BB25-77F57583F9B3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8807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4474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46315"/>
            <a:ext cx="7772400" cy="2387600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rgbClr val="0B3A2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25990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C95D-B194-49AC-BAC9-653FC4D6D945}" type="datetime1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62B3-C0D8-4E68-99BE-2664CD100A43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29F15EE-E94E-4905-9F85-382AAA6264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39811" y="1833245"/>
            <a:ext cx="3864379" cy="134866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55B6750-C337-4A9A-A685-86D7FFBB6B9A}"/>
              </a:ext>
            </a:extLst>
          </p:cNvPr>
          <p:cNvSpPr/>
          <p:nvPr userDrawn="1"/>
        </p:nvSpPr>
        <p:spPr>
          <a:xfrm>
            <a:off x="7431578" y="241069"/>
            <a:ext cx="1645920" cy="6306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1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 not remove" hidden="1">
            <a:extLst>
              <a:ext uri="{FF2B5EF4-FFF2-40B4-BE49-F238E27FC236}">
                <a16:creationId xmlns:a16="http://schemas.microsoft.com/office/drawing/2014/main" id="{7AEECF20-B142-CF82-CB50-EB08EA5CDD29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36523"/>
            <a:ext cx="6891649" cy="919193"/>
          </a:xfrm>
        </p:spPr>
        <p:txBody>
          <a:bodyPr>
            <a:normAutofit/>
          </a:bodyPr>
          <a:lstStyle>
            <a:lvl1pPr>
              <a:defRPr sz="3200">
                <a:solidFill>
                  <a:srgbClr val="0B3A22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9206"/>
            <a:ext cx="7886700" cy="47077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37800-DEB8-4E6A-8DCE-FFCE4D891C54}" type="datetime1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610C62B3-C0D8-4E68-99BE-2664CD100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627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 not remove" hidden="1">
            <a:extLst>
              <a:ext uri="{FF2B5EF4-FFF2-40B4-BE49-F238E27FC236}">
                <a16:creationId xmlns:a16="http://schemas.microsoft.com/office/drawing/2014/main" id="{CAD87B94-DD2F-4A0C-BD34-5644F99CF656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910880"/>
          </a:xfrm>
        </p:spPr>
        <p:txBody>
          <a:bodyPr>
            <a:normAutofit/>
          </a:bodyPr>
          <a:lstStyle>
            <a:lvl1pPr>
              <a:defRPr sz="3200">
                <a:solidFill>
                  <a:srgbClr val="0B3A22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D8629-681B-4E67-BF45-D16BF7862292}" type="datetime1">
              <a:rPr lang="en-US" smtClean="0"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86600" y="6472919"/>
            <a:ext cx="2057400" cy="365125"/>
          </a:xfrm>
        </p:spPr>
        <p:txBody>
          <a:bodyPr/>
          <a:lstStyle/>
          <a:p>
            <a:fld id="{610C62B3-C0D8-4E68-99BE-2664CD100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184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 not remove" hidden="1">
            <a:extLst>
              <a:ext uri="{FF2B5EF4-FFF2-40B4-BE49-F238E27FC236}">
                <a16:creationId xmlns:a16="http://schemas.microsoft.com/office/drawing/2014/main" id="{A9048803-79C4-442A-9ED1-7ADC6CA70719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9DA-9EEE-4F55-8140-D3CE2EB59E83}" type="datetime1">
              <a:rPr lang="en-US" smtClean="0"/>
              <a:t>3/13/2023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481083"/>
            <a:ext cx="2057400" cy="365125"/>
          </a:xfrm>
        </p:spPr>
        <p:txBody>
          <a:bodyPr/>
          <a:lstStyle/>
          <a:p>
            <a:fld id="{610C62B3-C0D8-4E68-99BE-2664CD100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687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 not remove" hidden="1">
            <a:extLst>
              <a:ext uri="{FF2B5EF4-FFF2-40B4-BE49-F238E27FC236}">
                <a16:creationId xmlns:a16="http://schemas.microsoft.com/office/drawing/2014/main" id="{481D8C03-FA1A-5469-85CA-2091FB178703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B3A2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50737"/>
            <a:ext cx="3886200" cy="46262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50737"/>
            <a:ext cx="3886200" cy="46262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06C4E-F041-4150-9A6F-F0D784299875}" type="datetime1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610C62B3-C0D8-4E68-99BE-2664CD100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699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46315"/>
            <a:ext cx="7772400" cy="2387600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rgbClr val="0B3A2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25990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C95D-B194-49AC-BAC9-653FC4D6D945}" type="datetime1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62B3-C0D8-4E68-99BE-2664CD100A43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E59133E-F029-6975-A5B7-ECD0E99631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39811" y="1833245"/>
            <a:ext cx="3864379" cy="1348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413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 not remove" hidden="1">
            <a:extLst>
              <a:ext uri="{FF2B5EF4-FFF2-40B4-BE49-F238E27FC236}">
                <a16:creationId xmlns:a16="http://schemas.microsoft.com/office/drawing/2014/main" id="{87FC1632-7692-3910-6016-86929B5A162A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36525"/>
            <a:ext cx="7886700" cy="919193"/>
          </a:xfrm>
        </p:spPr>
        <p:txBody>
          <a:bodyPr>
            <a:normAutofit/>
          </a:bodyPr>
          <a:lstStyle>
            <a:lvl1pPr>
              <a:defRPr sz="3200">
                <a:solidFill>
                  <a:srgbClr val="0B3A22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9208"/>
            <a:ext cx="7886700" cy="47077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37800-DEB8-4E6A-8DCE-FFCE4D891C54}" type="datetime1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92877"/>
            <a:ext cx="2057400" cy="365125"/>
          </a:xfrm>
        </p:spPr>
        <p:txBody>
          <a:bodyPr/>
          <a:lstStyle/>
          <a:p>
            <a:fld id="{610C62B3-C0D8-4E68-99BE-2664CD100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114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910880"/>
          </a:xfrm>
        </p:spPr>
        <p:txBody>
          <a:bodyPr>
            <a:normAutofit/>
          </a:bodyPr>
          <a:lstStyle>
            <a:lvl1pPr>
              <a:defRPr sz="3200">
                <a:solidFill>
                  <a:srgbClr val="0B3A22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D8629-681B-4E67-BF45-D16BF7862292}" type="datetime1">
              <a:rPr lang="en-US" smtClean="0"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86600" y="6486528"/>
            <a:ext cx="2057400" cy="365125"/>
          </a:xfrm>
        </p:spPr>
        <p:txBody>
          <a:bodyPr/>
          <a:lstStyle/>
          <a:p>
            <a:fld id="{610C62B3-C0D8-4E68-99BE-2664CD100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94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 not remove" hidden="1">
            <a:extLst>
              <a:ext uri="{FF2B5EF4-FFF2-40B4-BE49-F238E27FC236}">
                <a16:creationId xmlns:a16="http://schemas.microsoft.com/office/drawing/2014/main" id="{915D0783-E319-4972-80A0-7BC767D86C37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9DA-9EEE-4F55-8140-D3CE2EB59E83}" type="datetime1">
              <a:rPr lang="en-US" smtClean="0"/>
              <a:t>3/13/2023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471288"/>
            <a:ext cx="2057400" cy="365125"/>
          </a:xfrm>
        </p:spPr>
        <p:txBody>
          <a:bodyPr/>
          <a:lstStyle/>
          <a:p>
            <a:fld id="{610C62B3-C0D8-4E68-99BE-2664CD100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299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8916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62CAD-19A3-4C3E-BD90-C28CC6237142}" type="datetime1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92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C62B3-C0D8-4E68-99BE-2664CD100A4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8650" y="1028175"/>
            <a:ext cx="7886700" cy="4571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B2652B5-B48F-4AC2-9593-AF3ADA08A59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86650" y="280156"/>
            <a:ext cx="1540973" cy="537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625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0B3A22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8916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62CAD-19A3-4C3E-BD90-C28CC6237142}" type="datetime1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8652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C62B3-C0D8-4E68-99BE-2664CD100A4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8650" y="1028177"/>
            <a:ext cx="7886700" cy="4571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D43F01F-7CEE-87F6-AAA6-FE011D9B697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86650" y="280156"/>
            <a:ext cx="1540973" cy="537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366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0B3A22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98125-B004-40DF-ABD7-0CACD48ACD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551077"/>
            <a:ext cx="7772400" cy="3197136"/>
          </a:xfrm>
        </p:spPr>
        <p:txBody>
          <a:bodyPr/>
          <a:lstStyle/>
          <a:p>
            <a:r>
              <a:rPr lang="en-US" dirty="0"/>
              <a:t>UFLS Options</a:t>
            </a:r>
            <a:br>
              <a:rPr lang="en-US" dirty="0"/>
            </a:br>
            <a:r>
              <a:rPr lang="en-US" sz="2000" i="1" dirty="0"/>
              <a:t>Getting Back To Reality</a:t>
            </a:r>
            <a:r>
              <a:rPr lang="en-US" dirty="0"/>
              <a:t>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101597C-8E52-4866-B5FB-D1D2B3FC45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257799"/>
            <a:ext cx="6858000" cy="793067"/>
          </a:xfrm>
        </p:spPr>
        <p:txBody>
          <a:bodyPr>
            <a:normAutofit/>
          </a:bodyPr>
          <a:lstStyle/>
          <a:p>
            <a:r>
              <a:rPr lang="en-US" dirty="0"/>
              <a:t>March 20, 2023</a:t>
            </a:r>
          </a:p>
        </p:txBody>
      </p:sp>
    </p:spTree>
    <p:extLst>
      <p:ext uri="{BB962C8B-B14F-4D97-AF65-F5344CB8AC3E}">
        <p14:creationId xmlns:p14="http://schemas.microsoft.com/office/powerpoint/2010/main" val="3375815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57F25-4A79-77E6-191C-14065F7E1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B647D1-0C04-8C7F-596B-F2F8BCADD4B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00050" indent="-4000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1700" dirty="0"/>
              <a:t>Underfrequency Load Shed</a:t>
            </a:r>
          </a:p>
          <a:p>
            <a:pPr marL="857250" lvl="1" indent="-4000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1300" dirty="0"/>
              <a:t>Arrests frequency decay on rapid loss of generation</a:t>
            </a:r>
          </a:p>
          <a:p>
            <a:pPr marL="1314450" lvl="2" indent="-4000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1100" dirty="0"/>
              <a:t>May 15, 2003 Turkey Vulture dropping event</a:t>
            </a:r>
          </a:p>
          <a:p>
            <a:pPr marL="857250" lvl="1" indent="-4000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1300" dirty="0"/>
              <a:t>Arrest frequency decay on slow decline in frequency</a:t>
            </a:r>
          </a:p>
          <a:p>
            <a:pPr marL="1314450" lvl="2" indent="-4000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1100" dirty="0"/>
              <a:t>Uri!</a:t>
            </a:r>
          </a:p>
          <a:p>
            <a:pPr marL="400050" indent="-4000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1700" dirty="0"/>
              <a:t>Must be automated</a:t>
            </a:r>
          </a:p>
          <a:p>
            <a:pPr marL="857250" lvl="1" indent="-4000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1300" dirty="0"/>
              <a:t>May not be time for operator instruction</a:t>
            </a:r>
          </a:p>
          <a:p>
            <a:pPr marL="400050" indent="-4000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1700" dirty="0"/>
              <a:t>Must be controlled</a:t>
            </a:r>
          </a:p>
          <a:p>
            <a:pPr marL="857250" lvl="1" indent="-4000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1300" dirty="0"/>
              <a:t>Interruption of too little load could allow further decay</a:t>
            </a:r>
          </a:p>
          <a:p>
            <a:pPr marL="857250" lvl="1" indent="-4000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1300" dirty="0"/>
              <a:t>Interruption of too much load could cause frequency overshoot and instability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9EB19C-F9B1-0B1D-7794-42CAF841D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62B3-C0D8-4E68-99BE-2664CD100A43}" type="slidenum">
              <a:rPr lang="en-US" smtClean="0"/>
              <a:t>2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7B26CBB-F3F5-15E6-0FE9-8DD08F7474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3450" y="1339850"/>
            <a:ext cx="3771900" cy="2310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04A5D96-E616-3B40-17DB-D4660115DE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3450" y="3870487"/>
            <a:ext cx="4376705" cy="199231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6C44907-1BDC-5BB3-3D4E-F66542F939C5}"/>
              </a:ext>
            </a:extLst>
          </p:cNvPr>
          <p:cNvSpPr txBox="1"/>
          <p:nvPr/>
        </p:nvSpPr>
        <p:spPr>
          <a:xfrm>
            <a:off x="6353952" y="5862804"/>
            <a:ext cx="1155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Red = BAD</a:t>
            </a:r>
          </a:p>
        </p:txBody>
      </p:sp>
    </p:spTree>
    <p:extLst>
      <p:ext uri="{BB962C8B-B14F-4D97-AF65-F5344CB8AC3E}">
        <p14:creationId xmlns:p14="http://schemas.microsoft.com/office/powerpoint/2010/main" val="431124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268C2-89E2-46F6-AAB2-0636C33E1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Proposal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D2AB4D-E611-4EBF-9BD8-C8E9E8DFE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509630"/>
            <a:ext cx="2057400" cy="365125"/>
          </a:xfrm>
        </p:spPr>
        <p:txBody>
          <a:bodyPr/>
          <a:lstStyle/>
          <a:p>
            <a:fld id="{610C62B3-C0D8-4E68-99BE-2664CD100A43}" type="slidenum">
              <a:rPr lang="en-US" smtClean="0"/>
              <a:t>3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0E09AC-5F8D-CB49-DBB6-D4B9B6300BC1}"/>
              </a:ext>
            </a:extLst>
          </p:cNvPr>
          <p:cNvSpPr txBox="1"/>
          <p:nvPr/>
        </p:nvSpPr>
        <p:spPr>
          <a:xfrm>
            <a:off x="768350" y="1247981"/>
            <a:ext cx="7607300" cy="38041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The UFLS obligation should belong to the LFL for compliance (i.e., 5-10-10) </a:t>
            </a:r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The 5-10-10 is applicable to 25% of site load. </a:t>
            </a:r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Design so that the load is not shed at the transmission level breaker or that the load shed is not excessively above each step requirement.</a:t>
            </a:r>
            <a:endParaRPr lang="en-US" dirty="0"/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ERCOT may require P.E. attestation for correct installation of breakers provided to ERCOT and TO. </a:t>
            </a:r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LFL UFLS requirement will not be in the denominator for TO load shed obligation.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Above would apply unless the Transmission Operator assumes the UFLS obligation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Details of responsibility defined in Facilities Extension Agreement (FEA) or Interconnection Agreement (IA)</a:t>
            </a:r>
          </a:p>
        </p:txBody>
      </p:sp>
      <p:pic>
        <p:nvPicPr>
          <p:cNvPr id="12" name="Picture 11" descr="A picture containing text, person&#10;&#10;Description automatically generated">
            <a:extLst>
              <a:ext uri="{FF2B5EF4-FFF2-40B4-BE49-F238E27FC236}">
                <a16:creationId xmlns:a16="http://schemas.microsoft.com/office/drawing/2014/main" id="{BB30E815-170A-68E4-49A5-C766C3135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800" y="5146324"/>
            <a:ext cx="2324100" cy="1269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385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0F9E2-C0D9-4100-B6F5-F6D015011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problem?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839EA-1EEC-4E1D-9C55-7A3D01491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62B3-C0D8-4E68-99BE-2664CD100A43}" type="slidenum">
              <a:rPr lang="en-US" smtClean="0"/>
              <a:t>4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7E795B-6A8F-6643-B914-88399CC8618A}"/>
              </a:ext>
            </a:extLst>
          </p:cNvPr>
          <p:cNvSpPr txBox="1"/>
          <p:nvPr/>
        </p:nvSpPr>
        <p:spPr>
          <a:xfrm>
            <a:off x="768350" y="1247981"/>
            <a:ext cx="5480050" cy="49213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Reality of the need</a:t>
            </a:r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Proposal only applies to a random subset of loads – Registered LFLs</a:t>
            </a:r>
          </a:p>
          <a:p>
            <a:pPr marL="1257300" lvl="2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100" dirty="0"/>
              <a:t>If need is real (and it is) the requirement should be for all load</a:t>
            </a:r>
          </a:p>
          <a:p>
            <a:pPr marL="1257300" lvl="2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Reality of the Rules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Texas Administrative Code Title 16, Part 2, Chapter 25, Subchapter I, Division 1 Rule 25.200 (a):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arenBoth"/>
            </a:pPr>
            <a:r>
              <a:rPr lang="en-US" sz="1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Procedures. The Electric Reliability Council of Texas (ERCOT) shall direct </a:t>
            </a:r>
            <a:r>
              <a:rPr lang="en-US" sz="1100" b="1" u="sng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non-discriminatory</a:t>
            </a:r>
            <a:r>
              <a:rPr lang="en-US" sz="1100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emergency load shedding and curtailment procedures for responding to emergencies on the transmission system in accordance with ERCOT protocols. (emphasis added)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arenBoth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 don’t write the rules, I just follow them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Reality of the Load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Most loads can’t be subdivided into 5/10/10%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bitesized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chunks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Bitcoin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</a:rPr>
              <a:t> mines can, but this isn’t just about Bitcoin mines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</a:rPr>
              <a:t>Compressor stations, steel mills, 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</a:rPr>
              <a:t>electrolyzers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</a:rPr>
              <a:t>…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</a:rPr>
              <a:t>Even for loads that can, it’s very expensive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Reality of the Management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</a:rPr>
              <a:t>Assuming the loads can subdivide as proposed, there is no need for the QSE to monitor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 can p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</a:rPr>
              <a:t>erform the same monitoring they are already doing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12" name="Picture 11" descr="A green sign with white text&#10;&#10;Description automatically generated with medium confidence">
            <a:extLst>
              <a:ext uri="{FF2B5EF4-FFF2-40B4-BE49-F238E27FC236}">
                <a16:creationId xmlns:a16="http://schemas.microsoft.com/office/drawing/2014/main" id="{0A310858-157F-62B5-9021-07DAB934CF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351" y="2312283"/>
            <a:ext cx="2053604" cy="2075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267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0F9E2-C0D9-4100-B6F5-F6D015011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be done?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2D479FA-98C4-4C33-B6F1-1C0C611837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46" y="1152526"/>
            <a:ext cx="7870394" cy="4238624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There is no Silver Bullet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If it were easy, it would have already been done</a:t>
            </a:r>
            <a:endParaRPr lang="en-US" sz="1600" dirty="0"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Options</a:t>
            </a:r>
            <a:endParaRPr lang="en-US" sz="1600" dirty="0">
              <a:cs typeface="Calibri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Previous offered by the TSPs (hammering the square peg)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cs typeface="Calibri"/>
              </a:rPr>
              <a:t>Previous with TSP monitoring (peg is still square)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cs typeface="Calibri"/>
              </a:rPr>
              <a:t>OR!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endParaRPr lang="en-US" sz="1200" dirty="0">
              <a:cs typeface="Calibri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US" sz="14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839EA-1EEC-4E1D-9C55-7A3D01491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62B3-C0D8-4E68-99BE-2664CD100A43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 descr="A picture containing text, person, person, wearing&#10;&#10;Description automatically generated">
            <a:extLst>
              <a:ext uri="{FF2B5EF4-FFF2-40B4-BE49-F238E27FC236}">
                <a16:creationId xmlns:a16="http://schemas.microsoft.com/office/drawing/2014/main" id="{507BBCD5-503B-1AE0-28EE-43930EDABD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268" y="3752849"/>
            <a:ext cx="2343150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62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26D0-6C30-2844-9E29-CCC7225D6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The Rainbows, Butterflies and Daffodils Proposal (RBD)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09C9F-4316-E1C8-B4BD-08AA76AE74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46200"/>
            <a:ext cx="5683250" cy="495935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cs typeface="Calibri"/>
              </a:rPr>
              <a:t>For transmission class customers: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cs typeface="Calibri"/>
              </a:rPr>
              <a:t>Convert requirement into a fungible product 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cs typeface="Calibri"/>
              </a:rPr>
              <a:t>MWs of load shed at each frequency tier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cs typeface="Calibri"/>
              </a:rPr>
              <a:t>Actuated by UF relay that is remotely </a:t>
            </a:r>
            <a:r>
              <a:rPr lang="en-US" sz="1200" dirty="0" err="1">
                <a:cs typeface="Calibri"/>
              </a:rPr>
              <a:t>armable</a:t>
            </a:r>
            <a:r>
              <a:rPr lang="en-US" sz="1200" dirty="0">
                <a:cs typeface="Calibri"/>
              </a:rPr>
              <a:t> and monitored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cs typeface="Calibri"/>
              </a:rPr>
              <a:t>Product can be set up as annual, quarterly, business hours…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cs typeface="Calibri"/>
              </a:rPr>
              <a:t>Loads are allowed to trade their MWs with other loads for coverage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cs typeface="Calibri"/>
              </a:rPr>
              <a:t>Can be ran as a centralized ERCOT market or bilateral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cs typeface="Calibri"/>
              </a:rPr>
              <a:t>Obligations would be assigned to all loads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cs typeface="Calibri"/>
              </a:rPr>
              <a:t>Self provision would obviously be allowed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cs typeface="Calibri"/>
              </a:rPr>
              <a:t>Cleared loads would be paid by others with unmet obligations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cs typeface="Calibri"/>
              </a:rPr>
              <a:t>Managed at QSE level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cs typeface="Calibri"/>
              </a:rPr>
              <a:t>Once obligations are set, QSE would follow compliance criteria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cs typeface="Calibri"/>
              </a:rPr>
              <a:t>Considerations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cs typeface="Calibri"/>
              </a:rPr>
              <a:t>Additional timeframes are needed to allow broader participation </a:t>
            </a:r>
          </a:p>
          <a:p>
            <a:pPr lvl="3">
              <a:spcBef>
                <a:spcPts val="600"/>
              </a:spcBef>
              <a:spcAft>
                <a:spcPts val="600"/>
              </a:spcAft>
            </a:pPr>
            <a:r>
              <a:rPr lang="en-US" sz="1000" dirty="0">
                <a:cs typeface="Calibri"/>
              </a:rPr>
              <a:t>However, creates additional burden on monitoring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cs typeface="Calibri"/>
              </a:rPr>
              <a:t>Large loads are not as diverse as bulk distribution load</a:t>
            </a:r>
          </a:p>
          <a:p>
            <a:pPr lvl="3">
              <a:spcBef>
                <a:spcPts val="600"/>
              </a:spcBef>
              <a:spcAft>
                <a:spcPts val="600"/>
              </a:spcAft>
            </a:pPr>
            <a:r>
              <a:rPr lang="en-US" sz="1000" dirty="0">
                <a:cs typeface="Calibri"/>
              </a:rPr>
              <a:t>May need alternate criteria for compliance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8B4B1F-E77D-B735-ACBF-37740372C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62B3-C0D8-4E68-99BE-2664CD100A43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 descr="A rainbow in the sky&#10;&#10;Description automatically generated">
            <a:extLst>
              <a:ext uri="{FF2B5EF4-FFF2-40B4-BE49-F238E27FC236}">
                <a16:creationId xmlns:a16="http://schemas.microsoft.com/office/drawing/2014/main" id="{FB17B467-890D-8466-D8A8-A1FEA38A55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1900" y="1346200"/>
            <a:ext cx="2438400" cy="1828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CE0A472-A494-7C43-EFED-97E9ED02A9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1900" y="3175000"/>
            <a:ext cx="2438400" cy="1734312"/>
          </a:xfrm>
          <a:prstGeom prst="rect">
            <a:avLst/>
          </a:prstGeom>
        </p:spPr>
      </p:pic>
      <p:pic>
        <p:nvPicPr>
          <p:cNvPr id="11" name="Picture 10" descr="A group of yellow flowers&#10;&#10;Description automatically generated">
            <a:extLst>
              <a:ext uri="{FF2B5EF4-FFF2-40B4-BE49-F238E27FC236}">
                <a16:creationId xmlns:a16="http://schemas.microsoft.com/office/drawing/2014/main" id="{497208F8-2B02-A685-894C-0AC3658641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1900" y="4909312"/>
            <a:ext cx="2438400" cy="1624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304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baby with blue eyes&#10;&#10;Description automatically generated with medium confidence">
            <a:extLst>
              <a:ext uri="{FF2B5EF4-FFF2-40B4-BE49-F238E27FC236}">
                <a16:creationId xmlns:a16="http://schemas.microsoft.com/office/drawing/2014/main" id="{7BF15B5F-3036-0749-FCA1-5B1ECEAEC83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450" y="1260475"/>
            <a:ext cx="4572000" cy="4572000"/>
          </a:xfr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19EF4E-A18B-F0ED-B6F5-85E556DE6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62B3-C0D8-4E68-99BE-2664CD100A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117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H_FLYSHEET_STYLE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5742A082CFAC46AD441AE991AE7E1C" ma:contentTypeVersion="14" ma:contentTypeDescription="Create a new document." ma:contentTypeScope="" ma:versionID="880cfac51455131e4ec7a2485739b929">
  <xsd:schema xmlns:xsd="http://www.w3.org/2001/XMLSchema" xmlns:xs="http://www.w3.org/2001/XMLSchema" xmlns:p="http://schemas.microsoft.com/office/2006/metadata/properties" xmlns:ns2="2c5d987a-b473-4800-ad2a-83285a57d074" xmlns:ns3="c8c6cfe7-d596-4862-a523-0539a06b7b6d" targetNamespace="http://schemas.microsoft.com/office/2006/metadata/properties" ma:root="true" ma:fieldsID="ffacdb181cb78cc41059a3df9171dbd0" ns2:_="" ns3:_="">
    <xsd:import namespace="2c5d987a-b473-4800-ad2a-83285a57d074"/>
    <xsd:import namespace="c8c6cfe7-d596-4862-a523-0539a06b7b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5d987a-b473-4800-ad2a-83285a57d0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56f0b586-b945-4443-b474-dbd680adce6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c6cfe7-d596-4862-a523-0539a06b7b6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3f709410-a9b3-47ab-96a1-873a545db739}" ma:internalName="TaxCatchAll" ma:showField="CatchAllData" ma:web="c8c6cfe7-d596-4862-a523-0539a06b7b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8c6cfe7-d596-4862-a523-0539a06b7b6d" xsi:nil="true"/>
    <lcf76f155ced4ddcb4097134ff3c332f xmlns="2c5d987a-b473-4800-ad2a-83285a57d07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B3C4CA7-2AF1-42F9-A5DB-61C06FDD3483}">
  <ds:schemaRefs>
    <ds:schemaRef ds:uri="2c5d987a-b473-4800-ad2a-83285a57d074"/>
    <ds:schemaRef ds:uri="c8c6cfe7-d596-4862-a523-0539a06b7b6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6F48CD2-3CEC-4296-BE63-A784C11398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EE4E654-B8D8-4F9B-B1CC-54BD31BA9209}">
  <ds:schemaRefs>
    <ds:schemaRef ds:uri="http://schemas.microsoft.com/office/2006/documentManagement/types"/>
    <ds:schemaRef ds:uri="c8c6cfe7-d596-4862-a523-0539a06b7b6d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schemas.microsoft.com/office/infopath/2007/PartnerControls"/>
    <ds:schemaRef ds:uri="2c5d987a-b473-4800-ad2a-83285a57d074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575</Words>
  <Application>Microsoft Office PowerPoint</Application>
  <PresentationFormat>On-screen Show (4:3)</PresentationFormat>
  <Paragraphs>75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4_Office Theme</vt:lpstr>
      <vt:lpstr>5_Office Theme</vt:lpstr>
      <vt:lpstr>UFLS Options Getting Back To Reality </vt:lpstr>
      <vt:lpstr>Purpose</vt:lpstr>
      <vt:lpstr>Previous Proposal</vt:lpstr>
      <vt:lpstr>What is the problem?</vt:lpstr>
      <vt:lpstr>What can be done?</vt:lpstr>
      <vt:lpstr>The Rainbows, Butterflies and Daffodils Proposal (RBD)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McColl</dc:creator>
  <cp:lastModifiedBy>Clayton Greer</cp:lastModifiedBy>
  <cp:revision>2</cp:revision>
  <cp:lastPrinted>2019-10-03T19:16:05Z</cp:lastPrinted>
  <dcterms:created xsi:type="dcterms:W3CDTF">2019-08-15T00:22:57Z</dcterms:created>
  <dcterms:modified xsi:type="dcterms:W3CDTF">2023-03-13T21:50:24Z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0x010100395742A082CFAC46AD441AE991AE7E1C</vt:lpwstr>
  </property>
  <property fmtid="{D5CDD505-2E9C-101B-9397-08002B2CF9AE}" pid="3" name="MediaServiceImageTags">
    <vt:lpwstr/>
  </property>
</Properties>
</file>