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1"/>
  </p:notesMasterIdLst>
  <p:handoutMasterIdLst>
    <p:handoutMasterId r:id="rId12"/>
  </p:handoutMasterIdLst>
  <p:sldIdLst>
    <p:sldId id="260" r:id="rId5"/>
    <p:sldId id="369" r:id="rId6"/>
    <p:sldId id="294" r:id="rId7"/>
    <p:sldId id="372" r:id="rId8"/>
    <p:sldId id="383" r:id="rId9"/>
    <p:sldId id="703" r:id="rId10"/>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10DC51C-8181-4112-A73E-DB16F1A2F6DC}" v="15" dt="2023-03-08T22:45:04.084"/>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64" d="100"/>
          <a:sy n="64" d="100"/>
        </p:scale>
        <p:origin x="1518" y="72"/>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presProps" Target="presProps.xml"/><Relationship Id="rId18" Type="http://schemas.microsoft.com/office/2015/10/relationships/revisionInfo" Target="revisionInfo.xml"/><Relationship Id="rId3" Type="http://schemas.openxmlformats.org/officeDocument/2006/relationships/slideMaster" Target="slideMasters/slideMaster1.xml"/><Relationship Id="rId7" Type="http://schemas.openxmlformats.org/officeDocument/2006/relationships/slide" Target="slides/slide3.xml"/><Relationship Id="rId12" Type="http://schemas.openxmlformats.org/officeDocument/2006/relationships/handoutMaster" Target="handoutMasters/handoutMaster1.xml"/><Relationship Id="rId17" Type="http://schemas.microsoft.com/office/2016/11/relationships/changesInfo" Target="changesInfos/changesInfo1.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theme" Target="theme/theme1.xml"/><Relationship Id="rId10" Type="http://schemas.openxmlformats.org/officeDocument/2006/relationships/slide" Target="slides/slide6.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hillips, Cory" userId="6c597cff-5f3b-4912-8764-37cc172c8644" providerId="ADAL" clId="{910DC51C-8181-4112-A73E-DB16F1A2F6DC}"/>
    <pc:docChg chg="undo custSel addSld delSld modSld delMainMaster">
      <pc:chgData name="Phillips, Cory" userId="6c597cff-5f3b-4912-8764-37cc172c8644" providerId="ADAL" clId="{910DC51C-8181-4112-A73E-DB16F1A2F6DC}" dt="2023-03-08T22:50:11.106" v="83" actId="20577"/>
      <pc:docMkLst>
        <pc:docMk/>
      </pc:docMkLst>
      <pc:sldChg chg="modSp mod">
        <pc:chgData name="Phillips, Cory" userId="6c597cff-5f3b-4912-8764-37cc172c8644" providerId="ADAL" clId="{910DC51C-8181-4112-A73E-DB16F1A2F6DC}" dt="2023-03-08T22:37:32.835" v="16" actId="20577"/>
        <pc:sldMkLst>
          <pc:docMk/>
          <pc:sldMk cId="0" sldId="260"/>
        </pc:sldMkLst>
        <pc:spChg chg="mod">
          <ac:chgData name="Phillips, Cory" userId="6c597cff-5f3b-4912-8764-37cc172c8644" providerId="ADAL" clId="{910DC51C-8181-4112-A73E-DB16F1A2F6DC}" dt="2023-03-08T22:37:32.835" v="16" actId="20577"/>
          <ac:spMkLst>
            <pc:docMk/>
            <pc:sldMk cId="0" sldId="260"/>
            <ac:spMk id="7171" creationId="{00000000-0000-0000-0000-000000000000}"/>
          </ac:spMkLst>
        </pc:spChg>
      </pc:sldChg>
      <pc:sldChg chg="modSp mod">
        <pc:chgData name="Phillips, Cory" userId="6c597cff-5f3b-4912-8764-37cc172c8644" providerId="ADAL" clId="{910DC51C-8181-4112-A73E-DB16F1A2F6DC}" dt="2023-03-08T22:50:11.106" v="83" actId="20577"/>
        <pc:sldMkLst>
          <pc:docMk/>
          <pc:sldMk cId="2373647681" sldId="369"/>
        </pc:sldMkLst>
        <pc:spChg chg="mod">
          <ac:chgData name="Phillips, Cory" userId="6c597cff-5f3b-4912-8764-37cc172c8644" providerId="ADAL" clId="{910DC51C-8181-4112-A73E-DB16F1A2F6DC}" dt="2023-03-08T22:50:11.106" v="83" actId="20577"/>
          <ac:spMkLst>
            <pc:docMk/>
            <pc:sldMk cId="2373647681" sldId="369"/>
            <ac:spMk id="4" creationId="{00000000-0000-0000-0000-000000000000}"/>
          </ac:spMkLst>
        </pc:spChg>
      </pc:sldChg>
      <pc:sldChg chg="modSp mod">
        <pc:chgData name="Phillips, Cory" userId="6c597cff-5f3b-4912-8764-37cc172c8644" providerId="ADAL" clId="{910DC51C-8181-4112-A73E-DB16F1A2F6DC}" dt="2023-03-08T22:43:05.183" v="61" actId="20577"/>
        <pc:sldMkLst>
          <pc:docMk/>
          <pc:sldMk cId="1870099615" sldId="372"/>
        </pc:sldMkLst>
        <pc:spChg chg="mod">
          <ac:chgData name="Phillips, Cory" userId="6c597cff-5f3b-4912-8764-37cc172c8644" providerId="ADAL" clId="{910DC51C-8181-4112-A73E-DB16F1A2F6DC}" dt="2023-03-08T22:43:05.183" v="61" actId="20577"/>
          <ac:spMkLst>
            <pc:docMk/>
            <pc:sldMk cId="1870099615" sldId="372"/>
            <ac:spMk id="14338" creationId="{00000000-0000-0000-0000-000000000000}"/>
          </ac:spMkLst>
        </pc:spChg>
        <pc:spChg chg="mod">
          <ac:chgData name="Phillips, Cory" userId="6c597cff-5f3b-4912-8764-37cc172c8644" providerId="ADAL" clId="{910DC51C-8181-4112-A73E-DB16F1A2F6DC}" dt="2023-03-08T22:42:54.080" v="56" actId="2711"/>
          <ac:spMkLst>
            <pc:docMk/>
            <pc:sldMk cId="1870099615" sldId="372"/>
            <ac:spMk id="14339" creationId="{00000000-0000-0000-0000-000000000000}"/>
          </ac:spMkLst>
        </pc:spChg>
      </pc:sldChg>
      <pc:sldChg chg="addSp delSp modSp mod">
        <pc:chgData name="Phillips, Cory" userId="6c597cff-5f3b-4912-8764-37cc172c8644" providerId="ADAL" clId="{910DC51C-8181-4112-A73E-DB16F1A2F6DC}" dt="2023-03-08T22:44:56.244" v="75"/>
        <pc:sldMkLst>
          <pc:docMk/>
          <pc:sldMk cId="2220505685" sldId="383"/>
        </pc:sldMkLst>
        <pc:spChg chg="mod">
          <ac:chgData name="Phillips, Cory" userId="6c597cff-5f3b-4912-8764-37cc172c8644" providerId="ADAL" clId="{910DC51C-8181-4112-A73E-DB16F1A2F6DC}" dt="2023-03-08T22:43:17.718" v="66" actId="20577"/>
          <ac:spMkLst>
            <pc:docMk/>
            <pc:sldMk cId="2220505685" sldId="383"/>
            <ac:spMk id="14338" creationId="{00000000-0000-0000-0000-000000000000}"/>
          </ac:spMkLst>
        </pc:spChg>
        <pc:spChg chg="mod">
          <ac:chgData name="Phillips, Cory" userId="6c597cff-5f3b-4912-8764-37cc172c8644" providerId="ADAL" clId="{910DC51C-8181-4112-A73E-DB16F1A2F6DC}" dt="2023-03-08T22:43:33.916" v="68" actId="2711"/>
          <ac:spMkLst>
            <pc:docMk/>
            <pc:sldMk cId="2220505685" sldId="383"/>
            <ac:spMk id="14339" creationId="{00000000-0000-0000-0000-000000000000}"/>
          </ac:spMkLst>
        </pc:spChg>
        <pc:picChg chg="del">
          <ac:chgData name="Phillips, Cory" userId="6c597cff-5f3b-4912-8764-37cc172c8644" providerId="ADAL" clId="{910DC51C-8181-4112-A73E-DB16F1A2F6DC}" dt="2023-03-08T22:44:36.468" v="69"/>
          <ac:picMkLst>
            <pc:docMk/>
            <pc:sldMk cId="2220505685" sldId="383"/>
            <ac:picMk id="2" creationId="{BB62BA72-0AE5-44B1-ADA2-7D37BF0A2C64}"/>
          </ac:picMkLst>
        </pc:picChg>
        <pc:picChg chg="del">
          <ac:chgData name="Phillips, Cory" userId="6c597cff-5f3b-4912-8764-37cc172c8644" providerId="ADAL" clId="{910DC51C-8181-4112-A73E-DB16F1A2F6DC}" dt="2023-03-08T22:44:41.217" v="70"/>
          <ac:picMkLst>
            <pc:docMk/>
            <pc:sldMk cId="2220505685" sldId="383"/>
            <ac:picMk id="3" creationId="{00DB4542-A028-4B9B-83E8-6055C73CAFBA}"/>
          </ac:picMkLst>
        </pc:picChg>
        <pc:picChg chg="del">
          <ac:chgData name="Phillips, Cory" userId="6c597cff-5f3b-4912-8764-37cc172c8644" providerId="ADAL" clId="{910DC51C-8181-4112-A73E-DB16F1A2F6DC}" dt="2023-03-08T22:44:45.362" v="71"/>
          <ac:picMkLst>
            <pc:docMk/>
            <pc:sldMk cId="2220505685" sldId="383"/>
            <ac:picMk id="4" creationId="{F96B516E-F050-423C-896B-8C1E702647BA}"/>
          </ac:picMkLst>
        </pc:picChg>
        <pc:picChg chg="add del">
          <ac:chgData name="Phillips, Cory" userId="6c597cff-5f3b-4912-8764-37cc172c8644" providerId="ADAL" clId="{910DC51C-8181-4112-A73E-DB16F1A2F6DC}" dt="2023-03-08T22:44:56.244" v="75"/>
          <ac:picMkLst>
            <pc:docMk/>
            <pc:sldMk cId="2220505685" sldId="383"/>
            <ac:picMk id="5" creationId="{ACFA786A-EA75-44CD-B59C-A320523C80C9}"/>
          </ac:picMkLst>
        </pc:picChg>
      </pc:sldChg>
      <pc:sldChg chg="del">
        <pc:chgData name="Phillips, Cory" userId="6c597cff-5f3b-4912-8764-37cc172c8644" providerId="ADAL" clId="{910DC51C-8181-4112-A73E-DB16F1A2F6DC}" dt="2023-03-08T22:38:12.863" v="27" actId="2696"/>
        <pc:sldMkLst>
          <pc:docMk/>
          <pc:sldMk cId="2579620426" sldId="387"/>
        </pc:sldMkLst>
      </pc:sldChg>
      <pc:sldChg chg="add del">
        <pc:chgData name="Phillips, Cory" userId="6c597cff-5f3b-4912-8764-37cc172c8644" providerId="ADAL" clId="{910DC51C-8181-4112-A73E-DB16F1A2F6DC}" dt="2023-03-08T22:45:04.076" v="78"/>
        <pc:sldMkLst>
          <pc:docMk/>
          <pc:sldMk cId="1067933821" sldId="703"/>
        </pc:sldMkLst>
      </pc:sldChg>
      <pc:sldMasterChg chg="del delSldLayout">
        <pc:chgData name="Phillips, Cory" userId="6c597cff-5f3b-4912-8764-37cc172c8644" providerId="ADAL" clId="{910DC51C-8181-4112-A73E-DB16F1A2F6DC}" dt="2023-03-08T22:38:12.863" v="27" actId="2696"/>
        <pc:sldMasterMkLst>
          <pc:docMk/>
          <pc:sldMasterMk cId="1468741621" sldId="2147494277"/>
        </pc:sldMasterMkLst>
        <pc:sldLayoutChg chg="del">
          <pc:chgData name="Phillips, Cory" userId="6c597cff-5f3b-4912-8764-37cc172c8644" providerId="ADAL" clId="{910DC51C-8181-4112-A73E-DB16F1A2F6DC}" dt="2023-03-08T22:38:12.863" v="27" actId="2696"/>
          <pc:sldLayoutMkLst>
            <pc:docMk/>
            <pc:sldMasterMk cId="1468741621" sldId="2147494277"/>
            <pc:sldLayoutMk cId="1332245085" sldId="2147494278"/>
          </pc:sldLayoutMkLst>
        </pc:sldLayoutChg>
        <pc:sldLayoutChg chg="del">
          <pc:chgData name="Phillips, Cory" userId="6c597cff-5f3b-4912-8764-37cc172c8644" providerId="ADAL" clId="{910DC51C-8181-4112-A73E-DB16F1A2F6DC}" dt="2023-03-08T22:38:12.863" v="27" actId="2696"/>
          <pc:sldLayoutMkLst>
            <pc:docMk/>
            <pc:sldMasterMk cId="1468741621" sldId="2147494277"/>
            <pc:sldLayoutMk cId="3219910453" sldId="2147494279"/>
          </pc:sldLayoutMkLst>
        </pc:sldLayoutChg>
        <pc:sldLayoutChg chg="del">
          <pc:chgData name="Phillips, Cory" userId="6c597cff-5f3b-4912-8764-37cc172c8644" providerId="ADAL" clId="{910DC51C-8181-4112-A73E-DB16F1A2F6DC}" dt="2023-03-08T22:38:12.863" v="27" actId="2696"/>
          <pc:sldLayoutMkLst>
            <pc:docMk/>
            <pc:sldMasterMk cId="1468741621" sldId="2147494277"/>
            <pc:sldLayoutMk cId="2716780558" sldId="2147494280"/>
          </pc:sldLayoutMkLst>
        </pc:sldLayout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3/8/2023</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3/8/2023</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370716979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4</a:t>
            </a:fld>
            <a:endParaRPr lang="en-US" altLang="en-US"/>
          </a:p>
        </p:txBody>
      </p:sp>
    </p:spTree>
    <p:extLst>
      <p:ext uri="{BB962C8B-B14F-4D97-AF65-F5344CB8AC3E}">
        <p14:creationId xmlns:p14="http://schemas.microsoft.com/office/powerpoint/2010/main" val="3314060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296413788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36320769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1094841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March 2023</a:t>
            </a:r>
          </a:p>
        </p:txBody>
      </p:sp>
    </p:spTree>
    <p:extLst>
      <p:ext uri="{BB962C8B-B14F-4D97-AF65-F5344CB8AC3E}">
        <p14:creationId xmlns:p14="http://schemas.microsoft.com/office/powerpoint/2010/main" val="12929089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163483255"/>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1815976894"/>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5: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March 21, 2023</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and No Impact (Vote):</a:t>
            </a:r>
          </a:p>
          <a:p>
            <a:pPr>
              <a:spcAft>
                <a:spcPts val="1200"/>
              </a:spcAft>
            </a:pPr>
            <a:r>
              <a:rPr lang="en-US" b="0" dirty="0"/>
              <a:t>NPRR1155, Attestation Regarding Market Participant Citizenship, Ownership, or Headquarters [ERCOT]</a:t>
            </a:r>
          </a:p>
          <a:p>
            <a:pPr>
              <a:spcAft>
                <a:spcPts val="1200"/>
              </a:spcAft>
            </a:pPr>
            <a:endParaRPr lang="en-US" b="0" dirty="0"/>
          </a:p>
          <a:p>
            <a:pPr marL="0" indent="0" eaLnBrk="1" hangingPunct="1">
              <a:spcBef>
                <a:spcPts val="0"/>
              </a:spcBef>
              <a:spcAft>
                <a:spcPts val="1200"/>
              </a:spcAft>
              <a:buFontTx/>
              <a:buNone/>
              <a:defRPr/>
            </a:pPr>
            <a:r>
              <a:rPr lang="en-US" dirty="0"/>
              <a:t>Revision Requests Recommended for Approval by PRS – Unopposed with Impacts (Vote):</a:t>
            </a:r>
          </a:p>
          <a:p>
            <a:pPr>
              <a:spcBef>
                <a:spcPts val="300"/>
              </a:spcBef>
              <a:spcAft>
                <a:spcPts val="300"/>
              </a:spcAft>
            </a:pPr>
            <a:r>
              <a:rPr lang="en-US" b="0" dirty="0"/>
              <a:t>NPRR1145, Use of State Estimator-Calculated ERCOT-Wide TLFs in Lieu of Seasonal Base Case ERCOT-Wide TLFs for Settlement [ERCOT]</a:t>
            </a:r>
          </a:p>
          <a:p>
            <a:pPr lvl="1">
              <a:spcBef>
                <a:spcPts val="300"/>
              </a:spcBef>
              <a:spcAft>
                <a:spcPts val="300"/>
              </a:spcAft>
            </a:pPr>
            <a:r>
              <a:rPr lang="en-US" dirty="0"/>
              <a:t>IA:  Between $50K and $80K		Priority 2024; Rank 4010</a:t>
            </a:r>
            <a:endParaRPr lang="en-US" b="0" dirty="0"/>
          </a:p>
          <a:p>
            <a:pPr marL="0" indent="0">
              <a:spcAft>
                <a:spcPts val="1200"/>
              </a:spcAft>
              <a:buNone/>
            </a:pPr>
            <a:endParaRPr lang="en-US" b="0" dirty="0"/>
          </a:p>
          <a:p>
            <a:pPr marL="0" indent="0">
              <a:spcAft>
                <a:spcPts val="1200"/>
              </a:spcAft>
              <a:buNone/>
            </a:pPr>
            <a:r>
              <a:rPr lang="en-US" dirty="0"/>
              <a:t>2023 PRS Goals (Vote)</a:t>
            </a:r>
            <a:endParaRPr lang="en-US" sz="2800" b="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3736476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NPRR1145, Use of State Estimator-Calculated ERCOT-Wide TLFs in Lieu of Seasonal Base Case ERCOT-Wide TLFs for Settlement [ERCOT]</a:t>
            </a:r>
            <a:endParaRPr lang="en-US" sz="1800" dirty="0"/>
          </a:p>
        </p:txBody>
      </p:sp>
      <p:sp>
        <p:nvSpPr>
          <p:cNvPr id="14339" name="Rectangle 2"/>
          <p:cNvSpPr>
            <a:spLocks noChangeArrowheads="1"/>
          </p:cNvSpPr>
          <p:nvPr/>
        </p:nvSpPr>
        <p:spPr bwMode="auto">
          <a:xfrm>
            <a:off x="190500" y="774492"/>
            <a:ext cx="8612307" cy="48013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Upon system implementation – Priority 2024; Rank 4010</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$50K and $80K; no impacts to ERCOT staffing; impacts to Settlements &amp; Billing Systems, Energy Management Systems, </a:t>
            </a:r>
            <a:r>
              <a:rPr lang="x-none" sz="1800" dirty="0">
                <a:effectLst/>
                <a:latin typeface="+mn-lt"/>
                <a:ea typeface="Times New Roman" panose="02020603050405020304" pitchFamily="18" charset="0"/>
              </a:rPr>
              <a:t>Data Management &amp; Analytic Systems</a:t>
            </a:r>
            <a:r>
              <a:rPr lang="en-US" sz="1800" dirty="0">
                <a:effectLst/>
                <a:latin typeface="+mn-lt"/>
                <a:ea typeface="Times New Roman" panose="02020603050405020304" pitchFamily="18" charset="0"/>
              </a:rPr>
              <a:t>, and Channel Management Systems;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changes the 15-minute level ERCOT-wide Transmission Loss Factors (TLFs) that are used in the Settlement process from seasonal base case TLFs to State Estimator-calculated TLFs in Energy Management System (EMS).  It also clarifies the use of Non-Opt-In Entity (NOIE) deemed actual TLFs to remove behind-the-meter Transmission Losses.</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2/9/23, PRS voted unanimously to recommend approval of NPRR1145 as amended by the 8/10/22 ERCOT comments.  On 3/8/23, PRS voted unanimously to endorse and forward to TAC the 2/9/23 PRS Report and 7/27/22 Impact Analysis for NPRR1145 with a recommended priority of 2024 and rank of 4010.</a:t>
            </a:r>
          </a:p>
        </p:txBody>
      </p:sp>
    </p:spTree>
    <p:extLst>
      <p:ext uri="{BB962C8B-B14F-4D97-AF65-F5344CB8AC3E}">
        <p14:creationId xmlns:p14="http://schemas.microsoft.com/office/powerpoint/2010/main" val="18700996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NPRR1155, Attestation Regarding Market Participant Citizenship, Ownership, or Headquarters [ERCOT]</a:t>
            </a:r>
            <a:endParaRPr lang="en-US" sz="1800" dirty="0"/>
          </a:p>
        </p:txBody>
      </p:sp>
      <p:sp>
        <p:nvSpPr>
          <p:cNvPr id="14339" name="Rectangle 2"/>
          <p:cNvSpPr>
            <a:spLocks noChangeArrowheads="1"/>
          </p:cNvSpPr>
          <p:nvPr/>
        </p:nvSpPr>
        <p:spPr bwMode="auto">
          <a:xfrm>
            <a:off x="190500" y="774492"/>
            <a:ext cx="8612307"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June 1, 2023</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amends the Market Participant eligibility criteria in Section 16, Registration and Qualification of Market Participants, by providing that an Entity is not eligible to register or maintain its registration with ERCOT as a Market Participant if the Entity meets any of the prohibited citizenship, ownership or headquarters criteria established in the Lone Star Infrastructure Protection Act (LSIPA), Texas Business and Commerce Code, Sections 113.002(a)(2)(A)-(b)(2)(B) or 2274.0102(a)(2)(A)-(b)(2)(B), added by Act of June 18, 2021, 87th Leg., R.S., Ch. 975 (S.B. 2116).</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2/9/23, PRS voted unanimously to recommend approval of NPRR1155 as submitted.  On 3/8/23, PRS voted unanimously to endorse and forward to TAC the 2/9/23 PRS Report and 11/22/22 Impact Analysis for NPRR1155.</a:t>
            </a:r>
          </a:p>
        </p:txBody>
      </p:sp>
    </p:spTree>
    <p:extLst>
      <p:ext uri="{BB962C8B-B14F-4D97-AF65-F5344CB8AC3E}">
        <p14:creationId xmlns:p14="http://schemas.microsoft.com/office/powerpoint/2010/main" val="22205056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229600" cy="527613"/>
          </a:xfrm>
        </p:spPr>
        <p:txBody>
          <a:bodyPr/>
          <a:lstStyle/>
          <a:p>
            <a:r>
              <a:rPr lang="en-US" sz="2200" b="1" dirty="0">
                <a:solidFill>
                  <a:schemeClr val="accent1"/>
                </a:solidFill>
              </a:rPr>
              <a:t>2023 Release Targets – Approved NPRRs / SCRs / xGRRs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6</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90890"/>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957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7"/>
          <a:ext cx="8839200" cy="2878417"/>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398312">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1/31 – 2/2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3/28 – 3/30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6/6 – 6/8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7/25 – 7/27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10/3 – 10/5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12/5 – 12/7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2384641">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NPRR1020</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NPRR1040</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ECRS</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Courier New" pitchFamily="49" charset="0"/>
                          <a:ea typeface="+mn-ea"/>
                          <a:cs typeface="+mn-cs"/>
                        </a:rPr>
                        <a:t>(NPRR863)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NPRR1096</a:t>
                      </a:r>
                      <a:r>
                        <a:rPr kumimoji="0" lang="en-US" sz="900" b="0" i="0" u="none" strike="noStrike" kern="1200" cap="none" normalizeH="0" baseline="0" dirty="0">
                          <a:ln>
                            <a:noFill/>
                          </a:ln>
                          <a:solidFill>
                            <a:schemeClr val="tx1"/>
                          </a:solidFill>
                          <a:effectLst/>
                          <a:latin typeface="Courier New" pitchFamily="49" charset="0"/>
                          <a:ea typeface="+mn-ea"/>
                          <a:cs typeface="+mn-cs"/>
                        </a:rPr>
                        <a:t>(b)</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NPRR1148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OBDRR043</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SCR789 </a:t>
                      </a:r>
                      <a:r>
                        <a:rPr kumimoji="0" lang="en-US" sz="1050" b="0" i="0" u="none" strike="noStrike" kern="1200" cap="none" normalizeH="0" baseline="0" dirty="0">
                          <a:ln>
                            <a:noFill/>
                          </a:ln>
                          <a:solidFill>
                            <a:schemeClr val="tx1"/>
                          </a:solidFill>
                          <a:effectLst/>
                          <a:latin typeface="Courier New" pitchFamily="49" charset="0"/>
                          <a:ea typeface="+mn-ea"/>
                          <a:cs typeface="+mn-cs"/>
                        </a:rPr>
                        <a:t>Ph2</a:t>
                      </a:r>
                      <a:r>
                        <a:rPr kumimoji="0" lang="en-US" sz="1200" b="0" i="0" u="none" strike="sngStrike" kern="1200" cap="none" normalizeH="0" baseline="0" dirty="0">
                          <a:ln>
                            <a:noFill/>
                          </a:ln>
                          <a:solidFill>
                            <a:schemeClr val="tx1"/>
                          </a:solidFill>
                          <a:effectLst/>
                          <a:latin typeface="Courier New" pitchFamily="49" charset="0"/>
                          <a:ea typeface="+mn-ea"/>
                          <a:cs typeface="+mn-cs"/>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NPRR945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NPRR1040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NPRR1090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NPRR1112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NPRR1121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NPRR1154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SCR807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SCR816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a:ln>
                            <a:noFill/>
                          </a:ln>
                          <a:solidFill>
                            <a:schemeClr val="tx1"/>
                          </a:solidFill>
                          <a:effectLst/>
                          <a:latin typeface="Courier New" pitchFamily="49" charset="0"/>
                          <a:ea typeface="+mn-ea"/>
                          <a:cs typeface="+mn-cs"/>
                        </a:rPr>
                        <a:t>Securitization Phase 2A – Maine  Invoice and Credit Exposure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EMS Upgrade</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963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27" name="TextBox 12">
            <a:extLst>
              <a:ext uri="{FF2B5EF4-FFF2-40B4-BE49-F238E27FC236}">
                <a16:creationId xmlns:a16="http://schemas.microsoft.com/office/drawing/2014/main" id="{91228DEC-7DCD-4F3E-B94B-ED94A1A58744}"/>
              </a:ext>
            </a:extLst>
          </p:cNvPr>
          <p:cNvSpPr txBox="1">
            <a:spLocks noChangeArrowheads="1"/>
          </p:cNvSpPr>
          <p:nvPr/>
        </p:nvSpPr>
        <p:spPr bwMode="auto">
          <a:xfrm>
            <a:off x="3962401" y="3333897"/>
            <a:ext cx="4951770" cy="276999"/>
          </a:xfrm>
          <a:prstGeom prst="rect">
            <a:avLst/>
          </a:prstGeom>
          <a:solidFill>
            <a:schemeClr val="accent6">
              <a:lumMod val="20000"/>
              <a:lumOff val="80000"/>
            </a:schemeClr>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EMS Upgrade Freeze – </a:t>
            </a:r>
            <a:r>
              <a:rPr kumimoji="0" lang="en-US" sz="1200" b="0" i="0" u="none" strike="noStrike" kern="1200" cap="none" spc="0" normalizeH="0" baseline="0" noProof="0" dirty="0">
                <a:ln>
                  <a:noFill/>
                </a:ln>
                <a:solidFill>
                  <a:prstClr val="black"/>
                </a:solidFill>
                <a:effectLst/>
                <a:uLnTx/>
                <a:uFillTx/>
                <a:latin typeface="Arial" charset="0"/>
                <a:ea typeface="+mn-ea"/>
                <a:cs typeface="+mn-cs"/>
              </a:rPr>
              <a:t>May 2023 – Jan. 2024</a:t>
            </a: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70115" y="5605046"/>
            <a:ext cx="2505302" cy="338554"/>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NPRR1020(a) – EPS Metering portion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NPRR1096(b) – ECRS portion</a:t>
            </a:r>
          </a:p>
        </p:txBody>
      </p:sp>
      <p:graphicFrame>
        <p:nvGraphicFramePr>
          <p:cNvPr id="40" name="Table 39">
            <a:extLst>
              <a:ext uri="{FF2B5EF4-FFF2-40B4-BE49-F238E27FC236}">
                <a16:creationId xmlns:a16="http://schemas.microsoft.com/office/drawing/2014/main" id="{BB347731-9DCF-4A6B-84CF-377681286AF3}"/>
              </a:ext>
            </a:extLst>
          </p:cNvPr>
          <p:cNvGraphicFramePr>
            <a:graphicFrameLocks noGrp="1"/>
          </p:cNvGraphicFramePr>
          <p:nvPr/>
        </p:nvGraphicFramePr>
        <p:xfrm>
          <a:off x="176358" y="5184590"/>
          <a:ext cx="8799059" cy="365760"/>
        </p:xfrm>
        <a:graphic>
          <a:graphicData uri="http://schemas.openxmlformats.org/drawingml/2006/table">
            <a:tbl>
              <a:tblPr firstRow="1" bandRow="1"/>
              <a:tblGrid>
                <a:gridCol w="509442">
                  <a:extLst>
                    <a:ext uri="{9D8B030D-6E8A-4147-A177-3AD203B41FA5}">
                      <a16:colId xmlns:a16="http://schemas.microsoft.com/office/drawing/2014/main" val="20000"/>
                    </a:ext>
                  </a:extLst>
                </a:gridCol>
                <a:gridCol w="82896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100" b="1" dirty="0">
                          <a:solidFill>
                            <a:schemeClr val="tx1"/>
                          </a:solidFill>
                        </a:rPr>
                        <a:t>TBD</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1" strike="noStrike" kern="1200" baseline="0" dirty="0">
                          <a:solidFill>
                            <a:schemeClr val="tx1"/>
                          </a:solidFill>
                          <a:latin typeface="+mn-lt"/>
                          <a:ea typeface="+mn-ea"/>
                          <a:cs typeface="+mn-cs"/>
                        </a:rPr>
                        <a:t>NPRRs</a:t>
                      </a:r>
                      <a:r>
                        <a:rPr lang="en-US" sz="900" b="0" strike="noStrike" kern="1200" baseline="0" dirty="0">
                          <a:solidFill>
                            <a:schemeClr val="tx1"/>
                          </a:solidFill>
                          <a:latin typeface="+mn-lt"/>
                          <a:ea typeface="+mn-ea"/>
                          <a:cs typeface="+mn-cs"/>
                        </a:rPr>
                        <a:t>: 484,825(b),826,829,841,857,879,885,904,918,930,936,941,962,963,965,975,987,995,1004,1006,1007,1019,1023,1026,1030,1032,1034,1057, 1077,1092(b),1105  </a:t>
                      </a:r>
                      <a:r>
                        <a:rPr lang="en-US" sz="900" b="1" strike="noStrike" kern="1200" baseline="0" dirty="0">
                          <a:solidFill>
                            <a:schemeClr val="tx1"/>
                          </a:solidFill>
                          <a:latin typeface="+mn-lt"/>
                          <a:ea typeface="+mn-ea"/>
                          <a:cs typeface="+mn-cs"/>
                        </a:rPr>
                        <a:t>SCRs</a:t>
                      </a:r>
                      <a:r>
                        <a:rPr lang="en-US" sz="900" b="0" strike="noStrike" kern="1200" baseline="0" dirty="0">
                          <a:solidFill>
                            <a:schemeClr val="tx1"/>
                          </a:solidFill>
                          <a:latin typeface="+mn-lt"/>
                          <a:ea typeface="+mn-ea"/>
                          <a:cs typeface="+mn-cs"/>
                        </a:rPr>
                        <a:t>: 799,805,810,813,818,819  </a:t>
                      </a:r>
                      <a:r>
                        <a:rPr lang="en-US" sz="900" b="1" strike="noStrike" kern="1200" baseline="0" dirty="0">
                          <a:solidFill>
                            <a:schemeClr val="tx1"/>
                          </a:solidFill>
                          <a:latin typeface="+mn-lt"/>
                          <a:ea typeface="+mn-ea"/>
                          <a:cs typeface="+mn-cs"/>
                        </a:rPr>
                        <a:t>PGRRs</a:t>
                      </a:r>
                      <a:r>
                        <a:rPr lang="en-US" sz="900" b="0" strike="noStrike" kern="1200" baseline="0" dirty="0">
                          <a:solidFill>
                            <a:schemeClr val="tx1"/>
                          </a:solidFill>
                          <a:latin typeface="+mn-lt"/>
                          <a:ea typeface="+mn-ea"/>
                          <a:cs typeface="+mn-cs"/>
                        </a:rPr>
                        <a:t>: 066,076,088,091,094,099  </a:t>
                      </a:r>
                      <a:r>
                        <a:rPr lang="en-US" sz="900" b="1" strike="noStrike" kern="1200" baseline="0" dirty="0">
                          <a:solidFill>
                            <a:schemeClr val="tx1"/>
                          </a:solidFill>
                          <a:latin typeface="+mn-lt"/>
                          <a:ea typeface="+mn-ea"/>
                          <a:cs typeface="+mn-cs"/>
                        </a:rPr>
                        <a:t>Other</a:t>
                      </a:r>
                      <a:r>
                        <a:rPr lang="en-US" sz="900" b="0" strike="noStrike" kern="1200" baseline="0" dirty="0">
                          <a:solidFill>
                            <a:schemeClr val="tx1"/>
                          </a:solidFill>
                          <a:latin typeface="+mn-lt"/>
                          <a:ea typeface="+mn-ea"/>
                          <a:cs typeface="+mn-cs"/>
                        </a:rPr>
                        <a:t>: OBDRR009,OBDRR017,RRGRR028</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50" name="TextBox 49">
            <a:extLst>
              <a:ext uri="{FF2B5EF4-FFF2-40B4-BE49-F238E27FC236}">
                <a16:creationId xmlns:a16="http://schemas.microsoft.com/office/drawing/2014/main" id="{0F180DDC-31F0-4FDE-9149-5350629C28EA}"/>
              </a:ext>
            </a:extLst>
          </p:cNvPr>
          <p:cNvSpPr txBox="1"/>
          <p:nvPr/>
        </p:nvSpPr>
        <p:spPr>
          <a:xfrm>
            <a:off x="1276786" y="1306854"/>
            <a:ext cx="370549" cy="17620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0" name="TextBox 59">
            <a:extLst>
              <a:ext uri="{FF2B5EF4-FFF2-40B4-BE49-F238E27FC236}">
                <a16:creationId xmlns:a16="http://schemas.microsoft.com/office/drawing/2014/main" id="{8CBAE244-09AA-489A-8D85-C1603BFB5D1C}"/>
              </a:ext>
            </a:extLst>
          </p:cNvPr>
          <p:cNvSpPr txBox="1"/>
          <p:nvPr/>
        </p:nvSpPr>
        <p:spPr>
          <a:xfrm>
            <a:off x="2806558" y="1368642"/>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66" name="TextBox 65">
            <a:extLst>
              <a:ext uri="{FF2B5EF4-FFF2-40B4-BE49-F238E27FC236}">
                <a16:creationId xmlns:a16="http://schemas.microsoft.com/office/drawing/2014/main" id="{43FABC49-64BA-4341-9620-8FAE27F64974}"/>
              </a:ext>
            </a:extLst>
          </p:cNvPr>
          <p:cNvSpPr txBox="1"/>
          <p:nvPr/>
        </p:nvSpPr>
        <p:spPr>
          <a:xfrm>
            <a:off x="4256524" y="1306767"/>
            <a:ext cx="370549" cy="167738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67" name="TextBox 66">
            <a:extLst>
              <a:ext uri="{FF2B5EF4-FFF2-40B4-BE49-F238E27FC236}">
                <a16:creationId xmlns:a16="http://schemas.microsoft.com/office/drawing/2014/main" id="{677FB7AA-0425-4ECC-9149-91187034677E}"/>
              </a:ext>
            </a:extLst>
          </p:cNvPr>
          <p:cNvSpPr txBox="1"/>
          <p:nvPr/>
        </p:nvSpPr>
        <p:spPr>
          <a:xfrm>
            <a:off x="7150298" y="1304620"/>
            <a:ext cx="370549" cy="2523768"/>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25" name="TextBox 24">
            <a:extLst>
              <a:ext uri="{FF2B5EF4-FFF2-40B4-BE49-F238E27FC236}">
                <a16:creationId xmlns:a16="http://schemas.microsoft.com/office/drawing/2014/main" id="{6694C33D-5A6E-4835-8D60-5683CF0A7FFE}"/>
              </a:ext>
            </a:extLst>
          </p:cNvPr>
          <p:cNvSpPr txBox="1"/>
          <p:nvPr/>
        </p:nvSpPr>
        <p:spPr>
          <a:xfrm>
            <a:off x="8678397" y="1371600"/>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6" name="TextBox 25">
            <a:extLst>
              <a:ext uri="{FF2B5EF4-FFF2-40B4-BE49-F238E27FC236}">
                <a16:creationId xmlns:a16="http://schemas.microsoft.com/office/drawing/2014/main" id="{8479C2DE-7FC2-4409-B720-81664285021C}"/>
              </a:ext>
            </a:extLst>
          </p:cNvPr>
          <p:cNvSpPr txBox="1"/>
          <p:nvPr/>
        </p:nvSpPr>
        <p:spPr>
          <a:xfrm>
            <a:off x="8708877" y="1631339"/>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8" name="TextBox 12">
            <a:extLst>
              <a:ext uri="{FF2B5EF4-FFF2-40B4-BE49-F238E27FC236}">
                <a16:creationId xmlns:a16="http://schemas.microsoft.com/office/drawing/2014/main" id="{086159DC-2D1C-470F-8874-21F198816B68}"/>
              </a:ext>
            </a:extLst>
          </p:cNvPr>
          <p:cNvSpPr txBox="1">
            <a:spLocks noChangeArrowheads="1"/>
          </p:cNvSpPr>
          <p:nvPr/>
        </p:nvSpPr>
        <p:spPr bwMode="auto">
          <a:xfrm>
            <a:off x="7503741" y="2655595"/>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11/15</a:t>
            </a:r>
          </a:p>
        </p:txBody>
      </p:sp>
      <p:sp>
        <p:nvSpPr>
          <p:cNvPr id="34" name="TextBox 33">
            <a:extLst>
              <a:ext uri="{FF2B5EF4-FFF2-40B4-BE49-F238E27FC236}">
                <a16:creationId xmlns:a16="http://schemas.microsoft.com/office/drawing/2014/main" id="{6A0ADDBF-EB41-4850-814F-88AF8881525B}"/>
              </a:ext>
            </a:extLst>
          </p:cNvPr>
          <p:cNvSpPr txBox="1"/>
          <p:nvPr/>
        </p:nvSpPr>
        <p:spPr>
          <a:xfrm>
            <a:off x="2799724" y="1299709"/>
            <a:ext cx="370549" cy="96949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cxnSp>
        <p:nvCxnSpPr>
          <p:cNvPr id="35" name="Straight Arrow Connector 34">
            <a:extLst>
              <a:ext uri="{FF2B5EF4-FFF2-40B4-BE49-F238E27FC236}">
                <a16:creationId xmlns:a16="http://schemas.microsoft.com/office/drawing/2014/main" id="{0CB75C43-BBE5-4C7F-8EA2-CA00394482E0}"/>
              </a:ext>
            </a:extLst>
          </p:cNvPr>
          <p:cNvCxnSpPr>
            <a:cxnSpLocks/>
          </p:cNvCxnSpPr>
          <p:nvPr/>
        </p:nvCxnSpPr>
        <p:spPr>
          <a:xfrm>
            <a:off x="2806558" y="1447800"/>
            <a:ext cx="3441842" cy="18353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7" name="TextBox 12">
            <a:extLst>
              <a:ext uri="{FF2B5EF4-FFF2-40B4-BE49-F238E27FC236}">
                <a16:creationId xmlns:a16="http://schemas.microsoft.com/office/drawing/2014/main" id="{A0B95E67-5918-4A23-AE00-6AC2416D331C}"/>
              </a:ext>
            </a:extLst>
          </p:cNvPr>
          <p:cNvSpPr txBox="1">
            <a:spLocks noChangeArrowheads="1"/>
          </p:cNvSpPr>
          <p:nvPr/>
        </p:nvSpPr>
        <p:spPr bwMode="auto">
          <a:xfrm>
            <a:off x="4575456" y="2314420"/>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July</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9" name="TextBox 48">
            <a:extLst>
              <a:ext uri="{FF2B5EF4-FFF2-40B4-BE49-F238E27FC236}">
                <a16:creationId xmlns:a16="http://schemas.microsoft.com/office/drawing/2014/main" id="{12B2A94E-A5B3-4CF6-AAE2-12971C5EFBF2}"/>
              </a:ext>
            </a:extLst>
          </p:cNvPr>
          <p:cNvSpPr txBox="1"/>
          <p:nvPr/>
        </p:nvSpPr>
        <p:spPr>
          <a:xfrm>
            <a:off x="5676610" y="1287617"/>
            <a:ext cx="370549" cy="161582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pic>
        <p:nvPicPr>
          <p:cNvPr id="5" name="Picture 4">
            <a:extLst>
              <a:ext uri="{FF2B5EF4-FFF2-40B4-BE49-F238E27FC236}">
                <a16:creationId xmlns:a16="http://schemas.microsoft.com/office/drawing/2014/main" id="{254A7A9A-DF72-492F-B666-A36BEEF9A93F}"/>
              </a:ext>
            </a:extLst>
          </p:cNvPr>
          <p:cNvPicPr>
            <a:picLocks noChangeAspect="1"/>
          </p:cNvPicPr>
          <p:nvPr/>
        </p:nvPicPr>
        <p:blipFill>
          <a:blip r:embed="rId3"/>
          <a:stretch>
            <a:fillRect/>
          </a:stretch>
        </p:blipFill>
        <p:spPr>
          <a:xfrm>
            <a:off x="563946" y="3776025"/>
            <a:ext cx="8098531" cy="1282042"/>
          </a:xfrm>
          <a:prstGeom prst="rect">
            <a:avLst/>
          </a:prstGeom>
        </p:spPr>
      </p:pic>
    </p:spTree>
    <p:extLst>
      <p:ext uri="{BB962C8B-B14F-4D97-AF65-F5344CB8AC3E}">
        <p14:creationId xmlns:p14="http://schemas.microsoft.com/office/powerpoint/2010/main" val="1067933821"/>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9507</TotalTime>
  <Words>812</Words>
  <Application>Microsoft Office PowerPoint</Application>
  <PresentationFormat>On-screen Show (4:3)</PresentationFormat>
  <Paragraphs>212</Paragraphs>
  <Slides>6</Slides>
  <Notes>5</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6</vt:i4>
      </vt:variant>
    </vt:vector>
  </HeadingPairs>
  <TitlesOfParts>
    <vt:vector size="11" baseType="lpstr">
      <vt:lpstr>Arial</vt:lpstr>
      <vt:lpstr>Calibri</vt:lpstr>
      <vt:lpstr>Courier New</vt:lpstr>
      <vt:lpstr>Custom Design</vt:lpstr>
      <vt:lpstr>Office Theme</vt:lpstr>
      <vt:lpstr>PowerPoint Presentation</vt:lpstr>
      <vt:lpstr>Summary of PRS Update</vt:lpstr>
      <vt:lpstr>Appendix</vt:lpstr>
      <vt:lpstr>NPRR1145, Use of State Estimator-Calculated ERCOT-Wide TLFs in Lieu of Seasonal Base Case ERCOT-Wide TLFs for Settlement [ERCOT]</vt:lpstr>
      <vt:lpstr>NPRR1155, Attestation Regarding Market Participant Citizenship, Ownership, or Headquarters [ERCOT]</vt:lpstr>
      <vt:lpstr>2023 Release Targets –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589</cp:revision>
  <cp:lastPrinted>2013-01-30T23:16:36Z</cp:lastPrinted>
  <dcterms:created xsi:type="dcterms:W3CDTF">2010-04-12T23:12:02Z</dcterms:created>
  <dcterms:modified xsi:type="dcterms:W3CDTF">2023-03-08T22:50:16Z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