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2" r:id="rId5"/>
  </p:sldMasterIdLst>
  <p:notesMasterIdLst>
    <p:notesMasterId r:id="rId17"/>
  </p:notesMasterIdLst>
  <p:handoutMasterIdLst>
    <p:handoutMasterId r:id="rId18"/>
  </p:handoutMasterIdLst>
  <p:sldIdLst>
    <p:sldId id="260" r:id="rId6"/>
    <p:sldId id="279" r:id="rId7"/>
    <p:sldId id="2556" r:id="rId8"/>
    <p:sldId id="2555" r:id="rId9"/>
    <p:sldId id="2557" r:id="rId10"/>
    <p:sldId id="2561" r:id="rId11"/>
    <p:sldId id="2562" r:id="rId12"/>
    <p:sldId id="2563" r:id="rId13"/>
    <p:sldId id="398" r:id="rId14"/>
    <p:sldId id="2553" r:id="rId15"/>
    <p:sldId id="2559"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D3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E567CC-71B9-465F-88BC-DAE56CDF8CC3}" v="1" dt="2023-02-17T22:20:12.9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23" autoAdjust="0"/>
    <p:restoredTop sz="96357" autoAdjust="0"/>
  </p:normalViewPr>
  <p:slideViewPr>
    <p:cSldViewPr showGuides="1">
      <p:cViewPr varScale="1">
        <p:scale>
          <a:sx n="75" d="100"/>
          <a:sy n="75" d="100"/>
        </p:scale>
        <p:origin x="804" y="54"/>
      </p:cViewPr>
      <p:guideLst>
        <p:guide orient="horz" pos="2160"/>
        <p:guide pos="2880"/>
      </p:guideLst>
    </p:cSldViewPr>
  </p:slideViewPr>
  <p:notesTextViewPr>
    <p:cViewPr>
      <p:scale>
        <a:sx n="3" d="2"/>
        <a:sy n="3" d="2"/>
      </p:scale>
      <p:origin x="0" y="0"/>
    </p:cViewPr>
  </p:notesTextViewPr>
  <p:notesViewPr>
    <p:cSldViewPr showGuides="1">
      <p:cViewPr varScale="1">
        <p:scale>
          <a:sx n="97" d="100"/>
          <a:sy n="97" d="100"/>
        </p:scale>
        <p:origin x="357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3/9/2023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3/9/2023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195196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660138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94321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38242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8111944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6999"/>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11" name="TextBox 10">
            <a:extLst>
              <a:ext uri="{FF2B5EF4-FFF2-40B4-BE49-F238E27FC236}">
                <a16:creationId xmlns:a16="http://schemas.microsoft.com/office/drawing/2014/main" id="{51669BDC-F321-4E0E-A3DB-2EA01CE18A28}"/>
              </a:ext>
            </a:extLst>
          </p:cNvPr>
          <p:cNvSpPr txBox="1"/>
          <p:nvPr userDrawn="1"/>
        </p:nvSpPr>
        <p:spPr>
          <a:xfrm>
            <a:off x="54675" y="6457890"/>
            <a:ext cx="2840925" cy="400110"/>
          </a:xfrm>
          <a:prstGeom prst="rect">
            <a:avLst/>
          </a:prstGeom>
          <a:noFill/>
        </p:spPr>
        <p:txBody>
          <a:bodyPr wrap="square" rtlCol="0">
            <a:spAutoFit/>
          </a:bodyPr>
          <a:lstStyle/>
          <a:p>
            <a:pPr algn="l"/>
            <a:r>
              <a:rPr lang="en-US" sz="1000" b="1" baseline="0" dirty="0">
                <a:solidFill>
                  <a:schemeClr val="tx1"/>
                </a:solidFill>
              </a:rPr>
              <a:t>Item 7.1</a:t>
            </a:r>
          </a:p>
          <a:p>
            <a:pPr algn="l"/>
            <a:r>
              <a:rPr lang="en-US" sz="1000" b="0" baseline="0" dirty="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151949200"/>
      </p:ext>
    </p:extLst>
  </p:cSld>
  <p:clrMap bg1="lt1" tx1="dk1" bg2="lt2" tx2="dk2" accent1="accent1" accent2="accent2" accent3="accent3" accent4="accent4" accent5="accent5" accent6="accent6" hlink="hlink" folHlink="folHlink"/>
  <p:sldLayoutIdLst>
    <p:sldLayoutId id="2147483663" r:id="rId1"/>
    <p:sldLayoutId id="2147483664"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3877985"/>
          </a:xfrm>
          <a:prstGeom prst="rect">
            <a:avLst/>
          </a:prstGeom>
          <a:noFill/>
        </p:spPr>
        <p:txBody>
          <a:bodyPr wrap="square" rtlCol="0">
            <a:spAutoFit/>
          </a:bodyPr>
          <a:lstStyle/>
          <a:p>
            <a:pPr algn="l"/>
            <a:r>
              <a:rPr lang="en-US" sz="2800" dirty="0"/>
              <a:t>Workshop on ERCOT’s Proposed Reliability Standard Study Framework</a:t>
            </a:r>
          </a:p>
          <a:p>
            <a:endParaRPr lang="en-US" b="1" dirty="0"/>
          </a:p>
          <a:p>
            <a:r>
              <a:rPr lang="en-US" i="1" dirty="0"/>
              <a:t>Woody Rickerson	</a:t>
            </a:r>
          </a:p>
          <a:p>
            <a:r>
              <a:rPr lang="en-US" dirty="0"/>
              <a:t>VP Planning and Weatherization</a:t>
            </a:r>
          </a:p>
          <a:p>
            <a:endParaRPr lang="en-US" dirty="0"/>
          </a:p>
          <a:p>
            <a:r>
              <a:rPr lang="en-US" i="1" dirty="0"/>
              <a:t>Pete Warnken</a:t>
            </a:r>
          </a:p>
          <a:p>
            <a:r>
              <a:rPr lang="en-US" dirty="0"/>
              <a:t>Senior Manager, Resource Adequacy</a:t>
            </a:r>
          </a:p>
          <a:p>
            <a:endParaRPr lang="en-US" dirty="0"/>
          </a:p>
          <a:p>
            <a:r>
              <a:rPr lang="en-US" dirty="0"/>
              <a:t>ERCOT Public</a:t>
            </a:r>
          </a:p>
          <a:p>
            <a:r>
              <a:rPr lang="en-US" dirty="0"/>
              <a:t>March 15, 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431792"/>
          </a:xfrm>
        </p:spPr>
        <p:txBody>
          <a:bodyPr/>
          <a:lstStyle/>
          <a:p>
            <a:r>
              <a:rPr lang="en-US" dirty="0"/>
              <a:t>Loss-of-Load Reliability Metric Definitions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10</a:t>
            </a:fld>
            <a:endParaRPr lang="en-US" dirty="0"/>
          </a:p>
        </p:txBody>
      </p:sp>
      <p:graphicFrame>
        <p:nvGraphicFramePr>
          <p:cNvPr id="3" name="Table 2">
            <a:extLst>
              <a:ext uri="{FF2B5EF4-FFF2-40B4-BE49-F238E27FC236}">
                <a16:creationId xmlns:a16="http://schemas.microsoft.com/office/drawing/2014/main" id="{90FC2145-DC1C-8AD6-27D7-078C954F5A16}"/>
              </a:ext>
            </a:extLst>
          </p:cNvPr>
          <p:cNvGraphicFramePr>
            <a:graphicFrameLocks noGrp="1"/>
          </p:cNvGraphicFramePr>
          <p:nvPr>
            <p:extLst>
              <p:ext uri="{D42A27DB-BD31-4B8C-83A1-F6EECF244321}">
                <p14:modId xmlns:p14="http://schemas.microsoft.com/office/powerpoint/2010/main" val="3248514583"/>
              </p:ext>
            </p:extLst>
          </p:nvPr>
        </p:nvGraphicFramePr>
        <p:xfrm>
          <a:off x="533400" y="1975778"/>
          <a:ext cx="7886700" cy="4206748"/>
        </p:xfrm>
        <a:graphic>
          <a:graphicData uri="http://schemas.openxmlformats.org/drawingml/2006/table">
            <a:tbl>
              <a:tblPr firstRow="1" firstCol="1" bandRow="1">
                <a:tableStyleId>{5C22544A-7EE6-4342-B048-85BDC9FD1C3A}</a:tableStyleId>
              </a:tblPr>
              <a:tblGrid>
                <a:gridCol w="756580">
                  <a:extLst>
                    <a:ext uri="{9D8B030D-6E8A-4147-A177-3AD203B41FA5}">
                      <a16:colId xmlns:a16="http://schemas.microsoft.com/office/drawing/2014/main" val="450587807"/>
                    </a:ext>
                  </a:extLst>
                </a:gridCol>
                <a:gridCol w="1532291">
                  <a:extLst>
                    <a:ext uri="{9D8B030D-6E8A-4147-A177-3AD203B41FA5}">
                      <a16:colId xmlns:a16="http://schemas.microsoft.com/office/drawing/2014/main" val="2859903139"/>
                    </a:ext>
                  </a:extLst>
                </a:gridCol>
                <a:gridCol w="1549570">
                  <a:extLst>
                    <a:ext uri="{9D8B030D-6E8A-4147-A177-3AD203B41FA5}">
                      <a16:colId xmlns:a16="http://schemas.microsoft.com/office/drawing/2014/main" val="3655765021"/>
                    </a:ext>
                  </a:extLst>
                </a:gridCol>
                <a:gridCol w="4048259">
                  <a:extLst>
                    <a:ext uri="{9D8B030D-6E8A-4147-A177-3AD203B41FA5}">
                      <a16:colId xmlns:a16="http://schemas.microsoft.com/office/drawing/2014/main" val="3199048987"/>
                    </a:ext>
                  </a:extLst>
                </a:gridCol>
              </a:tblGrid>
              <a:tr h="151439">
                <a:tc>
                  <a:txBody>
                    <a:bodyPr/>
                    <a:lstStyle/>
                    <a:p>
                      <a:pPr marL="0" marR="0" algn="l">
                        <a:lnSpc>
                          <a:spcPct val="107000"/>
                        </a:lnSpc>
                        <a:spcBef>
                          <a:spcPts val="0"/>
                        </a:spcBef>
                        <a:spcAft>
                          <a:spcPts val="0"/>
                        </a:spcAft>
                      </a:pPr>
                      <a:r>
                        <a:rPr lang="en-US" sz="1000">
                          <a:effectLst/>
                        </a:rPr>
                        <a:t>Measure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Definition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LOL Attribute of Interest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Calculation Example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extLst>
                  <a:ext uri="{0D108BD9-81ED-4DB2-BD59-A6C34878D82A}">
                    <a16:rowId xmlns:a16="http://schemas.microsoft.com/office/drawing/2014/main" val="936779354"/>
                  </a:ext>
                </a:extLst>
              </a:tr>
              <a:tr h="943812">
                <a:tc>
                  <a:txBody>
                    <a:bodyPr/>
                    <a:lstStyle/>
                    <a:p>
                      <a:pPr marL="0" marR="0" algn="l">
                        <a:lnSpc>
                          <a:spcPct val="107000"/>
                        </a:lnSpc>
                        <a:spcBef>
                          <a:spcPts val="0"/>
                        </a:spcBef>
                        <a:spcAft>
                          <a:spcPts val="0"/>
                        </a:spcAft>
                      </a:pPr>
                      <a:r>
                        <a:rPr lang="en-US" sz="1000">
                          <a:effectLst/>
                        </a:rPr>
                        <a:t>Loss of Load Hours (LOLH)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dirty="0">
                          <a:effectLst/>
                        </a:rPr>
                        <a:t>The expected number of LOL events for a given period. Alternatively, LOLH is the expected combined duration of LOL events for a given period.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Duration (number of hours)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dirty="0">
                          <a:effectLst/>
                        </a:rPr>
                        <a:t>There are 10 trials that had 2 LOL events, and 2 trials that had 4 hours of LOL. The remaining 88 trials had no LOL events:</a:t>
                      </a:r>
                      <a:endParaRPr lang="en-US" sz="1100" dirty="0">
                        <a:effectLst/>
                      </a:endParaRPr>
                    </a:p>
                    <a:p>
                      <a:pPr marL="0" marR="0" algn="l">
                        <a:lnSpc>
                          <a:spcPct val="107000"/>
                        </a:lnSpc>
                        <a:spcBef>
                          <a:spcPts val="0"/>
                        </a:spcBef>
                        <a:spcAft>
                          <a:spcPts val="0"/>
                        </a:spcAft>
                      </a:pPr>
                      <a:r>
                        <a:rPr lang="en-US" sz="1000" dirty="0">
                          <a:effectLst/>
                        </a:rPr>
                        <a:t>LOLH = (10 trials x 2 hours/year x 0.01) + (2 trials x 4 hours/year x 0.01) =</a:t>
                      </a:r>
                      <a:endParaRPr lang="en-US" sz="1100" dirty="0">
                        <a:effectLst/>
                      </a:endParaRPr>
                    </a:p>
                    <a:p>
                      <a:pPr marL="0" marR="0" algn="l">
                        <a:lnSpc>
                          <a:spcPct val="107000"/>
                        </a:lnSpc>
                        <a:spcBef>
                          <a:spcPts val="0"/>
                        </a:spcBef>
                        <a:spcAft>
                          <a:spcPts val="0"/>
                        </a:spcAft>
                      </a:pPr>
                      <a:r>
                        <a:rPr lang="en-US" sz="1000" dirty="0">
                          <a:effectLst/>
                        </a:rPr>
                        <a:t>0.2 + 0.08 = 0.28 hours/year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extLst>
                  <a:ext uri="{0D108BD9-81ED-4DB2-BD59-A6C34878D82A}">
                    <a16:rowId xmlns:a16="http://schemas.microsoft.com/office/drawing/2014/main" val="3374013939"/>
                  </a:ext>
                </a:extLst>
              </a:tr>
              <a:tr h="1260761">
                <a:tc>
                  <a:txBody>
                    <a:bodyPr/>
                    <a:lstStyle/>
                    <a:p>
                      <a:pPr marL="0" marR="0" algn="l">
                        <a:lnSpc>
                          <a:spcPct val="107000"/>
                        </a:lnSpc>
                        <a:spcBef>
                          <a:spcPts val="0"/>
                        </a:spcBef>
                        <a:spcAft>
                          <a:spcPts val="0"/>
                        </a:spcAft>
                      </a:pPr>
                      <a:r>
                        <a:rPr lang="en-US" sz="1000">
                          <a:effectLst/>
                        </a:rPr>
                        <a:t>Loss of Load Expectation (LOLE)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The expected number of LOL days for a given period.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Frequency (number of days)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There are 6 trials that had one day with a single LOL event, and 4 trials that had two days with two LOL events during each day. The remaining 90 trials had no LOL events:</a:t>
                      </a:r>
                      <a:endParaRPr lang="en-US" sz="1100">
                        <a:effectLst/>
                      </a:endParaRPr>
                    </a:p>
                    <a:p>
                      <a:pPr marL="0" marR="0" algn="l">
                        <a:lnSpc>
                          <a:spcPct val="107000"/>
                        </a:lnSpc>
                        <a:spcBef>
                          <a:spcPts val="0"/>
                        </a:spcBef>
                        <a:spcAft>
                          <a:spcPts val="0"/>
                        </a:spcAft>
                      </a:pPr>
                      <a:r>
                        <a:rPr lang="en-US" sz="1000">
                          <a:effectLst/>
                        </a:rPr>
                        <a:t>LOLE = (6 trials x 1 day/year x 0.01) + (4 trials x 2 days/year x 0.01) =</a:t>
                      </a:r>
                      <a:endParaRPr lang="en-US" sz="1100">
                        <a:effectLst/>
                      </a:endParaRPr>
                    </a:p>
                    <a:p>
                      <a:pPr marL="0" marR="0" algn="l">
                        <a:lnSpc>
                          <a:spcPct val="107000"/>
                        </a:lnSpc>
                        <a:spcBef>
                          <a:spcPts val="0"/>
                        </a:spcBef>
                        <a:spcAft>
                          <a:spcPts val="0"/>
                        </a:spcAft>
                      </a:pPr>
                      <a:r>
                        <a:rPr lang="en-US" sz="1000">
                          <a:effectLst/>
                        </a:rPr>
                        <a:t>0.06 + 0.08 = 0.14 days/year</a:t>
                      </a:r>
                      <a:endParaRPr lang="en-US" sz="1100">
                        <a:effectLst/>
                      </a:endParaRPr>
                    </a:p>
                    <a:p>
                      <a:pPr marL="0" marR="0" algn="l">
                        <a:lnSpc>
                          <a:spcPct val="107000"/>
                        </a:lnSpc>
                        <a:spcBef>
                          <a:spcPts val="0"/>
                        </a:spcBef>
                        <a:spcAft>
                          <a:spcPts val="0"/>
                        </a:spcAft>
                      </a:pPr>
                      <a:r>
                        <a:rPr lang="en-US" sz="1000">
                          <a:effectLst/>
                        </a:rPr>
                        <a:t> </a:t>
                      </a:r>
                      <a:endParaRPr lang="en-US" sz="1100">
                        <a:effectLst/>
                      </a:endParaRPr>
                    </a:p>
                    <a:p>
                      <a:pPr marL="0" marR="0" algn="l">
                        <a:lnSpc>
                          <a:spcPct val="107000"/>
                        </a:lnSpc>
                        <a:spcBef>
                          <a:spcPts val="0"/>
                        </a:spcBef>
                        <a:spcAft>
                          <a:spcPts val="0"/>
                        </a:spcAft>
                      </a:pPr>
                      <a:r>
                        <a:rPr lang="en-US" sz="1000">
                          <a:effectLst/>
                        </a:rPr>
                        <a:t>Note that the conventional definition of LOLE does not distinguish between a day with a single LOL event and a day with multiple LOL events.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extLst>
                  <a:ext uri="{0D108BD9-81ED-4DB2-BD59-A6C34878D82A}">
                    <a16:rowId xmlns:a16="http://schemas.microsoft.com/office/drawing/2014/main" val="2805854901"/>
                  </a:ext>
                </a:extLst>
              </a:tr>
              <a:tr h="943812">
                <a:tc>
                  <a:txBody>
                    <a:bodyPr/>
                    <a:lstStyle/>
                    <a:p>
                      <a:pPr marL="0" marR="0" algn="l">
                        <a:lnSpc>
                          <a:spcPct val="107000"/>
                        </a:lnSpc>
                        <a:spcBef>
                          <a:spcPts val="0"/>
                        </a:spcBef>
                        <a:spcAft>
                          <a:spcPts val="0"/>
                        </a:spcAft>
                      </a:pPr>
                      <a:r>
                        <a:rPr lang="en-US" sz="1000">
                          <a:effectLst/>
                        </a:rPr>
                        <a:t>Expected Unserved Energy (EUE)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The expected total magnitude (in MWh) of LOL events for a given period. A variant, Normalized EUE (NEUE), is EUE divided by the total annual energy.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Size (MWh)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dirty="0">
                          <a:effectLst/>
                        </a:rPr>
                        <a:t>There is one trial with 2,500 MWh of unserved energy and one trial with 1,000 MWh of unserved energy. The remaining 98 trials had no LOL events:</a:t>
                      </a:r>
                      <a:endParaRPr lang="en-US" sz="1100" dirty="0">
                        <a:effectLst/>
                      </a:endParaRPr>
                    </a:p>
                    <a:p>
                      <a:pPr marL="0" marR="0" algn="l">
                        <a:lnSpc>
                          <a:spcPct val="107000"/>
                        </a:lnSpc>
                        <a:spcBef>
                          <a:spcPts val="0"/>
                        </a:spcBef>
                        <a:spcAft>
                          <a:spcPts val="0"/>
                        </a:spcAft>
                      </a:pPr>
                      <a:r>
                        <a:rPr lang="en-US" sz="1000" dirty="0">
                          <a:effectLst/>
                        </a:rPr>
                        <a:t>EUE = (1 trial x 2,500 MWh/year x 0.01) + (1 trial x 1,000 MWh/year x 0.01) = 25 + 10 = 35 MWh/year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extLst>
                  <a:ext uri="{0D108BD9-81ED-4DB2-BD59-A6C34878D82A}">
                    <a16:rowId xmlns:a16="http://schemas.microsoft.com/office/drawing/2014/main" val="2825421214"/>
                  </a:ext>
                </a:extLst>
              </a:tr>
            </a:tbl>
          </a:graphicData>
        </a:graphic>
      </p:graphicFrame>
      <p:sp>
        <p:nvSpPr>
          <p:cNvPr id="5" name="Rectangle 1">
            <a:extLst>
              <a:ext uri="{FF2B5EF4-FFF2-40B4-BE49-F238E27FC236}">
                <a16:creationId xmlns:a16="http://schemas.microsoft.com/office/drawing/2014/main" id="{DE135474-22CD-61BD-CA22-DAD8745BDDA4}"/>
              </a:ext>
            </a:extLst>
          </p:cNvPr>
          <p:cNvSpPr>
            <a:spLocks noChangeArrowheads="1"/>
          </p:cNvSpPr>
          <p:nvPr/>
        </p:nvSpPr>
        <p:spPr bwMode="auto">
          <a:xfrm>
            <a:off x="518746" y="685946"/>
            <a:ext cx="830580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a:t>
            </a:r>
            <a:r>
              <a:rPr kumimoji="0" lang="en-US" altLang="en-US" sz="11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LOL event</a:t>
            </a: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is defined as an hour during which firm load exceeds available generation capacity.</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a:t>
            </a:r>
            <a:r>
              <a:rPr kumimoji="0" lang="en-US" altLang="en-US" sz="11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LOL day</a:t>
            </a: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is defined as a day during which there is at least one LOL event; note that a day with one LOL event is equivalent to a day with two or more LOL events.</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table below provides descriptions and calculation examples of the key probabilistic Reliability Standard metrics that should be considered by the Commission. For the measure calculation examples, it is assumed that there are 100 Monte Carlo simulation trials conducted for a given forecast year, and each trial has the same probability of occurrence, which is 1% (0.01).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8576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Loss-of-Load Reliability Metric Definitions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11</a:t>
            </a:fld>
            <a:endParaRPr lang="en-US" dirty="0"/>
          </a:p>
        </p:txBody>
      </p:sp>
      <p:graphicFrame>
        <p:nvGraphicFramePr>
          <p:cNvPr id="3" name="Table 2">
            <a:extLst>
              <a:ext uri="{FF2B5EF4-FFF2-40B4-BE49-F238E27FC236}">
                <a16:creationId xmlns:a16="http://schemas.microsoft.com/office/drawing/2014/main" id="{90FC2145-DC1C-8AD6-27D7-078C954F5A16}"/>
              </a:ext>
            </a:extLst>
          </p:cNvPr>
          <p:cNvGraphicFramePr>
            <a:graphicFrameLocks noGrp="1"/>
          </p:cNvGraphicFramePr>
          <p:nvPr>
            <p:extLst>
              <p:ext uri="{D42A27DB-BD31-4B8C-83A1-F6EECF244321}">
                <p14:modId xmlns:p14="http://schemas.microsoft.com/office/powerpoint/2010/main" val="733211180"/>
              </p:ext>
            </p:extLst>
          </p:nvPr>
        </p:nvGraphicFramePr>
        <p:xfrm>
          <a:off x="538599" y="1066800"/>
          <a:ext cx="7886700" cy="1066800"/>
        </p:xfrm>
        <a:graphic>
          <a:graphicData uri="http://schemas.openxmlformats.org/drawingml/2006/table">
            <a:tbl>
              <a:tblPr firstRow="1" firstCol="1" bandRow="1">
                <a:tableStyleId>{5C22544A-7EE6-4342-B048-85BDC9FD1C3A}</a:tableStyleId>
              </a:tblPr>
              <a:tblGrid>
                <a:gridCol w="819150">
                  <a:extLst>
                    <a:ext uri="{9D8B030D-6E8A-4147-A177-3AD203B41FA5}">
                      <a16:colId xmlns:a16="http://schemas.microsoft.com/office/drawing/2014/main" val="450587807"/>
                    </a:ext>
                  </a:extLst>
                </a:gridCol>
                <a:gridCol w="1469721">
                  <a:extLst>
                    <a:ext uri="{9D8B030D-6E8A-4147-A177-3AD203B41FA5}">
                      <a16:colId xmlns:a16="http://schemas.microsoft.com/office/drawing/2014/main" val="2859903139"/>
                    </a:ext>
                  </a:extLst>
                </a:gridCol>
                <a:gridCol w="1549570">
                  <a:extLst>
                    <a:ext uri="{9D8B030D-6E8A-4147-A177-3AD203B41FA5}">
                      <a16:colId xmlns:a16="http://schemas.microsoft.com/office/drawing/2014/main" val="3655765021"/>
                    </a:ext>
                  </a:extLst>
                </a:gridCol>
                <a:gridCol w="4048259">
                  <a:extLst>
                    <a:ext uri="{9D8B030D-6E8A-4147-A177-3AD203B41FA5}">
                      <a16:colId xmlns:a16="http://schemas.microsoft.com/office/drawing/2014/main" val="3199048987"/>
                    </a:ext>
                  </a:extLst>
                </a:gridCol>
              </a:tblGrid>
              <a:tr h="353877">
                <a:tc>
                  <a:txBody>
                    <a:bodyPr/>
                    <a:lstStyle/>
                    <a:p>
                      <a:pPr marL="0" marR="0" algn="l">
                        <a:lnSpc>
                          <a:spcPct val="107000"/>
                        </a:lnSpc>
                        <a:spcBef>
                          <a:spcPts val="0"/>
                        </a:spcBef>
                        <a:spcAft>
                          <a:spcPts val="0"/>
                        </a:spcAft>
                      </a:pPr>
                      <a:r>
                        <a:rPr lang="en-US" sz="1000">
                          <a:effectLst/>
                        </a:rPr>
                        <a:t>Measure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Definition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LOL Attribute of Interest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Calculation Example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extLst>
                  <a:ext uri="{0D108BD9-81ED-4DB2-BD59-A6C34878D82A}">
                    <a16:rowId xmlns:a16="http://schemas.microsoft.com/office/drawing/2014/main" val="936779354"/>
                  </a:ext>
                </a:extLst>
              </a:tr>
              <a:tr h="712923">
                <a:tc>
                  <a:txBody>
                    <a:bodyPr/>
                    <a:lstStyle/>
                    <a:p>
                      <a:pPr marL="0" marR="0" algn="l">
                        <a:lnSpc>
                          <a:spcPct val="107000"/>
                        </a:lnSpc>
                        <a:spcBef>
                          <a:spcPts val="0"/>
                        </a:spcBef>
                        <a:spcAft>
                          <a:spcPts val="0"/>
                        </a:spcAft>
                      </a:pPr>
                      <a:r>
                        <a:rPr lang="en-US" sz="1000" dirty="0">
                          <a:effectLst/>
                        </a:rPr>
                        <a:t>Loss of Load Probability (LOLP)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dirty="0">
                          <a:effectLst/>
                        </a:rPr>
                        <a:t>The probability that a LOL event will occur over a given period.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dirty="0">
                          <a:effectLst/>
                        </a:rPr>
                        <a:t>Likelihood of occurrence (probability)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dirty="0">
                          <a:effectLst/>
                        </a:rPr>
                        <a:t>For the winter period, there are 25 trials that had a total of 120 LOL days. The remaining 75 trials had no LOL days:</a:t>
                      </a:r>
                      <a:endParaRPr lang="en-US" sz="1100" dirty="0">
                        <a:effectLst/>
                      </a:endParaRPr>
                    </a:p>
                    <a:p>
                      <a:pPr marL="0" marR="0" algn="l">
                        <a:lnSpc>
                          <a:spcPct val="107000"/>
                        </a:lnSpc>
                        <a:spcBef>
                          <a:spcPts val="0"/>
                        </a:spcBef>
                        <a:spcAft>
                          <a:spcPts val="0"/>
                        </a:spcAft>
                      </a:pPr>
                      <a:r>
                        <a:rPr lang="en-US" sz="1000" dirty="0">
                          <a:effectLst/>
                        </a:rPr>
                        <a:t>LOLP = 120 / (90 days x 100 trials) = 1.3% </a:t>
                      </a:r>
                    </a:p>
                  </a:txBody>
                  <a:tcPr marL="66648" marR="66648" marT="0" marB="0"/>
                </a:tc>
                <a:extLst>
                  <a:ext uri="{0D108BD9-81ED-4DB2-BD59-A6C34878D82A}">
                    <a16:rowId xmlns:a16="http://schemas.microsoft.com/office/drawing/2014/main" val="3374013939"/>
                  </a:ext>
                </a:extLst>
              </a:tr>
            </a:tbl>
          </a:graphicData>
        </a:graphic>
      </p:graphicFrame>
    </p:spTree>
    <p:extLst>
      <p:ext uri="{BB962C8B-B14F-4D97-AF65-F5344CB8AC3E}">
        <p14:creationId xmlns:p14="http://schemas.microsoft.com/office/powerpoint/2010/main" val="701777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Reliability Standard Study Process</a:t>
            </a:r>
            <a:endParaRPr lang="en-US" b="1" dirty="0">
              <a:solidFill>
                <a:schemeClr val="accent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2</a:t>
            </a:fld>
            <a:endParaRPr lang="en-US" dirty="0"/>
          </a:p>
        </p:txBody>
      </p:sp>
      <p:sp>
        <p:nvSpPr>
          <p:cNvPr id="7" name="TextBox 6">
            <a:extLst>
              <a:ext uri="{FF2B5EF4-FFF2-40B4-BE49-F238E27FC236}">
                <a16:creationId xmlns:a16="http://schemas.microsoft.com/office/drawing/2014/main" id="{D498DAA9-FC08-4F1B-89BD-CC9459A9B991}"/>
              </a:ext>
            </a:extLst>
          </p:cNvPr>
          <p:cNvSpPr txBox="1"/>
          <p:nvPr/>
        </p:nvSpPr>
        <p:spPr>
          <a:xfrm>
            <a:off x="457200" y="1034553"/>
            <a:ext cx="8077200" cy="5078313"/>
          </a:xfrm>
          <a:prstGeom prst="rect">
            <a:avLst/>
          </a:prstGeom>
          <a:solidFill>
            <a:schemeClr val="accent1">
              <a:lumMod val="20000"/>
              <a:lumOff val="80000"/>
            </a:schemeClr>
          </a:solidFill>
          <a:ln w="28575">
            <a:solidFill>
              <a:schemeClr val="accent1"/>
            </a:solidFill>
          </a:ln>
        </p:spPr>
        <p:txBody>
          <a:bodyPr wrap="square" rtlCol="0">
            <a:spAutoFit/>
          </a:bodyPr>
          <a:lstStyle/>
          <a:p>
            <a:r>
              <a:rPr lang="en-US" sz="1400" dirty="0"/>
              <a:t>Key Takeaways:</a:t>
            </a:r>
          </a:p>
          <a:p>
            <a:endParaRPr lang="en-US" sz="1400" dirty="0"/>
          </a:p>
          <a:p>
            <a:pPr marL="342900" indent="-342900">
              <a:buAutoNum type="arabicPeriod"/>
            </a:pPr>
            <a:r>
              <a:rPr lang="en-US" sz="1400" dirty="0"/>
              <a:t>Senate Bill 3 mandated the creation of an ERCOT Reliability Standard by the Public Utility Commission.</a:t>
            </a:r>
          </a:p>
          <a:p>
            <a:pPr marL="342900" indent="-342900">
              <a:buAutoNum type="arabicPeriod"/>
            </a:pPr>
            <a:endParaRPr lang="en-US" sz="1400" dirty="0"/>
          </a:p>
          <a:p>
            <a:pPr marL="342900" indent="-342900">
              <a:buAutoNum type="arabicPeriod"/>
            </a:pPr>
            <a:r>
              <a:rPr lang="en-US" sz="1400" dirty="0"/>
              <a:t>The Public Utility Commission created a Project (#54584) to facilitate that work, and issued a list of stakeholder questions on March 7, 2023.</a:t>
            </a:r>
          </a:p>
          <a:p>
            <a:pPr marL="342900" indent="-342900">
              <a:buAutoNum type="arabicPeriod"/>
            </a:pPr>
            <a:endParaRPr lang="en-US" sz="1400" dirty="0"/>
          </a:p>
          <a:p>
            <a:pPr marL="342900" indent="-342900">
              <a:buAutoNum type="arabicPeriod"/>
            </a:pPr>
            <a:r>
              <a:rPr lang="en-US" sz="1400" dirty="0"/>
              <a:t>A memo from Commissioner McAdams has requested ERCOT to work with PUC staff and Market Participants to begin the analysis.</a:t>
            </a:r>
          </a:p>
          <a:p>
            <a:pPr marL="342900" indent="-342900">
              <a:buAutoNum type="arabicPeriod"/>
            </a:pPr>
            <a:endParaRPr lang="en-US" sz="1400" dirty="0"/>
          </a:p>
          <a:p>
            <a:pPr marL="342900" indent="-342900">
              <a:buAutoNum type="arabicPeriod"/>
            </a:pPr>
            <a:r>
              <a:rPr lang="en-US" sz="1400" dirty="0"/>
              <a:t>ERCOT will use the</a:t>
            </a:r>
            <a:r>
              <a:rPr lang="en-US" sz="1400" dirty="0">
                <a:latin typeface="Arial" panose="020B0604020202020204"/>
              </a:rPr>
              <a:t> Strategic Energy &amp; Risk Valuation</a:t>
            </a:r>
            <a:r>
              <a:rPr lang="en-US" sz="1400" dirty="0"/>
              <a:t> (SERVM) model for the study. </a:t>
            </a:r>
          </a:p>
          <a:p>
            <a:pPr marL="342900" indent="-342900">
              <a:buFontTx/>
              <a:buAutoNum type="arabicPeriod"/>
            </a:pPr>
            <a:endParaRPr lang="en-US" sz="1400" dirty="0"/>
          </a:p>
          <a:p>
            <a:pPr marL="342900" indent="-342900">
              <a:buFontTx/>
              <a:buAutoNum type="arabicPeriod"/>
            </a:pPr>
            <a:r>
              <a:rPr lang="en-US" sz="1400" dirty="0"/>
              <a:t>ERCOT presented a proposed study framework to its Board Members; the purpose of this workshop is to present, and solicit comments on, the study framework.</a:t>
            </a:r>
          </a:p>
          <a:p>
            <a:pPr marL="342900" indent="-342900">
              <a:buAutoNum type="arabicPeriod"/>
            </a:pPr>
            <a:endParaRPr lang="en-US" sz="1400" dirty="0"/>
          </a:p>
          <a:p>
            <a:pPr marL="342900" indent="-342900">
              <a:buAutoNum type="arabicPeriod"/>
            </a:pPr>
            <a:r>
              <a:rPr lang="en-US" sz="1400" dirty="0"/>
              <a:t>ERCOT is recommending a standard for study defined by three probabilistic metrics that cover the dimensions of loss-of-load events and addresses both average reliability and extreme event avoidance:</a:t>
            </a:r>
          </a:p>
          <a:p>
            <a:pPr marL="800100" lvl="1" indent="-342900">
              <a:buAutoNum type="arabicPeriod"/>
            </a:pPr>
            <a:r>
              <a:rPr lang="en-US" sz="1400" dirty="0"/>
              <a:t>Limit on the magnitude of any single loss of load event</a:t>
            </a:r>
          </a:p>
          <a:p>
            <a:pPr marL="800100" lvl="1" indent="-342900">
              <a:buAutoNum type="arabicPeriod"/>
            </a:pPr>
            <a:r>
              <a:rPr lang="en-US" sz="1400" dirty="0"/>
              <a:t>Limit the frequency of loss of load events</a:t>
            </a:r>
          </a:p>
          <a:p>
            <a:pPr marL="800100" lvl="1" indent="-342900">
              <a:buAutoNum type="arabicPeriod"/>
            </a:pPr>
            <a:r>
              <a:rPr lang="en-US" sz="1400" dirty="0"/>
              <a:t>Limit on the duration of any single loss of load event</a:t>
            </a:r>
            <a:endParaRPr lang="en-US" sz="1600" dirty="0"/>
          </a:p>
          <a:p>
            <a:endParaRPr lang="en-US" sz="1600" dirty="0"/>
          </a:p>
        </p:txBody>
      </p:sp>
    </p:spTree>
    <p:extLst>
      <p:ext uri="{BB962C8B-B14F-4D97-AF65-F5344CB8AC3E}">
        <p14:creationId xmlns:p14="http://schemas.microsoft.com/office/powerpoint/2010/main" val="4042481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A930DB55-9DAB-9CB3-04EB-17B4719306F6}"/>
              </a:ext>
            </a:extLst>
          </p:cNvPr>
          <p:cNvSpPr/>
          <p:nvPr/>
        </p:nvSpPr>
        <p:spPr>
          <a:xfrm>
            <a:off x="3248131" y="4092346"/>
            <a:ext cx="1841500" cy="945626"/>
          </a:xfrm>
          <a:prstGeom prst="rect">
            <a:avLst/>
          </a:prstGeom>
          <a:solidFill>
            <a:schemeClr val="accent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E58DF378-0DE5-D7D0-76E5-1A61C8886695}"/>
              </a:ext>
            </a:extLst>
          </p:cNvPr>
          <p:cNvSpPr/>
          <p:nvPr/>
        </p:nvSpPr>
        <p:spPr>
          <a:xfrm>
            <a:off x="3038539" y="4015641"/>
            <a:ext cx="1841500" cy="945626"/>
          </a:xfrm>
          <a:prstGeom prst="rect">
            <a:avLst/>
          </a:prstGeom>
          <a:solidFill>
            <a:schemeClr val="accent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4" name="Rectangle 33">
            <a:extLst>
              <a:ext uri="{FF2B5EF4-FFF2-40B4-BE49-F238E27FC236}">
                <a16:creationId xmlns:a16="http://schemas.microsoft.com/office/drawing/2014/main" id="{7D8DA017-1094-BADC-2937-F3FE4F8828ED}"/>
              </a:ext>
            </a:extLst>
          </p:cNvPr>
          <p:cNvSpPr/>
          <p:nvPr/>
        </p:nvSpPr>
        <p:spPr>
          <a:xfrm>
            <a:off x="2828947" y="3925714"/>
            <a:ext cx="1841500" cy="945626"/>
          </a:xfrm>
          <a:prstGeom prst="rect">
            <a:avLst/>
          </a:prstGeom>
          <a:solidFill>
            <a:schemeClr val="accent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E25F3EC-449A-2ABD-CAD0-A9C541EF9D6A}"/>
              </a:ext>
            </a:extLst>
          </p:cNvPr>
          <p:cNvSpPr>
            <a:spLocks noGrp="1"/>
          </p:cNvSpPr>
          <p:nvPr>
            <p:ph type="title"/>
          </p:nvPr>
        </p:nvSpPr>
        <p:spPr>
          <a:xfrm>
            <a:off x="394344" y="252381"/>
            <a:ext cx="7301856" cy="728358"/>
          </a:xfrm>
        </p:spPr>
        <p:txBody>
          <a:bodyPr/>
          <a:lstStyle/>
          <a:p>
            <a:r>
              <a:rPr lang="en-US" dirty="0"/>
              <a:t>Proposed Reliability Standard</a:t>
            </a:r>
            <a:br>
              <a:rPr lang="en-US" dirty="0"/>
            </a:br>
            <a:r>
              <a:rPr lang="en-US" dirty="0"/>
              <a:t>Analysis Process</a:t>
            </a:r>
          </a:p>
        </p:txBody>
      </p:sp>
      <p:sp>
        <p:nvSpPr>
          <p:cNvPr id="4" name="Slide Number Placeholder 3">
            <a:extLst>
              <a:ext uri="{FF2B5EF4-FFF2-40B4-BE49-F238E27FC236}">
                <a16:creationId xmlns:a16="http://schemas.microsoft.com/office/drawing/2014/main" id="{67B41233-2513-7EEE-006C-2728219EE477}"/>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8" name="Rectangle 7">
            <a:extLst>
              <a:ext uri="{FF2B5EF4-FFF2-40B4-BE49-F238E27FC236}">
                <a16:creationId xmlns:a16="http://schemas.microsoft.com/office/drawing/2014/main" id="{13FB5E1A-68D2-7AA8-7D95-BBC4AA2C1716}"/>
              </a:ext>
            </a:extLst>
          </p:cNvPr>
          <p:cNvSpPr/>
          <p:nvPr/>
        </p:nvSpPr>
        <p:spPr>
          <a:xfrm>
            <a:off x="2020507" y="1856543"/>
            <a:ext cx="3039197" cy="641647"/>
          </a:xfrm>
          <a:prstGeom prst="rect">
            <a:avLst/>
          </a:prstGeom>
          <a:solidFill>
            <a:schemeClr val="accent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Calibri" panose="020F0502020204030204"/>
                <a:ea typeface="+mn-ea"/>
                <a:cs typeface="+mn-cs"/>
              </a:rPr>
              <a:t>Recommendation for metrics to be used by ERCOT for study</a:t>
            </a:r>
          </a:p>
        </p:txBody>
      </p:sp>
      <p:sp>
        <p:nvSpPr>
          <p:cNvPr id="9" name="Rectangle 8">
            <a:extLst>
              <a:ext uri="{FF2B5EF4-FFF2-40B4-BE49-F238E27FC236}">
                <a16:creationId xmlns:a16="http://schemas.microsoft.com/office/drawing/2014/main" id="{FD3EDF4C-00CD-D3FD-EC5E-7D436D18A6BA}"/>
              </a:ext>
            </a:extLst>
          </p:cNvPr>
          <p:cNvSpPr/>
          <p:nvPr/>
        </p:nvSpPr>
        <p:spPr>
          <a:xfrm>
            <a:off x="2020507" y="2829556"/>
            <a:ext cx="3039197" cy="701000"/>
          </a:xfrm>
          <a:prstGeom prst="rect">
            <a:avLst/>
          </a:prstGeom>
          <a:solidFill>
            <a:schemeClr val="accent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Calibri" panose="020F0502020204030204"/>
                <a:ea typeface="+mn-ea"/>
                <a:cs typeface="+mn-cs"/>
              </a:rPr>
              <a:t>2026 assessment using different metric criteria; a combination of criteria is a </a:t>
            </a:r>
            <a:r>
              <a:rPr kumimoji="0" lang="en-US" sz="1400" b="1" i="1" u="none" strike="noStrike" kern="0" cap="none" spc="0" normalizeH="0" baseline="0" noProof="0" dirty="0">
                <a:ln>
                  <a:noFill/>
                </a:ln>
                <a:solidFill>
                  <a:prstClr val="white"/>
                </a:solidFill>
                <a:effectLst/>
                <a:uLnTx/>
                <a:uFillTx/>
                <a:latin typeface="Calibri" panose="020F0502020204030204"/>
                <a:ea typeface="+mn-ea"/>
                <a:cs typeface="+mn-cs"/>
              </a:rPr>
              <a:t>Scenario</a:t>
            </a:r>
          </a:p>
        </p:txBody>
      </p:sp>
      <p:sp>
        <p:nvSpPr>
          <p:cNvPr id="11" name="Rectangle 10">
            <a:extLst>
              <a:ext uri="{FF2B5EF4-FFF2-40B4-BE49-F238E27FC236}">
                <a16:creationId xmlns:a16="http://schemas.microsoft.com/office/drawing/2014/main" id="{F07B4CAE-7050-6E9F-DEB6-818A98E4D14C}"/>
              </a:ext>
            </a:extLst>
          </p:cNvPr>
          <p:cNvSpPr/>
          <p:nvPr/>
        </p:nvSpPr>
        <p:spPr>
          <a:xfrm>
            <a:off x="2619355" y="3854974"/>
            <a:ext cx="1841500" cy="945626"/>
          </a:xfrm>
          <a:prstGeom prst="rect">
            <a:avLst/>
          </a:prstGeom>
          <a:solidFill>
            <a:schemeClr val="accent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rPr>
              <a:t>Multiple Scenarios to capture incremental production cost and</a:t>
            </a:r>
            <a:r>
              <a:rPr lang="en-US" sz="1200" kern="0" dirty="0">
                <a:solidFill>
                  <a:prstClr val="white"/>
                </a:solidFill>
                <a:latin typeface="Calibri" panose="020F0502020204030204"/>
              </a:rPr>
              <a:t>  reliability impacts of  metric criteria changes</a:t>
            </a:r>
            <a:endPar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8" name="Arrow: Right 17">
            <a:extLst>
              <a:ext uri="{FF2B5EF4-FFF2-40B4-BE49-F238E27FC236}">
                <a16:creationId xmlns:a16="http://schemas.microsoft.com/office/drawing/2014/main" id="{8B6A14D1-B711-8068-33F1-6989B2E38469}"/>
              </a:ext>
            </a:extLst>
          </p:cNvPr>
          <p:cNvSpPr/>
          <p:nvPr/>
        </p:nvSpPr>
        <p:spPr>
          <a:xfrm>
            <a:off x="498829" y="3429000"/>
            <a:ext cx="2083714" cy="1871503"/>
          </a:xfrm>
          <a:prstGeom prst="rightArrow">
            <a:avLst>
              <a:gd name="adj1" fmla="val 59664"/>
              <a:gd name="adj2" fmla="val 49296"/>
            </a:avLst>
          </a:prstGeom>
          <a:solidFill>
            <a:schemeClr val="bg2">
              <a:lumMod val="50000"/>
            </a:schemeClr>
          </a:solidFill>
          <a:ln w="12700" cap="flat" cmpd="sng" algn="ctr">
            <a:solidFill>
              <a:srgbClr val="4472C4">
                <a:shade val="5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rPr>
              <a:t>Determine the Generation Portfolio needed to avoid exceeding the metric criteria defined for each </a:t>
            </a:r>
            <a:r>
              <a:rPr lang="en-US" sz="1200" kern="0" dirty="0">
                <a:solidFill>
                  <a:prstClr val="white"/>
                </a:solidFill>
                <a:latin typeface="Calibri" panose="020F0502020204030204"/>
              </a:rPr>
              <a:t>Scenario</a:t>
            </a:r>
            <a:endPar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1" name="Arrow: Bent-Up 20">
            <a:extLst>
              <a:ext uri="{FF2B5EF4-FFF2-40B4-BE49-F238E27FC236}">
                <a16:creationId xmlns:a16="http://schemas.microsoft.com/office/drawing/2014/main" id="{41C68699-FA62-C6F7-D2EC-BBF468A54F15}"/>
              </a:ext>
            </a:extLst>
          </p:cNvPr>
          <p:cNvSpPr/>
          <p:nvPr/>
        </p:nvSpPr>
        <p:spPr>
          <a:xfrm rot="5400000">
            <a:off x="3478059" y="2778608"/>
            <a:ext cx="753736" cy="5119054"/>
          </a:xfrm>
          <a:prstGeom prst="bentUpArrow">
            <a:avLst>
              <a:gd name="adj1" fmla="val 18519"/>
              <a:gd name="adj2" fmla="val 7038"/>
              <a:gd name="adj3" fmla="val 10040"/>
            </a:avLst>
          </a:prstGeom>
          <a:solidFill>
            <a:schemeClr val="bg1">
              <a:lumMod val="50000"/>
            </a:scheme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2" name="Rectangle 21">
            <a:extLst>
              <a:ext uri="{FF2B5EF4-FFF2-40B4-BE49-F238E27FC236}">
                <a16:creationId xmlns:a16="http://schemas.microsoft.com/office/drawing/2014/main" id="{8AB68601-6247-7CAF-23E5-9BECB2E14F46}"/>
              </a:ext>
            </a:extLst>
          </p:cNvPr>
          <p:cNvSpPr/>
          <p:nvPr/>
        </p:nvSpPr>
        <p:spPr>
          <a:xfrm>
            <a:off x="6515100" y="5059639"/>
            <a:ext cx="2057400" cy="1059939"/>
          </a:xfrm>
          <a:prstGeom prst="rect">
            <a:avLst/>
          </a:prstGeom>
          <a:solidFill>
            <a:schemeClr val="bg2">
              <a:lumMod val="50000"/>
            </a:scheme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rPr>
              <a:t>Corresponding Market incentives needed to attract new generation to meet new standard</a:t>
            </a:r>
          </a:p>
        </p:txBody>
      </p:sp>
      <p:cxnSp>
        <p:nvCxnSpPr>
          <p:cNvPr id="37" name="Straight Arrow Connector 36">
            <a:extLst>
              <a:ext uri="{FF2B5EF4-FFF2-40B4-BE49-F238E27FC236}">
                <a16:creationId xmlns:a16="http://schemas.microsoft.com/office/drawing/2014/main" id="{E605BDF2-66D6-A903-26B4-3B8E9052111E}"/>
              </a:ext>
            </a:extLst>
          </p:cNvPr>
          <p:cNvCxnSpPr>
            <a:cxnSpLocks/>
            <a:stCxn id="9" idx="2"/>
            <a:endCxn id="11" idx="0"/>
          </p:cNvCxnSpPr>
          <p:nvPr/>
        </p:nvCxnSpPr>
        <p:spPr>
          <a:xfrm flipH="1">
            <a:off x="3540105" y="3530556"/>
            <a:ext cx="1" cy="324418"/>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12AB7106-D294-2DD2-BFFC-646C1CE3756B}"/>
              </a:ext>
            </a:extLst>
          </p:cNvPr>
          <p:cNvCxnSpPr>
            <a:cxnSpLocks/>
            <a:stCxn id="8" idx="2"/>
            <a:endCxn id="9" idx="0"/>
          </p:cNvCxnSpPr>
          <p:nvPr/>
        </p:nvCxnSpPr>
        <p:spPr>
          <a:xfrm>
            <a:off x="3540106" y="2498190"/>
            <a:ext cx="0" cy="331366"/>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3" name="Callout: Left Arrow 2">
            <a:extLst>
              <a:ext uri="{FF2B5EF4-FFF2-40B4-BE49-F238E27FC236}">
                <a16:creationId xmlns:a16="http://schemas.microsoft.com/office/drawing/2014/main" id="{7BDD2681-055B-4F7E-5C3B-223FF3B76D75}"/>
              </a:ext>
            </a:extLst>
          </p:cNvPr>
          <p:cNvSpPr/>
          <p:nvPr/>
        </p:nvSpPr>
        <p:spPr>
          <a:xfrm>
            <a:off x="5096515" y="585474"/>
            <a:ext cx="3475985" cy="3278685"/>
          </a:xfrm>
          <a:prstGeom prst="leftArrowCallout">
            <a:avLst>
              <a:gd name="adj1" fmla="val 17096"/>
              <a:gd name="adj2" fmla="val 17736"/>
              <a:gd name="adj3" fmla="val 25000"/>
              <a:gd name="adj4" fmla="val 642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SzPts val="1000"/>
              <a:tabLst>
                <a:tab pos="457200" algn="l"/>
              </a:tabLst>
            </a:pPr>
            <a:r>
              <a:rPr lang="en-US" sz="1400" dirty="0">
                <a:solidFill>
                  <a:prstClr val="white"/>
                </a:solidFill>
                <a:latin typeface="Calibri" panose="020F0502020204030204" pitchFamily="34" charset="0"/>
                <a:ea typeface="Times New Roman" panose="02020603050405020304" pitchFamily="18" charset="0"/>
              </a:rPr>
              <a:t>Proposed  Study Metrics</a:t>
            </a:r>
          </a:p>
          <a:p>
            <a:pPr marL="342900" indent="-342900">
              <a:buSzPts val="1000"/>
              <a:buFont typeface="Symbol" panose="05050102010706020507" pitchFamily="18" charset="2"/>
              <a:buChar char=""/>
              <a:tabLst>
                <a:tab pos="457200" algn="l"/>
              </a:tabLst>
            </a:pPr>
            <a:endParaRPr lang="en-US" sz="1200" dirty="0">
              <a:solidFill>
                <a:prstClr val="white"/>
              </a:solidFill>
              <a:latin typeface="Calibri" panose="020F0502020204030204" pitchFamily="34" charset="0"/>
              <a:ea typeface="Times New Roman" panose="02020603050405020304" pitchFamily="18" charset="0"/>
            </a:endParaRPr>
          </a:p>
          <a:p>
            <a:pPr marL="342900" indent="-342900">
              <a:buSzPts val="1000"/>
              <a:buFont typeface="Symbol" panose="05050102010706020507" pitchFamily="18" charset="2"/>
              <a:buChar char=""/>
              <a:tabLst>
                <a:tab pos="457200" algn="l"/>
              </a:tabLst>
            </a:pPr>
            <a:r>
              <a:rPr lang="en-US" sz="1200" dirty="0">
                <a:solidFill>
                  <a:prstClr val="white"/>
                </a:solidFill>
                <a:latin typeface="Calibri" panose="020F0502020204030204" pitchFamily="34" charset="0"/>
                <a:ea typeface="Times New Roman" panose="02020603050405020304" pitchFamily="18" charset="0"/>
              </a:rPr>
              <a:t>(</a:t>
            </a:r>
            <a:r>
              <a:rPr lang="en-US" sz="1200" b="1" dirty="0">
                <a:solidFill>
                  <a:prstClr val="white"/>
                </a:solidFill>
                <a:latin typeface="Calibri" panose="020F0502020204030204" pitchFamily="34" charset="0"/>
                <a:ea typeface="Times New Roman" panose="02020603050405020304" pitchFamily="18" charset="0"/>
              </a:rPr>
              <a:t>Magnitude) </a:t>
            </a:r>
            <a:r>
              <a:rPr lang="en-US" sz="1200" dirty="0">
                <a:solidFill>
                  <a:prstClr val="white"/>
                </a:solidFill>
                <a:latin typeface="Calibri" panose="020F0502020204030204" pitchFamily="34" charset="0"/>
                <a:ea typeface="Times New Roman" panose="02020603050405020304" pitchFamily="18" charset="0"/>
              </a:rPr>
              <a:t>Maximum load that can be rotated for any event should not exceed x% of peak (~x MW for today)</a:t>
            </a:r>
          </a:p>
          <a:p>
            <a:pPr marL="342900" indent="-342900">
              <a:buSzPts val="1000"/>
              <a:buFont typeface="Symbol" panose="05050102010706020507" pitchFamily="18" charset="2"/>
              <a:buChar char=""/>
              <a:tabLst>
                <a:tab pos="457200" algn="l"/>
              </a:tabLst>
            </a:pPr>
            <a:endParaRPr lang="en-US" sz="1200" dirty="0">
              <a:solidFill>
                <a:prstClr val="white"/>
              </a:solidFill>
              <a:latin typeface="Calibri" panose="020F0502020204030204" pitchFamily="34" charset="0"/>
              <a:ea typeface="Calibri" panose="020F0502020204030204" pitchFamily="34" charset="0"/>
            </a:endParaRPr>
          </a:p>
          <a:p>
            <a:pPr marL="342900" indent="-342900">
              <a:buSzPts val="1000"/>
              <a:buFont typeface="Symbol" panose="05050102010706020507" pitchFamily="18" charset="2"/>
              <a:buChar char=""/>
              <a:tabLst>
                <a:tab pos="457200" algn="l"/>
              </a:tabLst>
            </a:pPr>
            <a:r>
              <a:rPr lang="en-US" sz="1200" b="1" dirty="0">
                <a:solidFill>
                  <a:prstClr val="white"/>
                </a:solidFill>
                <a:latin typeface="Calibri" panose="020F0502020204030204" pitchFamily="34" charset="0"/>
                <a:ea typeface="Times New Roman" panose="02020603050405020304" pitchFamily="18" charset="0"/>
              </a:rPr>
              <a:t>(Frequency) </a:t>
            </a:r>
            <a:r>
              <a:rPr lang="en-US" sz="1200" dirty="0">
                <a:solidFill>
                  <a:prstClr val="white"/>
                </a:solidFill>
                <a:latin typeface="Calibri" panose="020F0502020204030204" pitchFamily="34" charset="0"/>
                <a:ea typeface="Times New Roman" panose="02020603050405020304" pitchFamily="18" charset="0"/>
              </a:rPr>
              <a:t>Load Shed events for generator inadequacy should not occur more than once in x years</a:t>
            </a:r>
          </a:p>
          <a:p>
            <a:pPr marL="342900" indent="-342900">
              <a:buSzPts val="1000"/>
              <a:buFont typeface="Symbol" panose="05050102010706020507" pitchFamily="18" charset="2"/>
              <a:buChar char=""/>
              <a:tabLst>
                <a:tab pos="457200" algn="l"/>
              </a:tabLst>
            </a:pPr>
            <a:endParaRPr lang="en-US" sz="1200" dirty="0">
              <a:solidFill>
                <a:prstClr val="white"/>
              </a:solidFill>
              <a:latin typeface="Calibri" panose="020F0502020204030204" pitchFamily="34" charset="0"/>
              <a:ea typeface="Calibri" panose="020F0502020204030204" pitchFamily="34" charset="0"/>
            </a:endParaRPr>
          </a:p>
          <a:p>
            <a:pPr marL="342900" indent="-342900">
              <a:buSzPts val="1000"/>
              <a:buFont typeface="Symbol" panose="05050102010706020507" pitchFamily="18" charset="2"/>
              <a:buChar char=""/>
              <a:tabLst>
                <a:tab pos="457200" algn="l"/>
              </a:tabLst>
            </a:pPr>
            <a:r>
              <a:rPr lang="en-US" sz="1200" b="1" dirty="0">
                <a:solidFill>
                  <a:prstClr val="white"/>
                </a:solidFill>
                <a:latin typeface="Calibri" panose="020F0502020204030204" pitchFamily="34" charset="0"/>
                <a:ea typeface="Times New Roman" panose="02020603050405020304" pitchFamily="18" charset="0"/>
              </a:rPr>
              <a:t>(Duration) </a:t>
            </a:r>
            <a:r>
              <a:rPr lang="en-US" sz="1200" dirty="0">
                <a:solidFill>
                  <a:prstClr val="white"/>
                </a:solidFill>
                <a:latin typeface="Calibri" panose="020F0502020204030204" pitchFamily="34" charset="0"/>
                <a:ea typeface="Times New Roman" panose="02020603050405020304" pitchFamily="18" charset="0"/>
              </a:rPr>
              <a:t>Any Load Shed event should not last for more than x hours.</a:t>
            </a:r>
            <a:endParaRPr lang="en-US" sz="1200" dirty="0">
              <a:solidFill>
                <a:prstClr val="white"/>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97597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Current Study Work and Modeling Details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22" name="Content Placeholder 4">
            <a:extLst>
              <a:ext uri="{FF2B5EF4-FFF2-40B4-BE49-F238E27FC236}">
                <a16:creationId xmlns:a16="http://schemas.microsoft.com/office/drawing/2014/main" id="{B5488D4A-3D7C-41A3-9DBF-F7406208C401}"/>
              </a:ext>
            </a:extLst>
          </p:cNvPr>
          <p:cNvSpPr txBox="1">
            <a:spLocks/>
          </p:cNvSpPr>
          <p:nvPr/>
        </p:nvSpPr>
        <p:spPr>
          <a:xfrm>
            <a:off x="342900" y="914400"/>
            <a:ext cx="8458200" cy="6578724"/>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450"/>
              </a:spcBef>
              <a:spcAft>
                <a:spcPts val="0"/>
              </a:spcAft>
              <a:buClrTx/>
              <a:buSzTx/>
              <a:buFont typeface="Arial" panose="020B0604020202020204" pitchFamily="34" charset="0"/>
              <a:buChar char="•"/>
              <a:tabLst/>
              <a:defRPr/>
            </a:pPr>
            <a:r>
              <a:rPr lang="en-US" sz="1600" dirty="0">
                <a:latin typeface="Arial" panose="020B0604020202020204"/>
              </a:rPr>
              <a:t>SERVM is a probabilistic Monte Carlo simulation tool, used by ERCOT for reserve margins and NERC probabilistic loss-of-load studies since 2014, that produces a distribution of expected reliability events and their costs based on many independent hourly chronological simulations (or trials).</a:t>
            </a:r>
          </a:p>
          <a:p>
            <a:pPr>
              <a:spcBef>
                <a:spcPts val="450"/>
              </a:spcBef>
              <a:defRPr/>
            </a:pPr>
            <a:r>
              <a:rPr kumimoji="0" lang="en-US" sz="1600" b="0" i="0" u="none" strike="noStrike" kern="1200" cap="none" spc="0" normalizeH="0" baseline="0" noProof="0" dirty="0">
                <a:ln>
                  <a:noFill/>
                </a:ln>
                <a:effectLst/>
                <a:uLnTx/>
                <a:uFillTx/>
                <a:latin typeface="Arial" panose="020B0604020202020204"/>
                <a:ea typeface="+mn-ea"/>
                <a:cs typeface="+mn-cs"/>
              </a:rPr>
              <a:t>ERCOT began training to enable staff to perform resource reliability studies previously performed by Astrape Consulting.</a:t>
            </a:r>
          </a:p>
          <a:p>
            <a:pPr>
              <a:spcBef>
                <a:spcPts val="450"/>
              </a:spcBef>
              <a:defRPr/>
            </a:pPr>
            <a:r>
              <a:rPr kumimoji="0" lang="en-US" sz="1600" b="0" i="0" u="none" strike="noStrike" kern="1200" cap="none" spc="0" normalizeH="0" baseline="0" noProof="0" dirty="0">
                <a:ln>
                  <a:noFill/>
                </a:ln>
                <a:effectLst/>
                <a:uLnTx/>
                <a:uFillTx/>
                <a:latin typeface="Arial" panose="020B0604020202020204"/>
                <a:ea typeface="+mn-ea"/>
                <a:cs typeface="+mn-cs"/>
              </a:rPr>
              <a:t>The current phase of work consists of updating</a:t>
            </a:r>
            <a:r>
              <a:rPr lang="en-US" sz="1600" dirty="0">
                <a:latin typeface="Arial" panose="020B0604020202020204"/>
              </a:rPr>
              <a:t> the SERVM model:</a:t>
            </a:r>
          </a:p>
          <a:p>
            <a:pPr lvl="1">
              <a:spcBef>
                <a:spcPts val="450"/>
              </a:spcBef>
              <a:defRPr/>
            </a:pPr>
            <a:r>
              <a:rPr lang="en-US" sz="1400" dirty="0">
                <a:latin typeface="Arial" panose="020B0604020202020204"/>
              </a:rPr>
              <a:t>Latest ERCOT load forecast, November CDR resources, and fuel price forecasts</a:t>
            </a:r>
          </a:p>
          <a:p>
            <a:pPr lvl="1">
              <a:spcBef>
                <a:spcPts val="450"/>
              </a:spcBef>
              <a:defRPr/>
            </a:pPr>
            <a:r>
              <a:rPr lang="en-US" sz="1400" dirty="0">
                <a:latin typeface="Arial" panose="020B0604020202020204"/>
              </a:rPr>
              <a:t>Include ERCOT Contingency Reserve Service and update Load Resources</a:t>
            </a:r>
          </a:p>
          <a:p>
            <a:pPr lvl="1">
              <a:spcBef>
                <a:spcPts val="450"/>
              </a:spcBef>
              <a:defRPr/>
            </a:pPr>
            <a:r>
              <a:rPr lang="en-US" sz="1400" dirty="0">
                <a:latin typeface="Arial" panose="020B0604020202020204"/>
              </a:rPr>
              <a:t>Coding to implement new metric definitions (extreme event limits)</a:t>
            </a:r>
          </a:p>
          <a:p>
            <a:pPr lvl="1">
              <a:spcBef>
                <a:spcPts val="450"/>
              </a:spcBef>
              <a:defRPr/>
            </a:pPr>
            <a:r>
              <a:rPr lang="en-US" sz="1400" dirty="0">
                <a:latin typeface="Arial" panose="020B0604020202020204"/>
              </a:rPr>
              <a:t>Address expected impact of weatherization standards</a:t>
            </a:r>
          </a:p>
          <a:p>
            <a:pPr lvl="1">
              <a:spcBef>
                <a:spcPts val="450"/>
              </a:spcBef>
              <a:defRPr/>
            </a:pPr>
            <a:r>
              <a:rPr lang="en-US" sz="1400" dirty="0">
                <a:latin typeface="Arial" panose="020B0604020202020204"/>
              </a:rPr>
              <a:t>Conduct test model runs to assess reasonability of results</a:t>
            </a:r>
          </a:p>
          <a:p>
            <a:pPr>
              <a:spcBef>
                <a:spcPts val="450"/>
              </a:spcBef>
              <a:defRPr/>
            </a:pPr>
            <a:r>
              <a:rPr lang="en-US" sz="1600" dirty="0">
                <a:latin typeface="Arial" panose="020B0604020202020204"/>
              </a:rPr>
              <a:t>The Scenario resource portfolios will reflect new generation that is already expected to be built, likely retirements, and incremental levels of new dispatchable generation needed to meet the different level of reliability defined for each Scenario.</a:t>
            </a:r>
          </a:p>
          <a:p>
            <a:pPr>
              <a:spcBef>
                <a:spcPts val="450"/>
              </a:spcBef>
              <a:defRPr/>
            </a:pPr>
            <a:r>
              <a:rPr lang="en-US" sz="1600" dirty="0">
                <a:latin typeface="Arial" panose="020B0604020202020204"/>
              </a:rPr>
              <a:t>Scenario outputs will be used to compare:</a:t>
            </a:r>
          </a:p>
          <a:p>
            <a:pPr lvl="1">
              <a:spcBef>
                <a:spcPts val="450"/>
              </a:spcBef>
              <a:defRPr/>
            </a:pPr>
            <a:r>
              <a:rPr lang="en-US" sz="1400" dirty="0">
                <a:latin typeface="Arial" panose="020B0604020202020204"/>
              </a:rPr>
              <a:t>Incremental amounts of additional dispatchable resources</a:t>
            </a:r>
          </a:p>
          <a:p>
            <a:pPr lvl="1">
              <a:spcBef>
                <a:spcPts val="450"/>
              </a:spcBef>
              <a:defRPr/>
            </a:pPr>
            <a:r>
              <a:rPr lang="en-US" sz="1400" dirty="0">
                <a:latin typeface="Arial" panose="020B0604020202020204"/>
              </a:rPr>
              <a:t>Overall production cost</a:t>
            </a:r>
          </a:p>
          <a:p>
            <a:pPr lvl="1">
              <a:spcBef>
                <a:spcPts val="450"/>
              </a:spcBef>
              <a:defRPr/>
            </a:pPr>
            <a:r>
              <a:rPr lang="en-US" sz="1400" dirty="0">
                <a:latin typeface="Arial" panose="020B0604020202020204"/>
              </a:rPr>
              <a:t>Cost to the Market</a:t>
            </a:r>
          </a:p>
          <a:p>
            <a:pPr>
              <a:spcBef>
                <a:spcPts val="450"/>
              </a:spcBef>
              <a:defRPr/>
            </a:pPr>
            <a:endParaRPr lang="en-US" sz="1600" dirty="0">
              <a:latin typeface="Arial" panose="020B0604020202020204"/>
            </a:endParaRPr>
          </a:p>
          <a:p>
            <a:pPr marL="0" indent="0">
              <a:spcBef>
                <a:spcPts val="450"/>
              </a:spcBef>
              <a:buNone/>
              <a:defRPr/>
            </a:pPr>
            <a:endParaRPr lang="en-US" sz="1600" dirty="0">
              <a:latin typeface="Arial" panose="020B0604020202020204"/>
            </a:endParaRPr>
          </a:p>
          <a:p>
            <a:pPr>
              <a:spcBef>
                <a:spcPts val="450"/>
              </a:spcBef>
              <a:defRPr/>
            </a:pPr>
            <a:endParaRPr lang="en-US" sz="2000" dirty="0">
              <a:latin typeface="Arial" panose="020B0604020202020204"/>
            </a:endParaRPr>
          </a:p>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283133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Next Steps</a:t>
            </a:r>
            <a:endParaRPr lang="en-US" b="1" dirty="0">
              <a:solidFill>
                <a:schemeClr val="accent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5</a:t>
            </a:fld>
            <a:endParaRPr lang="en-US" dirty="0"/>
          </a:p>
        </p:txBody>
      </p:sp>
      <p:sp>
        <p:nvSpPr>
          <p:cNvPr id="7" name="TextBox 6">
            <a:extLst>
              <a:ext uri="{FF2B5EF4-FFF2-40B4-BE49-F238E27FC236}">
                <a16:creationId xmlns:a16="http://schemas.microsoft.com/office/drawing/2014/main" id="{D498DAA9-FC08-4F1B-89BD-CC9459A9B991}"/>
              </a:ext>
            </a:extLst>
          </p:cNvPr>
          <p:cNvSpPr txBox="1"/>
          <p:nvPr/>
        </p:nvSpPr>
        <p:spPr>
          <a:xfrm>
            <a:off x="381000" y="990600"/>
            <a:ext cx="8305800" cy="4278094"/>
          </a:xfrm>
          <a:prstGeom prst="rect">
            <a:avLst/>
          </a:prstGeom>
          <a:solidFill>
            <a:schemeClr val="accent1">
              <a:lumMod val="20000"/>
              <a:lumOff val="80000"/>
            </a:schemeClr>
          </a:solidFill>
          <a:ln w="28575">
            <a:solidFill>
              <a:schemeClr val="accent1"/>
            </a:solidFill>
          </a:ln>
        </p:spPr>
        <p:txBody>
          <a:bodyPr wrap="square" rtlCol="0">
            <a:spAutoFit/>
          </a:bodyPr>
          <a:lstStyle/>
          <a:p>
            <a:pPr marL="342900" indent="-342900">
              <a:buFontTx/>
              <a:buAutoNum type="arabicPeriod"/>
            </a:pPr>
            <a:r>
              <a:rPr lang="en-US" sz="1600" dirty="0"/>
              <a:t>ERCOT anticipates commissioning a study to determine the Value of Lost Load (VOLL); decisions on the study scope and timeline are expected to be made at the March 23 PUC Open Meeting.</a:t>
            </a:r>
          </a:p>
          <a:p>
            <a:pPr marL="342900" indent="-342900">
              <a:buFontTx/>
              <a:buAutoNum type="arabicPeriod"/>
            </a:pPr>
            <a:endParaRPr lang="en-US" sz="1600" dirty="0"/>
          </a:p>
          <a:p>
            <a:pPr marL="342900" indent="-342900">
              <a:buFontTx/>
              <a:buAutoNum type="arabicPeriod"/>
            </a:pPr>
            <a:r>
              <a:rPr lang="en-US" sz="1600" dirty="0"/>
              <a:t>ERCOT is engaging Market Participants and PUC staff for input concerning the metrics used for the Reliability Standard study.</a:t>
            </a:r>
          </a:p>
          <a:p>
            <a:pPr marL="342900" indent="-342900">
              <a:buFontTx/>
              <a:buAutoNum type="arabicPeriod"/>
            </a:pPr>
            <a:endParaRPr lang="en-US" sz="1600" dirty="0"/>
          </a:p>
          <a:p>
            <a:pPr marL="342900" indent="-342900">
              <a:buFontTx/>
              <a:buAutoNum type="arabicPeriod"/>
            </a:pPr>
            <a:r>
              <a:rPr lang="en-US" sz="1600" dirty="0"/>
              <a:t>ERCOT will present a final proposed study framework to the PUCT and stakeholders:</a:t>
            </a:r>
          </a:p>
          <a:p>
            <a:pPr marL="800100" lvl="1" indent="-342900">
              <a:buFont typeface="Arial" panose="020B0604020202020204" pitchFamily="34" charset="0"/>
              <a:buChar char="•"/>
            </a:pPr>
            <a:r>
              <a:rPr lang="en-US" sz="1600" dirty="0"/>
              <a:t>Metrics selected</a:t>
            </a:r>
          </a:p>
          <a:p>
            <a:pPr marL="800100" lvl="1" indent="-342900">
              <a:buFont typeface="Arial" panose="020B0604020202020204" pitchFamily="34" charset="0"/>
              <a:buChar char="•"/>
            </a:pPr>
            <a:r>
              <a:rPr lang="en-US" sz="1600" dirty="0"/>
              <a:t>Scenarios defined for the study</a:t>
            </a:r>
          </a:p>
          <a:p>
            <a:pPr marL="800100" lvl="1" indent="-342900">
              <a:buFont typeface="Arial" panose="020B0604020202020204" pitchFamily="34" charset="0"/>
              <a:buChar char="•"/>
            </a:pPr>
            <a:r>
              <a:rPr lang="en-US" sz="1600" dirty="0"/>
              <a:t>Metric criteria selected for each Scenario</a:t>
            </a:r>
          </a:p>
          <a:p>
            <a:pPr lvl="1"/>
            <a:endParaRPr lang="en-US" sz="1600" dirty="0"/>
          </a:p>
          <a:p>
            <a:pPr marL="342900" indent="-342900">
              <a:buAutoNum type="arabicPeriod"/>
            </a:pPr>
            <a:r>
              <a:rPr lang="en-US" sz="1600" dirty="0"/>
              <a:t>ERCOT will start the Scenario analysis upon receiving direction from the PUCT.</a:t>
            </a:r>
          </a:p>
          <a:p>
            <a:pPr marL="342900" indent="-342900">
              <a:buAutoNum type="arabicPeriod"/>
            </a:pPr>
            <a:endParaRPr lang="en-US" sz="1600" dirty="0"/>
          </a:p>
          <a:p>
            <a:pPr marL="342900" indent="-342900">
              <a:buAutoNum type="arabicPeriod"/>
            </a:pPr>
            <a:r>
              <a:rPr lang="en-US" sz="1600" dirty="0"/>
              <a:t>An update on the progress will be made at appropriate stakeholder meetings, as well as the April and June ERCOT Board Meetings.</a:t>
            </a:r>
          </a:p>
          <a:p>
            <a:endParaRPr lang="en-US" sz="1600" dirty="0"/>
          </a:p>
        </p:txBody>
      </p:sp>
    </p:spTree>
    <p:extLst>
      <p:ext uri="{BB962C8B-B14F-4D97-AF65-F5344CB8AC3E}">
        <p14:creationId xmlns:p14="http://schemas.microsoft.com/office/powerpoint/2010/main" val="3812643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Reliability Metrics / Criteria Used in Other Jurisdictions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6</a:t>
            </a:fld>
            <a:endParaRPr lang="en-US" dirty="0"/>
          </a:p>
        </p:txBody>
      </p:sp>
      <p:pic>
        <p:nvPicPr>
          <p:cNvPr id="5" name="Picture 4">
            <a:extLst>
              <a:ext uri="{FF2B5EF4-FFF2-40B4-BE49-F238E27FC236}">
                <a16:creationId xmlns:a16="http://schemas.microsoft.com/office/drawing/2014/main" id="{B946FB65-F873-CF45-CACE-6F9B51A22B20}"/>
              </a:ext>
            </a:extLst>
          </p:cNvPr>
          <p:cNvPicPr>
            <a:picLocks noChangeAspect="1"/>
          </p:cNvPicPr>
          <p:nvPr/>
        </p:nvPicPr>
        <p:blipFill>
          <a:blip r:embed="rId2"/>
          <a:stretch>
            <a:fillRect/>
          </a:stretch>
        </p:blipFill>
        <p:spPr>
          <a:xfrm>
            <a:off x="462534" y="784098"/>
            <a:ext cx="8218932" cy="5289804"/>
          </a:xfrm>
          <a:prstGeom prst="rect">
            <a:avLst/>
          </a:prstGeom>
        </p:spPr>
      </p:pic>
    </p:spTree>
    <p:extLst>
      <p:ext uri="{BB962C8B-B14F-4D97-AF65-F5344CB8AC3E}">
        <p14:creationId xmlns:p14="http://schemas.microsoft.com/office/powerpoint/2010/main" val="2827333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Reliability Metrics / Criteria Used in Other Jurisdictions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7</a:t>
            </a:fld>
            <a:endParaRPr lang="en-US" dirty="0"/>
          </a:p>
        </p:txBody>
      </p:sp>
      <p:pic>
        <p:nvPicPr>
          <p:cNvPr id="3" name="Picture 2">
            <a:extLst>
              <a:ext uri="{FF2B5EF4-FFF2-40B4-BE49-F238E27FC236}">
                <a16:creationId xmlns:a16="http://schemas.microsoft.com/office/drawing/2014/main" id="{A82142F0-C3D1-7002-0C7C-F070684A716B}"/>
              </a:ext>
            </a:extLst>
          </p:cNvPr>
          <p:cNvPicPr>
            <a:picLocks noChangeAspect="1"/>
          </p:cNvPicPr>
          <p:nvPr/>
        </p:nvPicPr>
        <p:blipFill>
          <a:blip r:embed="rId2"/>
          <a:stretch>
            <a:fillRect/>
          </a:stretch>
        </p:blipFill>
        <p:spPr>
          <a:xfrm>
            <a:off x="462534" y="1080516"/>
            <a:ext cx="8218932" cy="4696968"/>
          </a:xfrm>
          <a:prstGeom prst="rect">
            <a:avLst/>
          </a:prstGeom>
        </p:spPr>
      </p:pic>
    </p:spTree>
    <p:extLst>
      <p:ext uri="{BB962C8B-B14F-4D97-AF65-F5344CB8AC3E}">
        <p14:creationId xmlns:p14="http://schemas.microsoft.com/office/powerpoint/2010/main" val="1338871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Reliability Metrics / Criteria Used in Other Jurisdictions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7" name="Picture 6">
            <a:extLst>
              <a:ext uri="{FF2B5EF4-FFF2-40B4-BE49-F238E27FC236}">
                <a16:creationId xmlns:a16="http://schemas.microsoft.com/office/drawing/2014/main" id="{018A0B51-B95C-DBDC-A85C-7F8FD2141B84}"/>
              </a:ext>
            </a:extLst>
          </p:cNvPr>
          <p:cNvPicPr>
            <a:picLocks noChangeAspect="1"/>
          </p:cNvPicPr>
          <p:nvPr/>
        </p:nvPicPr>
        <p:blipFill>
          <a:blip r:embed="rId2"/>
          <a:stretch>
            <a:fillRect/>
          </a:stretch>
        </p:blipFill>
        <p:spPr>
          <a:xfrm>
            <a:off x="462534" y="878586"/>
            <a:ext cx="8071866" cy="5383739"/>
          </a:xfrm>
          <a:prstGeom prst="rect">
            <a:avLst/>
          </a:prstGeom>
        </p:spPr>
      </p:pic>
    </p:spTree>
    <p:extLst>
      <p:ext uri="{BB962C8B-B14F-4D97-AF65-F5344CB8AC3E}">
        <p14:creationId xmlns:p14="http://schemas.microsoft.com/office/powerpoint/2010/main" val="112876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sz="3200" dirty="0"/>
              <a:t>Supplemental</a:t>
            </a:r>
          </a:p>
        </p:txBody>
      </p:sp>
    </p:spTree>
    <p:extLst>
      <p:ext uri="{BB962C8B-B14F-4D97-AF65-F5344CB8AC3E}">
        <p14:creationId xmlns:p14="http://schemas.microsoft.com/office/powerpoint/2010/main" val="406376937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1D4020FB-76D3-4767-8F2F-518097B806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63D459-1C05-483F-85D1-C9E478EC32CC}">
  <ds:schemaRefs>
    <ds:schemaRef ds:uri="http://www.w3.org/XML/1998/namespace"/>
    <ds:schemaRef ds:uri="http://schemas.microsoft.com/office/2006/metadata/properties"/>
    <ds:schemaRef ds:uri="http://purl.org/dc/elements/1.1/"/>
    <ds:schemaRef ds:uri="c34af464-7aa1-4edd-9be4-83dffc1cb926"/>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33968</TotalTime>
  <Words>1227</Words>
  <Application>Microsoft Office PowerPoint</Application>
  <PresentationFormat>On-screen Show (4:3)</PresentationFormat>
  <Paragraphs>122</Paragraphs>
  <Slides>11</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Symbol</vt:lpstr>
      <vt:lpstr>1_Custom Design</vt:lpstr>
      <vt:lpstr>1_Office Theme</vt:lpstr>
      <vt:lpstr>PowerPoint Presentation</vt:lpstr>
      <vt:lpstr>Reliability Standard Study Process</vt:lpstr>
      <vt:lpstr>Proposed Reliability Standard Analysis Process</vt:lpstr>
      <vt:lpstr>Current Study Work and Modeling Details</vt:lpstr>
      <vt:lpstr>Next Steps</vt:lpstr>
      <vt:lpstr>Reliability Metrics / Criteria Used in Other Jurisdictions</vt:lpstr>
      <vt:lpstr>Reliability Metrics / Criteria Used in Other Jurisdictions</vt:lpstr>
      <vt:lpstr>Reliability Metrics / Criteria Used in Other Jurisdictions</vt:lpstr>
      <vt:lpstr>Supplemental</vt:lpstr>
      <vt:lpstr>Loss-of-Load Reliability Metric Definitions</vt:lpstr>
      <vt:lpstr>Loss-of-Load Reliability Metric Definitions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Warnken, Pete</cp:lastModifiedBy>
  <cp:revision>90</cp:revision>
  <cp:lastPrinted>2022-12-07T20:17:39Z</cp:lastPrinted>
  <dcterms:created xsi:type="dcterms:W3CDTF">2016-01-21T15:20:31Z</dcterms:created>
  <dcterms:modified xsi:type="dcterms:W3CDTF">2023-03-09T20:57:44Z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