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282" r:id="rId7"/>
    <p:sldId id="307" r:id="rId8"/>
    <p:sldId id="299" r:id="rId9"/>
    <p:sldId id="301" r:id="rId10"/>
    <p:sldId id="300" r:id="rId11"/>
    <p:sldId id="308"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BE3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2895" autoAdjust="0"/>
  </p:normalViewPr>
  <p:slideViewPr>
    <p:cSldViewPr showGuides="1">
      <p:cViewPr varScale="1">
        <p:scale>
          <a:sx n="97" d="100"/>
          <a:sy n="97" d="100"/>
        </p:scale>
        <p:origin x="654"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3/9/2023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3/9/2023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sz="3200">
                <a:solidFill>
                  <a:schemeClr val="tx2"/>
                </a:solidFill>
              </a:defRPr>
            </a:lvl1pPr>
          </a:lstStyle>
          <a:p>
            <a:r>
              <a:rPr lang="en-US" dirty="0"/>
              <a:t>Click to edit Master 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000">
                <a:solidFill>
                  <a:schemeClr val="tx2"/>
                </a:solidFill>
              </a:defRPr>
            </a:lvl1pPr>
            <a:lvl2pPr>
              <a:defRPr sz="1800">
                <a:solidFill>
                  <a:schemeClr val="tx2"/>
                </a:solidFill>
              </a:defRPr>
            </a:lvl2pPr>
            <a:lvl3pPr>
              <a:defRPr sz="1800">
                <a:solidFill>
                  <a:schemeClr val="tx2"/>
                </a:solidFill>
              </a:defRPr>
            </a:lvl3pPr>
            <a:lvl4pPr>
              <a:defRPr sz="1800">
                <a:solidFill>
                  <a:schemeClr val="tx2"/>
                </a:solidFill>
              </a:defRPr>
            </a:lvl4pPr>
            <a:lvl5pPr>
              <a:defRPr sz="18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0" y="6553200"/>
            <a:ext cx="9359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1752600"/>
            <a:ext cx="4800600" cy="4001095"/>
          </a:xfrm>
          <a:prstGeom prst="rect">
            <a:avLst/>
          </a:prstGeom>
          <a:noFill/>
        </p:spPr>
        <p:txBody>
          <a:bodyPr wrap="square" rtlCol="0">
            <a:spAutoFit/>
          </a:bodyPr>
          <a:lstStyle/>
          <a:p>
            <a:r>
              <a:rPr lang="en-US" sz="2000" b="1" dirty="0">
                <a:solidFill>
                  <a:schemeClr val="tx2"/>
                </a:solidFill>
              </a:rPr>
              <a:t>Phase 1 of the Aggregate Distributed Energy Resource (ADER) Pilot Project Update</a:t>
            </a:r>
          </a:p>
          <a:p>
            <a:endParaRPr lang="en-US" sz="2000" b="1" dirty="0">
              <a:solidFill>
                <a:schemeClr val="tx2"/>
              </a:solidFill>
            </a:endParaRPr>
          </a:p>
          <a:p>
            <a:r>
              <a:rPr lang="en-US" sz="2000" i="1" dirty="0">
                <a:solidFill>
                  <a:schemeClr val="tx2"/>
                </a:solidFill>
              </a:rPr>
              <a:t>David Maggio</a:t>
            </a:r>
          </a:p>
          <a:p>
            <a:r>
              <a:rPr lang="en-US" sz="2000" dirty="0">
                <a:solidFill>
                  <a:schemeClr val="tx2"/>
                </a:solidFill>
              </a:rPr>
              <a:t>Sr. Director, Market Design &amp; Analytics</a:t>
            </a:r>
          </a:p>
          <a:p>
            <a:r>
              <a:rPr lang="en-US" sz="2000" dirty="0">
                <a:solidFill>
                  <a:schemeClr val="tx2"/>
                </a:solidFill>
              </a:rPr>
              <a:t>ERCOT</a:t>
            </a:r>
          </a:p>
          <a:p>
            <a:endParaRPr lang="en-US" sz="2000" dirty="0">
              <a:solidFill>
                <a:schemeClr val="tx2"/>
              </a:solidFill>
            </a:endParaRPr>
          </a:p>
          <a:p>
            <a:r>
              <a:rPr lang="en-US" sz="2000" dirty="0">
                <a:solidFill>
                  <a:schemeClr val="tx2"/>
                </a:solidFill>
              </a:rPr>
              <a:t>ADER Task Force Workshop</a:t>
            </a:r>
          </a:p>
          <a:p>
            <a:r>
              <a:rPr lang="en-US" sz="2000" dirty="0">
                <a:solidFill>
                  <a:schemeClr val="tx2"/>
                </a:solidFill>
              </a:rPr>
              <a:t>March 8, 2023</a:t>
            </a:r>
          </a:p>
          <a:p>
            <a:endParaRPr lang="en-US" dirty="0">
              <a:solidFill>
                <a:schemeClr val="tx2"/>
              </a:solidFill>
            </a:endParaRPr>
          </a:p>
          <a:p>
            <a:r>
              <a:rPr lang="en-US" dirty="0">
                <a:solidFill>
                  <a:schemeClr val="tx2"/>
                </a:solidFill>
              </a:rPr>
              <a:t>ERCOT Public</a:t>
            </a:r>
          </a:p>
          <a:p>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2C166-9528-4DA3-BAD6-10BE6F77D31F}"/>
              </a:ext>
            </a:extLst>
          </p:cNvPr>
          <p:cNvSpPr>
            <a:spLocks noGrp="1"/>
          </p:cNvSpPr>
          <p:nvPr>
            <p:ph type="title"/>
          </p:nvPr>
        </p:nvSpPr>
        <p:spPr/>
        <p:txBody>
          <a:bodyPr/>
          <a:lstStyle/>
          <a:p>
            <a:r>
              <a:rPr lang="en-US" dirty="0"/>
              <a:t>Pending pilot participation as of March 7, 2023</a:t>
            </a:r>
          </a:p>
        </p:txBody>
      </p:sp>
      <p:sp>
        <p:nvSpPr>
          <p:cNvPr id="3" name="Content Placeholder 2">
            <a:extLst>
              <a:ext uri="{FF2B5EF4-FFF2-40B4-BE49-F238E27FC236}">
                <a16:creationId xmlns:a16="http://schemas.microsoft.com/office/drawing/2014/main" id="{5C12C338-D7CB-477B-919C-E2BD51B376EF}"/>
              </a:ext>
            </a:extLst>
          </p:cNvPr>
          <p:cNvSpPr>
            <a:spLocks noGrp="1"/>
          </p:cNvSpPr>
          <p:nvPr>
            <p:ph idx="1"/>
          </p:nvPr>
        </p:nvSpPr>
        <p:spPr>
          <a:xfrm>
            <a:off x="304800" y="838200"/>
            <a:ext cx="8153400" cy="1524000"/>
          </a:xfrm>
        </p:spPr>
        <p:txBody>
          <a:bodyPr/>
          <a:lstStyle/>
          <a:p>
            <a:r>
              <a:rPr lang="en-US" dirty="0"/>
              <a:t>Prospective participants in the pilot have been engaging with end-use customers, Distribution Service Providers (DSPs), and ERCOT staff.</a:t>
            </a:r>
          </a:p>
          <a:p>
            <a:pPr marL="0" indent="0">
              <a:buNone/>
            </a:pPr>
            <a:endParaRPr lang="en-US" dirty="0"/>
          </a:p>
        </p:txBody>
      </p:sp>
      <p:sp>
        <p:nvSpPr>
          <p:cNvPr id="4" name="Slide Number Placeholder 3">
            <a:extLst>
              <a:ext uri="{FF2B5EF4-FFF2-40B4-BE49-F238E27FC236}">
                <a16:creationId xmlns:a16="http://schemas.microsoft.com/office/drawing/2014/main" id="{8158B651-BE37-4829-8863-97337C89BBA3}"/>
              </a:ext>
            </a:extLst>
          </p:cNvPr>
          <p:cNvSpPr>
            <a:spLocks noGrp="1"/>
          </p:cNvSpPr>
          <p:nvPr>
            <p:ph type="sldNum" sz="quarter" idx="4"/>
          </p:nvPr>
        </p:nvSpPr>
        <p:spPr/>
        <p:txBody>
          <a:bodyPr/>
          <a:lstStyle/>
          <a:p>
            <a:fld id="{1D93BD3E-1E9A-4970-A6F7-E7AC52762E0C}" type="slidenum">
              <a:rPr lang="en-US" smtClean="0"/>
              <a:pPr/>
              <a:t>2</a:t>
            </a:fld>
            <a:endParaRPr lang="en-US" dirty="0"/>
          </a:p>
        </p:txBody>
      </p:sp>
      <p:grpSp>
        <p:nvGrpSpPr>
          <p:cNvPr id="8" name="Group 7">
            <a:extLst>
              <a:ext uri="{FF2B5EF4-FFF2-40B4-BE49-F238E27FC236}">
                <a16:creationId xmlns:a16="http://schemas.microsoft.com/office/drawing/2014/main" id="{F6204F34-7541-4AA0-BE66-31563A2ABE15}"/>
              </a:ext>
            </a:extLst>
          </p:cNvPr>
          <p:cNvGrpSpPr/>
          <p:nvPr/>
        </p:nvGrpSpPr>
        <p:grpSpPr>
          <a:xfrm>
            <a:off x="4518660" y="1600200"/>
            <a:ext cx="4549140" cy="4191000"/>
            <a:chOff x="4518660" y="1981200"/>
            <a:chExt cx="4663440" cy="4239491"/>
          </a:xfrm>
        </p:grpSpPr>
        <p:pic>
          <p:nvPicPr>
            <p:cNvPr id="1026" name="Picture 2">
              <a:extLst>
                <a:ext uri="{FF2B5EF4-FFF2-40B4-BE49-F238E27FC236}">
                  <a16:creationId xmlns:a16="http://schemas.microsoft.com/office/drawing/2014/main" id="{76981F42-58BF-4475-9E86-61DFEF92B66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18660" y="1981200"/>
              <a:ext cx="4663440" cy="423949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6657C989-E5A1-4CD2-863D-A6D3CDDA13B6}"/>
                </a:ext>
              </a:extLst>
            </p:cNvPr>
            <p:cNvPicPr>
              <a:picLocks noChangeAspect="1"/>
            </p:cNvPicPr>
            <p:nvPr/>
          </p:nvPicPr>
          <p:blipFill>
            <a:blip r:embed="rId3"/>
            <a:stretch>
              <a:fillRect/>
            </a:stretch>
          </p:blipFill>
          <p:spPr>
            <a:xfrm>
              <a:off x="5303520" y="5550408"/>
              <a:ext cx="36667" cy="50000"/>
            </a:xfrm>
            <a:prstGeom prst="rect">
              <a:avLst/>
            </a:prstGeom>
          </p:spPr>
        </p:pic>
      </p:grpSp>
      <p:sp>
        <p:nvSpPr>
          <p:cNvPr id="5" name="Content Placeholder 2">
            <a:extLst>
              <a:ext uri="{FF2B5EF4-FFF2-40B4-BE49-F238E27FC236}">
                <a16:creationId xmlns:a16="http://schemas.microsoft.com/office/drawing/2014/main" id="{BAD2121F-E6CA-4B58-8FB1-54C42B96E360}"/>
              </a:ext>
            </a:extLst>
          </p:cNvPr>
          <p:cNvSpPr txBox="1">
            <a:spLocks/>
          </p:cNvSpPr>
          <p:nvPr/>
        </p:nvSpPr>
        <p:spPr>
          <a:xfrm>
            <a:off x="205750" y="1804155"/>
            <a:ext cx="4464919" cy="4191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sz="1800" dirty="0">
              <a:solidFill>
                <a:schemeClr val="tx2"/>
              </a:solidFill>
            </a:endParaRPr>
          </a:p>
        </p:txBody>
      </p:sp>
      <p:sp>
        <p:nvSpPr>
          <p:cNvPr id="9" name="TextBox 8">
            <a:extLst>
              <a:ext uri="{FF2B5EF4-FFF2-40B4-BE49-F238E27FC236}">
                <a16:creationId xmlns:a16="http://schemas.microsoft.com/office/drawing/2014/main" id="{BF8B8236-82A7-4D4C-A800-74D3588858BB}"/>
              </a:ext>
            </a:extLst>
          </p:cNvPr>
          <p:cNvSpPr txBox="1"/>
          <p:nvPr/>
        </p:nvSpPr>
        <p:spPr>
          <a:xfrm>
            <a:off x="7865954" y="4741779"/>
            <a:ext cx="1202573" cy="338554"/>
          </a:xfrm>
          <a:prstGeom prst="rect">
            <a:avLst/>
          </a:prstGeom>
          <a:noFill/>
        </p:spPr>
        <p:txBody>
          <a:bodyPr wrap="none" rtlCol="0">
            <a:spAutoFit/>
          </a:bodyPr>
          <a:lstStyle/>
          <a:p>
            <a:r>
              <a:rPr lang="en-US" sz="1600" dirty="0"/>
              <a:t>3.7 MW (4)</a:t>
            </a:r>
          </a:p>
        </p:txBody>
      </p:sp>
      <p:sp>
        <p:nvSpPr>
          <p:cNvPr id="11" name="TextBox 10">
            <a:extLst>
              <a:ext uri="{FF2B5EF4-FFF2-40B4-BE49-F238E27FC236}">
                <a16:creationId xmlns:a16="http://schemas.microsoft.com/office/drawing/2014/main" id="{30869D04-4DC4-4171-BF56-170DB2A28128}"/>
              </a:ext>
            </a:extLst>
          </p:cNvPr>
          <p:cNvSpPr txBox="1"/>
          <p:nvPr/>
        </p:nvSpPr>
        <p:spPr>
          <a:xfrm>
            <a:off x="6630699" y="4479186"/>
            <a:ext cx="1202573" cy="338554"/>
          </a:xfrm>
          <a:prstGeom prst="rect">
            <a:avLst/>
          </a:prstGeom>
          <a:noFill/>
        </p:spPr>
        <p:txBody>
          <a:bodyPr wrap="none" rtlCol="0">
            <a:spAutoFit/>
          </a:bodyPr>
          <a:lstStyle/>
          <a:p>
            <a:r>
              <a:rPr lang="en-US" sz="1600" dirty="0">
                <a:solidFill>
                  <a:schemeClr val="bg1"/>
                </a:solidFill>
              </a:rPr>
              <a:t>0.8 MW (2)</a:t>
            </a:r>
            <a:endParaRPr lang="en-US" dirty="0">
              <a:solidFill>
                <a:schemeClr val="bg1"/>
              </a:solidFill>
            </a:endParaRPr>
          </a:p>
        </p:txBody>
      </p:sp>
      <p:sp>
        <p:nvSpPr>
          <p:cNvPr id="12" name="TextBox 11">
            <a:extLst>
              <a:ext uri="{FF2B5EF4-FFF2-40B4-BE49-F238E27FC236}">
                <a16:creationId xmlns:a16="http://schemas.microsoft.com/office/drawing/2014/main" id="{FC61FCB4-5981-4057-9985-A7A9F871029B}"/>
              </a:ext>
            </a:extLst>
          </p:cNvPr>
          <p:cNvSpPr txBox="1"/>
          <p:nvPr/>
        </p:nvSpPr>
        <p:spPr>
          <a:xfrm>
            <a:off x="7315200" y="3205845"/>
            <a:ext cx="1202573" cy="338554"/>
          </a:xfrm>
          <a:prstGeom prst="rect">
            <a:avLst/>
          </a:prstGeom>
          <a:noFill/>
        </p:spPr>
        <p:txBody>
          <a:bodyPr wrap="none" rtlCol="0">
            <a:spAutoFit/>
          </a:bodyPr>
          <a:lstStyle/>
          <a:p>
            <a:r>
              <a:rPr lang="en-US" sz="1600" dirty="0">
                <a:solidFill>
                  <a:schemeClr val="bg1"/>
                </a:solidFill>
              </a:rPr>
              <a:t>2.0 MW (1)</a:t>
            </a:r>
          </a:p>
        </p:txBody>
      </p:sp>
      <p:cxnSp>
        <p:nvCxnSpPr>
          <p:cNvPr id="16" name="Straight Arrow Connector 15">
            <a:extLst>
              <a:ext uri="{FF2B5EF4-FFF2-40B4-BE49-F238E27FC236}">
                <a16:creationId xmlns:a16="http://schemas.microsoft.com/office/drawing/2014/main" id="{0C987D0D-6827-4226-ABB0-F6DA5C6EE273}"/>
              </a:ext>
            </a:extLst>
          </p:cNvPr>
          <p:cNvCxnSpPr>
            <a:cxnSpLocks/>
          </p:cNvCxnSpPr>
          <p:nvPr/>
        </p:nvCxnSpPr>
        <p:spPr>
          <a:xfrm flipH="1" flipV="1">
            <a:off x="8208393" y="4306399"/>
            <a:ext cx="249807" cy="4045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 name="TextBox 5">
            <a:extLst>
              <a:ext uri="{FF2B5EF4-FFF2-40B4-BE49-F238E27FC236}">
                <a16:creationId xmlns:a16="http://schemas.microsoft.com/office/drawing/2014/main" id="{AF441407-0F47-7EAA-4DD7-06749BB5BA10}"/>
              </a:ext>
            </a:extLst>
          </p:cNvPr>
          <p:cNvSpPr txBox="1"/>
          <p:nvPr/>
        </p:nvSpPr>
        <p:spPr>
          <a:xfrm>
            <a:off x="4854135" y="5792141"/>
            <a:ext cx="4098777" cy="553998"/>
          </a:xfrm>
          <a:prstGeom prst="rect">
            <a:avLst/>
          </a:prstGeom>
          <a:noFill/>
        </p:spPr>
        <p:txBody>
          <a:bodyPr wrap="square" rtlCol="0">
            <a:spAutoFit/>
          </a:bodyPr>
          <a:lstStyle/>
          <a:p>
            <a:pPr algn="ctr"/>
            <a:r>
              <a:rPr lang="en-US" sz="1000" dirty="0"/>
              <a:t>These aggregate values have decreased slightly from what ERCOT presented on to the Reliability &amp; Markets Committee on February 27, 2023.  These decreases are based on updated DOTA forms.</a:t>
            </a:r>
          </a:p>
        </p:txBody>
      </p:sp>
      <p:sp>
        <p:nvSpPr>
          <p:cNvPr id="10" name="Content Placeholder 2">
            <a:extLst>
              <a:ext uri="{FF2B5EF4-FFF2-40B4-BE49-F238E27FC236}">
                <a16:creationId xmlns:a16="http://schemas.microsoft.com/office/drawing/2014/main" id="{59872CBE-0657-E5C0-FF43-9B6B7D26754C}"/>
              </a:ext>
            </a:extLst>
          </p:cNvPr>
          <p:cNvSpPr txBox="1">
            <a:spLocks/>
          </p:cNvSpPr>
          <p:nvPr/>
        </p:nvSpPr>
        <p:spPr>
          <a:xfrm>
            <a:off x="252451" y="2057400"/>
            <a:ext cx="4464919" cy="4495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a:solidFill>
                  <a:schemeClr val="tx2"/>
                </a:solidFill>
              </a:rPr>
              <a:t>ERCOT has accepted seven Details of the Aggregation (DOTA) forms:</a:t>
            </a:r>
            <a:endParaRPr lang="en-US" sz="1800" dirty="0">
              <a:solidFill>
                <a:schemeClr val="tx2"/>
              </a:solidFill>
            </a:endParaRPr>
          </a:p>
          <a:p>
            <a:pPr lvl="1"/>
            <a:r>
              <a:rPr lang="en-US" sz="1800" dirty="0">
                <a:solidFill>
                  <a:schemeClr val="tx2"/>
                </a:solidFill>
              </a:rPr>
              <a:t>Aggregated devices include synchronous generators, stationary batteries, and HVAC systems. </a:t>
            </a:r>
          </a:p>
          <a:p>
            <a:pPr lvl="1"/>
            <a:r>
              <a:rPr lang="en-US" sz="1800" dirty="0">
                <a:solidFill>
                  <a:schemeClr val="tx2"/>
                </a:solidFill>
              </a:rPr>
              <a:t>All ADERs intend to provide some amount of Non-Spin, based on DOTA submissions.</a:t>
            </a:r>
          </a:p>
          <a:p>
            <a:pPr lvl="1"/>
            <a:r>
              <a:rPr lang="en-US" sz="1800" dirty="0">
                <a:solidFill>
                  <a:schemeClr val="tx2"/>
                </a:solidFill>
              </a:rPr>
              <a:t>ERCOT-Wide Energy: 6.5 MW</a:t>
            </a:r>
          </a:p>
          <a:p>
            <a:pPr lvl="1"/>
            <a:r>
              <a:rPr lang="en-US" sz="1800" dirty="0">
                <a:solidFill>
                  <a:schemeClr val="tx2"/>
                </a:solidFill>
              </a:rPr>
              <a:t>ERCOT-Wide Non-Spin: 2.2 MW</a:t>
            </a:r>
          </a:p>
        </p:txBody>
      </p:sp>
    </p:spTree>
    <p:extLst>
      <p:ext uri="{BB962C8B-B14F-4D97-AF65-F5344CB8AC3E}">
        <p14:creationId xmlns:p14="http://schemas.microsoft.com/office/powerpoint/2010/main" val="3577943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C0C90-9870-E5C2-4BD0-8159919965AF}"/>
              </a:ext>
            </a:extLst>
          </p:cNvPr>
          <p:cNvSpPr>
            <a:spLocks noGrp="1"/>
          </p:cNvSpPr>
          <p:nvPr>
            <p:ph type="title"/>
          </p:nvPr>
        </p:nvSpPr>
        <p:spPr/>
        <p:txBody>
          <a:bodyPr/>
          <a:lstStyle/>
          <a:p>
            <a:r>
              <a:rPr lang="en-US" dirty="0"/>
              <a:t>Participation limits tracking as of March 7, 2023</a:t>
            </a:r>
          </a:p>
        </p:txBody>
      </p:sp>
      <p:graphicFrame>
        <p:nvGraphicFramePr>
          <p:cNvPr id="5" name="Content Placeholder 4">
            <a:extLst>
              <a:ext uri="{FF2B5EF4-FFF2-40B4-BE49-F238E27FC236}">
                <a16:creationId xmlns:a16="http://schemas.microsoft.com/office/drawing/2014/main" id="{0CD94C36-B037-C976-4174-CC3D905262FA}"/>
              </a:ext>
            </a:extLst>
          </p:cNvPr>
          <p:cNvGraphicFramePr>
            <a:graphicFrameLocks noGrp="1"/>
          </p:cNvGraphicFramePr>
          <p:nvPr>
            <p:ph idx="1"/>
            <p:extLst>
              <p:ext uri="{D42A27DB-BD31-4B8C-83A1-F6EECF244321}">
                <p14:modId xmlns:p14="http://schemas.microsoft.com/office/powerpoint/2010/main" val="2323168899"/>
              </p:ext>
            </p:extLst>
          </p:nvPr>
        </p:nvGraphicFramePr>
        <p:xfrm>
          <a:off x="477756" y="1273398"/>
          <a:ext cx="8132844" cy="4594002"/>
        </p:xfrm>
        <a:graphic>
          <a:graphicData uri="http://schemas.openxmlformats.org/drawingml/2006/table">
            <a:tbl>
              <a:tblPr/>
              <a:tblGrid>
                <a:gridCol w="670442">
                  <a:extLst>
                    <a:ext uri="{9D8B030D-6E8A-4147-A177-3AD203B41FA5}">
                      <a16:colId xmlns:a16="http://schemas.microsoft.com/office/drawing/2014/main" val="504001199"/>
                    </a:ext>
                  </a:extLst>
                </a:gridCol>
                <a:gridCol w="878722">
                  <a:extLst>
                    <a:ext uri="{9D8B030D-6E8A-4147-A177-3AD203B41FA5}">
                      <a16:colId xmlns:a16="http://schemas.microsoft.com/office/drawing/2014/main" val="1038821619"/>
                    </a:ext>
                  </a:extLst>
                </a:gridCol>
                <a:gridCol w="731520">
                  <a:extLst>
                    <a:ext uri="{9D8B030D-6E8A-4147-A177-3AD203B41FA5}">
                      <a16:colId xmlns:a16="http://schemas.microsoft.com/office/drawing/2014/main" val="609769209"/>
                    </a:ext>
                  </a:extLst>
                </a:gridCol>
                <a:gridCol w="731520">
                  <a:extLst>
                    <a:ext uri="{9D8B030D-6E8A-4147-A177-3AD203B41FA5}">
                      <a16:colId xmlns:a16="http://schemas.microsoft.com/office/drawing/2014/main" val="119203898"/>
                    </a:ext>
                  </a:extLst>
                </a:gridCol>
                <a:gridCol w="731520">
                  <a:extLst>
                    <a:ext uri="{9D8B030D-6E8A-4147-A177-3AD203B41FA5}">
                      <a16:colId xmlns:a16="http://schemas.microsoft.com/office/drawing/2014/main" val="2478861256"/>
                    </a:ext>
                  </a:extLst>
                </a:gridCol>
                <a:gridCol w="731520">
                  <a:extLst>
                    <a:ext uri="{9D8B030D-6E8A-4147-A177-3AD203B41FA5}">
                      <a16:colId xmlns:a16="http://schemas.microsoft.com/office/drawing/2014/main" val="4235685792"/>
                    </a:ext>
                  </a:extLst>
                </a:gridCol>
                <a:gridCol w="731520">
                  <a:extLst>
                    <a:ext uri="{9D8B030D-6E8A-4147-A177-3AD203B41FA5}">
                      <a16:colId xmlns:a16="http://schemas.microsoft.com/office/drawing/2014/main" val="2899982478"/>
                    </a:ext>
                  </a:extLst>
                </a:gridCol>
                <a:gridCol w="731520">
                  <a:extLst>
                    <a:ext uri="{9D8B030D-6E8A-4147-A177-3AD203B41FA5}">
                      <a16:colId xmlns:a16="http://schemas.microsoft.com/office/drawing/2014/main" val="2268397450"/>
                    </a:ext>
                  </a:extLst>
                </a:gridCol>
                <a:gridCol w="731520">
                  <a:extLst>
                    <a:ext uri="{9D8B030D-6E8A-4147-A177-3AD203B41FA5}">
                      <a16:colId xmlns:a16="http://schemas.microsoft.com/office/drawing/2014/main" val="1390056458"/>
                    </a:ext>
                  </a:extLst>
                </a:gridCol>
                <a:gridCol w="731520">
                  <a:extLst>
                    <a:ext uri="{9D8B030D-6E8A-4147-A177-3AD203B41FA5}">
                      <a16:colId xmlns:a16="http://schemas.microsoft.com/office/drawing/2014/main" val="576203883"/>
                    </a:ext>
                  </a:extLst>
                </a:gridCol>
                <a:gridCol w="731520">
                  <a:extLst>
                    <a:ext uri="{9D8B030D-6E8A-4147-A177-3AD203B41FA5}">
                      <a16:colId xmlns:a16="http://schemas.microsoft.com/office/drawing/2014/main" val="3620029011"/>
                    </a:ext>
                  </a:extLst>
                </a:gridCol>
              </a:tblGrid>
              <a:tr h="1066800">
                <a:tc>
                  <a:txBody>
                    <a:bodyPr/>
                    <a:lstStyle/>
                    <a:p>
                      <a:pPr algn="l" fontAlgn="b"/>
                      <a:endParaRPr lang="en-US" sz="1100" b="0" i="0" u="none" strike="noStrike">
                        <a:solidFill>
                          <a:srgbClr val="000000"/>
                        </a:solidFill>
                        <a:effectLst/>
                        <a:latin typeface="+mj-lt"/>
                      </a:endParaRPr>
                    </a:p>
                  </a:txBody>
                  <a:tcPr marL="8378" marR="8378" marT="8378"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mj-lt"/>
                      </a:endParaRPr>
                    </a:p>
                  </a:txBody>
                  <a:tcPr marL="8378" marR="8378" marT="8378" marB="0" anchor="b">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mj-lt"/>
                        </a:rPr>
                        <a:t>LZ_AEN</a:t>
                      </a:r>
                    </a:p>
                  </a:txBody>
                  <a:tcPr marL="8378" marR="8378" marT="8378"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mj-lt"/>
                        </a:rPr>
                        <a:t>LZ_CPS</a:t>
                      </a:r>
                    </a:p>
                  </a:txBody>
                  <a:tcPr marL="8378" marR="8378" marT="8378"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DB4E2"/>
                    </a:solidFill>
                  </a:tcPr>
                </a:tc>
                <a:tc>
                  <a:txBody>
                    <a:bodyPr/>
                    <a:lstStyle/>
                    <a:p>
                      <a:pPr algn="ctr" fontAlgn="b"/>
                      <a:r>
                        <a:rPr lang="en-US" sz="1100" b="0" i="0" u="none" strike="noStrike" dirty="0">
                          <a:solidFill>
                            <a:srgbClr val="000000"/>
                          </a:solidFill>
                          <a:effectLst/>
                          <a:latin typeface="+mj-lt"/>
                        </a:rPr>
                        <a:t>LZ_HOUSTON</a:t>
                      </a:r>
                    </a:p>
                  </a:txBody>
                  <a:tcPr marL="8378" marR="8378" marT="8378"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6B8B7"/>
                    </a:solidFill>
                  </a:tcPr>
                </a:tc>
                <a:tc>
                  <a:txBody>
                    <a:bodyPr/>
                    <a:lstStyle/>
                    <a:p>
                      <a:pPr algn="ctr" fontAlgn="b"/>
                      <a:r>
                        <a:rPr lang="en-US" sz="1100" b="0" i="0" u="none" strike="noStrike" dirty="0">
                          <a:solidFill>
                            <a:srgbClr val="000000"/>
                          </a:solidFill>
                          <a:effectLst/>
                          <a:latin typeface="+mj-lt"/>
                        </a:rPr>
                        <a:t>LZ_LCRA</a:t>
                      </a:r>
                    </a:p>
                  </a:txBody>
                  <a:tcPr marL="8378" marR="8378" marT="8378"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sz="1100" b="0" i="0" u="none" strike="noStrike" dirty="0">
                          <a:solidFill>
                            <a:srgbClr val="000000"/>
                          </a:solidFill>
                          <a:effectLst/>
                          <a:latin typeface="+mj-lt"/>
                        </a:rPr>
                        <a:t>LZ_NORTH</a:t>
                      </a:r>
                    </a:p>
                  </a:txBody>
                  <a:tcPr marL="8378" marR="8378" marT="8378"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7DEE8"/>
                    </a:solidFill>
                  </a:tcPr>
                </a:tc>
                <a:tc>
                  <a:txBody>
                    <a:bodyPr/>
                    <a:lstStyle/>
                    <a:p>
                      <a:pPr algn="ctr" fontAlgn="b"/>
                      <a:r>
                        <a:rPr lang="en-US" sz="1100" b="0" i="0" u="none" strike="noStrike" dirty="0">
                          <a:solidFill>
                            <a:srgbClr val="000000"/>
                          </a:solidFill>
                          <a:effectLst/>
                          <a:latin typeface="+mj-lt"/>
                        </a:rPr>
                        <a:t>LZ_RAYBN</a:t>
                      </a:r>
                    </a:p>
                  </a:txBody>
                  <a:tcPr marL="8378" marR="8378" marT="8378"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CD5B4"/>
                    </a:solidFill>
                  </a:tcPr>
                </a:tc>
                <a:tc>
                  <a:txBody>
                    <a:bodyPr/>
                    <a:lstStyle/>
                    <a:p>
                      <a:pPr algn="ctr" fontAlgn="b"/>
                      <a:r>
                        <a:rPr lang="en-US" sz="1100" b="0" i="0" u="none" strike="noStrike" dirty="0">
                          <a:solidFill>
                            <a:srgbClr val="000000"/>
                          </a:solidFill>
                          <a:effectLst/>
                          <a:latin typeface="+mj-lt"/>
                        </a:rPr>
                        <a:t>LZ_SOUTH</a:t>
                      </a:r>
                    </a:p>
                  </a:txBody>
                  <a:tcPr marL="8378" marR="8378" marT="8378"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100" b="0" i="0" u="none" strike="noStrike" dirty="0">
                          <a:solidFill>
                            <a:srgbClr val="000000"/>
                          </a:solidFill>
                          <a:effectLst/>
                          <a:latin typeface="+mj-lt"/>
                        </a:rPr>
                        <a:t>LZ_WEST</a:t>
                      </a:r>
                    </a:p>
                  </a:txBody>
                  <a:tcPr marL="8378" marR="8378" marT="8378"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1100" b="0" i="0" u="none" strike="noStrike" dirty="0">
                          <a:solidFill>
                            <a:srgbClr val="000000"/>
                          </a:solidFill>
                          <a:effectLst/>
                          <a:latin typeface="+mj-lt"/>
                        </a:rPr>
                        <a:t>ERCOT-WIDE</a:t>
                      </a:r>
                    </a:p>
                  </a:txBody>
                  <a:tcPr marL="8378" marR="8378" marT="8378"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3845265366"/>
                  </a:ext>
                </a:extLst>
              </a:tr>
              <a:tr h="365760">
                <a:tc rowSpan="4">
                  <a:txBody>
                    <a:bodyPr/>
                    <a:lstStyle/>
                    <a:p>
                      <a:pPr algn="ctr" fontAlgn="ctr"/>
                      <a:r>
                        <a:rPr lang="en-US" sz="1100" b="1" i="0" u="none" strike="noStrike" dirty="0">
                          <a:solidFill>
                            <a:srgbClr val="000000"/>
                          </a:solidFill>
                          <a:effectLst/>
                          <a:latin typeface="+mj-lt"/>
                        </a:rPr>
                        <a:t>Energy</a:t>
                      </a:r>
                    </a:p>
                  </a:txBody>
                  <a:tcPr marL="8378" marR="8378" marT="83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1" i="0" u="none" strike="noStrike" dirty="0">
                          <a:solidFill>
                            <a:srgbClr val="000000"/>
                          </a:solidFill>
                          <a:effectLst/>
                          <a:latin typeface="+mj-lt"/>
                        </a:rPr>
                        <a:t>Limit (MW)</a:t>
                      </a:r>
                    </a:p>
                  </a:txBody>
                  <a:tcPr marL="8378" marR="8378" marT="83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dirty="0">
                          <a:solidFill>
                            <a:srgbClr val="000000"/>
                          </a:solidFill>
                          <a:effectLst/>
                          <a:latin typeface="+mj-lt"/>
                        </a:rPr>
                        <a:t>2.8</a:t>
                      </a:r>
                    </a:p>
                  </a:txBody>
                  <a:tcPr marL="8378" marR="8378" marT="83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dirty="0">
                          <a:solidFill>
                            <a:srgbClr val="000000"/>
                          </a:solidFill>
                          <a:effectLst/>
                          <a:latin typeface="+mj-lt"/>
                        </a:rPr>
                        <a:t>5.3</a:t>
                      </a:r>
                    </a:p>
                  </a:txBody>
                  <a:tcPr marL="8378" marR="8378" marT="83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b"/>
                      <a:r>
                        <a:rPr lang="en-US" sz="1100" b="0" i="0" u="none" strike="noStrike" dirty="0">
                          <a:solidFill>
                            <a:srgbClr val="000000"/>
                          </a:solidFill>
                          <a:effectLst/>
                          <a:latin typeface="+mj-lt"/>
                        </a:rPr>
                        <a:t>20.3</a:t>
                      </a:r>
                    </a:p>
                  </a:txBody>
                  <a:tcPr marL="8378" marR="8378" marT="83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b"/>
                      <a:r>
                        <a:rPr lang="en-US" sz="1100" b="0" i="0" u="none" strike="noStrike">
                          <a:solidFill>
                            <a:srgbClr val="000000"/>
                          </a:solidFill>
                          <a:effectLst/>
                          <a:latin typeface="+mj-lt"/>
                        </a:rPr>
                        <a:t>3.1</a:t>
                      </a:r>
                    </a:p>
                  </a:txBody>
                  <a:tcPr marL="8378" marR="8378" marT="83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sz="1100" b="0" i="0" u="none" strike="noStrike" dirty="0">
                          <a:solidFill>
                            <a:srgbClr val="000000"/>
                          </a:solidFill>
                          <a:effectLst/>
                          <a:latin typeface="+mj-lt"/>
                        </a:rPr>
                        <a:t>28.7</a:t>
                      </a:r>
                    </a:p>
                  </a:txBody>
                  <a:tcPr marL="8378" marR="8378" marT="83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b"/>
                      <a:r>
                        <a:rPr lang="en-US" sz="1100" b="0" i="0" u="none" strike="noStrike" dirty="0">
                          <a:solidFill>
                            <a:srgbClr val="000000"/>
                          </a:solidFill>
                          <a:effectLst/>
                          <a:latin typeface="+mj-lt"/>
                        </a:rPr>
                        <a:t>1.2</a:t>
                      </a:r>
                    </a:p>
                  </a:txBody>
                  <a:tcPr marL="8378" marR="8378" marT="83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b"/>
                      <a:r>
                        <a:rPr lang="en-US" sz="1100" b="0" i="0" u="none" strike="noStrike">
                          <a:solidFill>
                            <a:srgbClr val="000000"/>
                          </a:solidFill>
                          <a:effectLst/>
                          <a:latin typeface="+mj-lt"/>
                        </a:rPr>
                        <a:t>10.3</a:t>
                      </a:r>
                    </a:p>
                  </a:txBody>
                  <a:tcPr marL="8378" marR="8378" marT="83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100" b="0" i="0" u="none" strike="noStrike">
                          <a:solidFill>
                            <a:srgbClr val="000000"/>
                          </a:solidFill>
                          <a:effectLst/>
                          <a:latin typeface="+mj-lt"/>
                        </a:rPr>
                        <a:t>8.2</a:t>
                      </a:r>
                    </a:p>
                  </a:txBody>
                  <a:tcPr marL="8378" marR="8378" marT="83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1100" b="0" i="0" u="none" strike="noStrike" kern="1200" dirty="0">
                          <a:solidFill>
                            <a:srgbClr val="000000"/>
                          </a:solidFill>
                          <a:effectLst/>
                          <a:latin typeface="+mj-lt"/>
                          <a:ea typeface="+mn-ea"/>
                          <a:cs typeface="+mn-cs"/>
                        </a:rPr>
                        <a:t>80.0</a:t>
                      </a:r>
                    </a:p>
                  </a:txBody>
                  <a:tcPr marL="8378" marR="8378" marT="83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889853163"/>
                  </a:ext>
                </a:extLst>
              </a:tr>
              <a:tr h="365760">
                <a:tc vMerge="1">
                  <a:txBody>
                    <a:bodyPr/>
                    <a:lstStyle/>
                    <a:p>
                      <a:endParaRPr lang="en-US"/>
                    </a:p>
                  </a:txBody>
                  <a:tcPr/>
                </a:tc>
                <a:tc>
                  <a:txBody>
                    <a:bodyPr/>
                    <a:lstStyle/>
                    <a:p>
                      <a:pPr algn="ctr" fontAlgn="b"/>
                      <a:r>
                        <a:rPr lang="en-US" sz="1100" b="1" i="0" u="none" strike="noStrike" dirty="0">
                          <a:solidFill>
                            <a:srgbClr val="000000"/>
                          </a:solidFill>
                          <a:effectLst/>
                          <a:latin typeface="+mj-lt"/>
                        </a:rPr>
                        <a:t>Approved (MW)</a:t>
                      </a:r>
                    </a:p>
                  </a:txBody>
                  <a:tcPr marL="8378" marR="8378" marT="8378"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effectLst/>
                          <a:latin typeface="+mj-lt"/>
                        </a:rPr>
                        <a:t>0</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mj-lt"/>
                        </a:rPr>
                        <a:t>0</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mj-lt"/>
                        </a:rPr>
                        <a:t>3.7</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mj-lt"/>
                        </a:rPr>
                        <a:t>0</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mj-lt"/>
                        </a:rPr>
                        <a:t>2.0</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mj-lt"/>
                        </a:rPr>
                        <a:t>0</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mj-lt"/>
                        </a:rPr>
                        <a:t>0.8</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mj-lt"/>
                        </a:rPr>
                        <a:t>0</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mj-lt"/>
                        </a:rPr>
                        <a:t>6.5</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9212294"/>
                  </a:ext>
                </a:extLst>
              </a:tr>
              <a:tr h="365760">
                <a:tc vMerge="1">
                  <a:txBody>
                    <a:bodyPr/>
                    <a:lstStyle/>
                    <a:p>
                      <a:endParaRPr lang="en-US"/>
                    </a:p>
                  </a:txBody>
                  <a:tcPr/>
                </a:tc>
                <a:tc>
                  <a:txBody>
                    <a:bodyPr/>
                    <a:lstStyle/>
                    <a:p>
                      <a:pPr algn="ctr" fontAlgn="b"/>
                      <a:r>
                        <a:rPr lang="en-US" sz="1100" b="1" i="0" u="none" strike="noStrike" dirty="0">
                          <a:solidFill>
                            <a:srgbClr val="000000"/>
                          </a:solidFill>
                          <a:effectLst/>
                          <a:latin typeface="+mj-lt"/>
                        </a:rPr>
                        <a:t>Unused (MW)</a:t>
                      </a:r>
                    </a:p>
                  </a:txBody>
                  <a:tcPr marL="8378" marR="8378" marT="8378"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effectLst/>
                          <a:latin typeface="+mj-lt"/>
                        </a:rPr>
                        <a:t>2.8</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mj-lt"/>
                        </a:rPr>
                        <a:t>5.3</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mj-lt"/>
                        </a:rPr>
                        <a:t>16.6</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mj-lt"/>
                        </a:rPr>
                        <a:t>3.1</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mj-lt"/>
                        </a:rPr>
                        <a:t>26.7</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mj-lt"/>
                        </a:rPr>
                        <a:t>1.2</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mj-lt"/>
                        </a:rPr>
                        <a:t>9.5</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mj-lt"/>
                        </a:rPr>
                        <a:t>8.2</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mj-lt"/>
                        </a:rPr>
                        <a:t>73.5</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4360417"/>
                  </a:ext>
                </a:extLst>
              </a:tr>
              <a:tr h="365760">
                <a:tc vMerge="1">
                  <a:txBody>
                    <a:bodyPr/>
                    <a:lstStyle/>
                    <a:p>
                      <a:endParaRPr lang="en-US"/>
                    </a:p>
                  </a:txBody>
                  <a:tcPr/>
                </a:tc>
                <a:tc>
                  <a:txBody>
                    <a:bodyPr/>
                    <a:lstStyle/>
                    <a:p>
                      <a:pPr algn="ctr" fontAlgn="b"/>
                      <a:r>
                        <a:rPr lang="en-US" sz="1100" b="1" i="0" u="none" strike="noStrike" dirty="0">
                          <a:solidFill>
                            <a:srgbClr val="000000"/>
                          </a:solidFill>
                          <a:effectLst/>
                          <a:latin typeface="+mj-lt"/>
                        </a:rPr>
                        <a:t>% Full</a:t>
                      </a:r>
                    </a:p>
                  </a:txBody>
                  <a:tcPr marL="8378" marR="8378" marT="8378"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effectLst/>
                          <a:latin typeface="+mj-lt"/>
                        </a:rPr>
                        <a:t>0%</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mj-lt"/>
                        </a:rPr>
                        <a:t>0%</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mj-lt"/>
                        </a:rPr>
                        <a:t>18%</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mj-lt"/>
                        </a:rPr>
                        <a:t>0%</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mj-lt"/>
                        </a:rPr>
                        <a:t>7%</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mj-lt"/>
                        </a:rPr>
                        <a:t>0%</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mj-lt"/>
                        </a:rPr>
                        <a:t>8%</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mj-lt"/>
                        </a:rPr>
                        <a:t>0%</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mj-lt"/>
                        </a:rPr>
                        <a:t>8%</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4156176"/>
                  </a:ext>
                </a:extLst>
              </a:tr>
              <a:tr h="365760">
                <a:tc rowSpan="4">
                  <a:txBody>
                    <a:bodyPr/>
                    <a:lstStyle/>
                    <a:p>
                      <a:pPr algn="ctr" fontAlgn="ctr"/>
                      <a:r>
                        <a:rPr lang="en-US" sz="1100" b="1" i="0" u="none" strike="noStrike" dirty="0">
                          <a:solidFill>
                            <a:srgbClr val="000000"/>
                          </a:solidFill>
                          <a:effectLst/>
                          <a:latin typeface="+mj-lt"/>
                        </a:rPr>
                        <a:t>Non-Spin</a:t>
                      </a:r>
                    </a:p>
                  </a:txBody>
                  <a:tcPr marL="8378" marR="8378" marT="83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CD5B4"/>
                    </a:solidFill>
                  </a:tcPr>
                </a:tc>
                <a:tc>
                  <a:txBody>
                    <a:bodyPr/>
                    <a:lstStyle/>
                    <a:p>
                      <a:pPr algn="ctr" fontAlgn="b"/>
                      <a:r>
                        <a:rPr lang="en-US" sz="1100" b="1" i="0" u="none" strike="noStrike" dirty="0">
                          <a:solidFill>
                            <a:srgbClr val="000000"/>
                          </a:solidFill>
                          <a:effectLst/>
                          <a:latin typeface="+mj-lt"/>
                        </a:rPr>
                        <a:t>Limit (MW)</a:t>
                      </a:r>
                    </a:p>
                  </a:txBody>
                  <a:tcPr marL="8378" marR="8378" marT="83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CD5B4"/>
                    </a:solidFill>
                  </a:tcPr>
                </a:tc>
                <a:tc>
                  <a:txBody>
                    <a:bodyPr/>
                    <a:lstStyle/>
                    <a:p>
                      <a:pPr algn="ctr" fontAlgn="b"/>
                      <a:r>
                        <a:rPr lang="en-US" sz="1100" b="0" i="0" u="none" strike="noStrike">
                          <a:solidFill>
                            <a:srgbClr val="000000"/>
                          </a:solidFill>
                          <a:effectLst/>
                          <a:latin typeface="+mj-lt"/>
                        </a:rPr>
                        <a:t>1.4</a:t>
                      </a:r>
                    </a:p>
                  </a:txBody>
                  <a:tcPr marL="8378" marR="8378" marT="83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mj-lt"/>
                        </a:rPr>
                        <a:t>2.7</a:t>
                      </a:r>
                    </a:p>
                  </a:txBody>
                  <a:tcPr marL="8378" marR="8378" marT="83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b"/>
                      <a:r>
                        <a:rPr lang="en-US" sz="1100" b="0" i="0" u="none" strike="noStrike">
                          <a:solidFill>
                            <a:srgbClr val="000000"/>
                          </a:solidFill>
                          <a:effectLst/>
                          <a:latin typeface="+mj-lt"/>
                        </a:rPr>
                        <a:t>10.1</a:t>
                      </a:r>
                    </a:p>
                  </a:txBody>
                  <a:tcPr marL="8378" marR="8378" marT="83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b"/>
                      <a:r>
                        <a:rPr lang="en-US" sz="1100" b="0" i="0" u="none" strike="noStrike">
                          <a:solidFill>
                            <a:srgbClr val="000000"/>
                          </a:solidFill>
                          <a:effectLst/>
                          <a:latin typeface="+mj-lt"/>
                        </a:rPr>
                        <a:t>1.6</a:t>
                      </a:r>
                    </a:p>
                  </a:txBody>
                  <a:tcPr marL="8378" marR="8378" marT="83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sz="1100" b="0" i="0" u="none" strike="noStrike" dirty="0">
                          <a:solidFill>
                            <a:srgbClr val="000000"/>
                          </a:solidFill>
                          <a:effectLst/>
                          <a:latin typeface="+mj-lt"/>
                        </a:rPr>
                        <a:t>14.3</a:t>
                      </a:r>
                    </a:p>
                  </a:txBody>
                  <a:tcPr marL="8378" marR="8378" marT="83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b"/>
                      <a:r>
                        <a:rPr lang="en-US" sz="1100" b="0" i="0" u="none" strike="noStrike" dirty="0">
                          <a:solidFill>
                            <a:srgbClr val="000000"/>
                          </a:solidFill>
                          <a:effectLst/>
                          <a:latin typeface="+mj-lt"/>
                        </a:rPr>
                        <a:t>0.6</a:t>
                      </a:r>
                    </a:p>
                  </a:txBody>
                  <a:tcPr marL="8378" marR="8378" marT="83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b"/>
                      <a:r>
                        <a:rPr lang="en-US" sz="1100" b="0" i="0" u="none" strike="noStrike" dirty="0">
                          <a:solidFill>
                            <a:srgbClr val="000000"/>
                          </a:solidFill>
                          <a:effectLst/>
                          <a:latin typeface="+mj-lt"/>
                        </a:rPr>
                        <a:t>5.2</a:t>
                      </a:r>
                    </a:p>
                  </a:txBody>
                  <a:tcPr marL="8378" marR="8378" marT="83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1100" b="0" i="0" u="none" strike="noStrike" dirty="0">
                          <a:solidFill>
                            <a:srgbClr val="000000"/>
                          </a:solidFill>
                          <a:effectLst/>
                          <a:latin typeface="+mj-lt"/>
                        </a:rPr>
                        <a:t>4.1</a:t>
                      </a:r>
                    </a:p>
                  </a:txBody>
                  <a:tcPr marL="8378" marR="8378" marT="83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1100" b="0" i="0" u="none" strike="noStrike" dirty="0">
                          <a:solidFill>
                            <a:srgbClr val="000000"/>
                          </a:solidFill>
                          <a:effectLst/>
                          <a:latin typeface="+mj-lt"/>
                        </a:rPr>
                        <a:t>40.0</a:t>
                      </a:r>
                    </a:p>
                  </a:txBody>
                  <a:tcPr marL="8378" marR="8378" marT="83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815922616"/>
                  </a:ext>
                </a:extLst>
              </a:tr>
              <a:tr h="365760">
                <a:tc vMerge="1">
                  <a:txBody>
                    <a:bodyPr/>
                    <a:lstStyle/>
                    <a:p>
                      <a:endParaRPr lang="en-US"/>
                    </a:p>
                  </a:txBody>
                  <a:tcPr/>
                </a:tc>
                <a:tc>
                  <a:txBody>
                    <a:bodyPr/>
                    <a:lstStyle/>
                    <a:p>
                      <a:pPr algn="ctr" fontAlgn="b"/>
                      <a:r>
                        <a:rPr lang="en-US" sz="1100" b="1" i="0" u="none" strike="noStrike" dirty="0">
                          <a:solidFill>
                            <a:srgbClr val="000000"/>
                          </a:solidFill>
                          <a:effectLst/>
                          <a:latin typeface="+mj-lt"/>
                        </a:rPr>
                        <a:t>Approved (MW)</a:t>
                      </a:r>
                    </a:p>
                  </a:txBody>
                  <a:tcPr marL="8378" marR="8378" marT="8378"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CD5B4"/>
                    </a:solidFill>
                  </a:tcPr>
                </a:tc>
                <a:tc>
                  <a:txBody>
                    <a:bodyPr/>
                    <a:lstStyle/>
                    <a:p>
                      <a:pPr algn="ctr" fontAlgn="b"/>
                      <a:r>
                        <a:rPr lang="en-US" sz="1100" b="0" i="0" u="none" strike="noStrike">
                          <a:solidFill>
                            <a:srgbClr val="000000"/>
                          </a:solidFill>
                          <a:effectLst/>
                          <a:latin typeface="+mj-lt"/>
                        </a:rPr>
                        <a:t>0</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mj-lt"/>
                        </a:rPr>
                        <a:t>0</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mj-lt"/>
                        </a:rPr>
                        <a:t>1.3</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mj-lt"/>
                        </a:rPr>
                        <a:t>0</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mj-lt"/>
                        </a:rPr>
                        <a:t>0.6</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mj-lt"/>
                        </a:rPr>
                        <a:t>0</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mj-lt"/>
                        </a:rPr>
                        <a:t>0.3</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mj-lt"/>
                        </a:rPr>
                        <a:t>0</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mj-lt"/>
                        </a:rPr>
                        <a:t>2.2</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5583571"/>
                  </a:ext>
                </a:extLst>
              </a:tr>
              <a:tr h="365760">
                <a:tc vMerge="1">
                  <a:txBody>
                    <a:bodyPr/>
                    <a:lstStyle/>
                    <a:p>
                      <a:endParaRPr lang="en-US"/>
                    </a:p>
                  </a:txBody>
                  <a:tcPr/>
                </a:tc>
                <a:tc>
                  <a:txBody>
                    <a:bodyPr/>
                    <a:lstStyle/>
                    <a:p>
                      <a:pPr algn="ctr" fontAlgn="b"/>
                      <a:r>
                        <a:rPr lang="en-US" sz="1100" b="1" i="0" u="none" strike="noStrike" dirty="0">
                          <a:solidFill>
                            <a:srgbClr val="000000"/>
                          </a:solidFill>
                          <a:effectLst/>
                          <a:latin typeface="+mj-lt"/>
                        </a:rPr>
                        <a:t>Unused (MW)</a:t>
                      </a:r>
                    </a:p>
                  </a:txBody>
                  <a:tcPr marL="8378" marR="8378" marT="8378"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CD5B4"/>
                    </a:solidFill>
                  </a:tcPr>
                </a:tc>
                <a:tc>
                  <a:txBody>
                    <a:bodyPr/>
                    <a:lstStyle/>
                    <a:p>
                      <a:pPr algn="ctr" fontAlgn="b"/>
                      <a:r>
                        <a:rPr lang="en-US" sz="1100" b="0" i="0" u="none" strike="noStrike">
                          <a:solidFill>
                            <a:srgbClr val="000000"/>
                          </a:solidFill>
                          <a:effectLst/>
                          <a:latin typeface="+mj-lt"/>
                        </a:rPr>
                        <a:t>1.4</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mj-lt"/>
                        </a:rPr>
                        <a:t>2.7</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mj-lt"/>
                        </a:rPr>
                        <a:t>8.8</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mj-lt"/>
                        </a:rPr>
                        <a:t>1.6</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mj-lt"/>
                        </a:rPr>
                        <a:t>13.7</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mj-lt"/>
                        </a:rPr>
                        <a:t>0.6</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mj-lt"/>
                        </a:rPr>
                        <a:t>4.9</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mj-lt"/>
                        </a:rPr>
                        <a:t>4.1</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mj-lt"/>
                        </a:rPr>
                        <a:t>37.8</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1603841"/>
                  </a:ext>
                </a:extLst>
              </a:tr>
              <a:tr h="365760">
                <a:tc vMerge="1">
                  <a:txBody>
                    <a:bodyPr/>
                    <a:lstStyle/>
                    <a:p>
                      <a:endParaRPr lang="en-US"/>
                    </a:p>
                  </a:txBody>
                  <a:tcPr/>
                </a:tc>
                <a:tc>
                  <a:txBody>
                    <a:bodyPr/>
                    <a:lstStyle/>
                    <a:p>
                      <a:pPr algn="ctr" fontAlgn="b"/>
                      <a:r>
                        <a:rPr lang="en-US" sz="1100" b="1" i="0" u="none" strike="noStrike" dirty="0">
                          <a:solidFill>
                            <a:srgbClr val="000000"/>
                          </a:solidFill>
                          <a:effectLst/>
                          <a:latin typeface="+mj-lt"/>
                        </a:rPr>
                        <a:t>% Full</a:t>
                      </a:r>
                    </a:p>
                  </a:txBody>
                  <a:tcPr marL="8378" marR="8378" marT="8378"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CD5B4"/>
                    </a:solidFill>
                  </a:tcPr>
                </a:tc>
                <a:tc>
                  <a:txBody>
                    <a:bodyPr/>
                    <a:lstStyle/>
                    <a:p>
                      <a:pPr algn="ctr" fontAlgn="b"/>
                      <a:r>
                        <a:rPr lang="en-US" sz="1100" b="0" i="0" u="none" strike="noStrike">
                          <a:solidFill>
                            <a:srgbClr val="000000"/>
                          </a:solidFill>
                          <a:effectLst/>
                          <a:latin typeface="+mj-lt"/>
                        </a:rPr>
                        <a:t>0%</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mj-lt"/>
                        </a:rPr>
                        <a:t>0%</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mj-lt"/>
                        </a:rPr>
                        <a:t>13%</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mj-lt"/>
                        </a:rPr>
                        <a:t>0%</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mj-lt"/>
                        </a:rPr>
                        <a:t>4%</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mj-lt"/>
                        </a:rPr>
                        <a:t>0%</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mj-lt"/>
                        </a:rPr>
                        <a:t>6%</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mj-lt"/>
                        </a:rPr>
                        <a:t>0%</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mj-lt"/>
                        </a:rPr>
                        <a:t>6%</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1706811"/>
                  </a:ext>
                </a:extLst>
              </a:tr>
              <a:tr h="218826">
                <a:tc>
                  <a:txBody>
                    <a:bodyPr/>
                    <a:lstStyle/>
                    <a:p>
                      <a:pPr algn="l" fontAlgn="b"/>
                      <a:endParaRPr lang="en-US" sz="1100" b="0" i="0" u="none" strike="noStrike">
                        <a:solidFill>
                          <a:srgbClr val="000000"/>
                        </a:solidFill>
                        <a:effectLst/>
                        <a:latin typeface="+mj-lt"/>
                      </a:endParaRPr>
                    </a:p>
                  </a:txBody>
                  <a:tcPr marL="8378" marR="8378" marT="8378"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mj-lt"/>
                      </a:endParaRPr>
                    </a:p>
                  </a:txBody>
                  <a:tcPr marL="8378" marR="8378" marT="8378"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mj-lt"/>
                      </a:endParaRPr>
                    </a:p>
                  </a:txBody>
                  <a:tcPr marL="8378" marR="8378" marT="83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mj-lt"/>
                      </a:endParaRPr>
                    </a:p>
                  </a:txBody>
                  <a:tcPr marL="8378" marR="8378" marT="83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mj-lt"/>
                      </a:endParaRPr>
                    </a:p>
                  </a:txBody>
                  <a:tcPr marL="8378" marR="8378" marT="83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mj-lt"/>
                      </a:endParaRPr>
                    </a:p>
                  </a:txBody>
                  <a:tcPr marL="8378" marR="8378" marT="83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mj-lt"/>
                      </a:endParaRPr>
                    </a:p>
                  </a:txBody>
                  <a:tcPr marL="8378" marR="8378" marT="83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mj-lt"/>
                      </a:endParaRPr>
                    </a:p>
                  </a:txBody>
                  <a:tcPr marL="8378" marR="8378" marT="83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mj-lt"/>
                      </a:endParaRPr>
                    </a:p>
                  </a:txBody>
                  <a:tcPr marL="8378" marR="8378" marT="83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mj-lt"/>
                      </a:endParaRPr>
                    </a:p>
                  </a:txBody>
                  <a:tcPr marL="8378" marR="8378" marT="83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mj-lt"/>
                      </a:endParaRPr>
                    </a:p>
                  </a:txBody>
                  <a:tcPr marL="8378" marR="8378" marT="8378"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524216347"/>
                  </a:ext>
                </a:extLst>
              </a:tr>
              <a:tr h="382296">
                <a:tc gridSpan="6">
                  <a:txBody>
                    <a:bodyPr/>
                    <a:lstStyle/>
                    <a:p>
                      <a:pPr algn="l" fontAlgn="b"/>
                      <a:r>
                        <a:rPr lang="en-US" sz="1100" b="0" i="0" u="none" strike="noStrike" dirty="0">
                          <a:solidFill>
                            <a:srgbClr val="000000"/>
                          </a:solidFill>
                          <a:effectLst/>
                          <a:latin typeface="+mj-lt"/>
                        </a:rPr>
                        <a:t>A single QSE is not allowed to register more than 20% of a system-wide limit.</a:t>
                      </a:r>
                    </a:p>
                  </a:txBody>
                  <a:tcPr marL="8378" marR="8378" marT="8378" marB="0" anchor="b">
                    <a:lnL>
                      <a:noFill/>
                    </a:lnL>
                    <a:lnR>
                      <a:noFill/>
                    </a:lnR>
                    <a:lnT>
                      <a:noFill/>
                    </a:lnT>
                    <a:lnB>
                      <a:noFill/>
                    </a:lnB>
                  </a:tcPr>
                </a:tc>
                <a:tc hMerge="1">
                  <a:txBody>
                    <a:bodyPr/>
                    <a:lstStyle/>
                    <a:p>
                      <a:endParaRPr lang="en-US"/>
                    </a:p>
                  </a:txBody>
                  <a:tcPr>
                    <a:lnT>
                      <a:noFill/>
                    </a:lnT>
                  </a:tcPr>
                </a:tc>
                <a:tc hMerge="1">
                  <a:txBody>
                    <a:bodyPr/>
                    <a:lstStyle/>
                    <a:p>
                      <a:endParaRPr lang="en-US"/>
                    </a:p>
                  </a:txBody>
                  <a:tcPr>
                    <a:lnT w="12700" cmpd="sng">
                      <a:noFill/>
                      <a:prstDash val="solid"/>
                    </a:lnT>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mj-lt"/>
                      </a:endParaRPr>
                    </a:p>
                  </a:txBody>
                  <a:tcPr marL="8378" marR="8378" marT="8378" marB="0" anchor="b">
                    <a:lnL>
                      <a:noFill/>
                    </a:lnL>
                    <a:lnR>
                      <a:noFill/>
                    </a:lnR>
                    <a:lnT>
                      <a:noFill/>
                    </a:lnT>
                    <a:lnB>
                      <a:noFill/>
                    </a:lnB>
                  </a:tcPr>
                </a:tc>
                <a:tc>
                  <a:txBody>
                    <a:bodyPr/>
                    <a:lstStyle/>
                    <a:p>
                      <a:pPr algn="l" fontAlgn="b"/>
                      <a:endParaRPr lang="en-US" sz="1100" b="0" i="0" u="none" strike="noStrike">
                        <a:solidFill>
                          <a:srgbClr val="000000"/>
                        </a:solidFill>
                        <a:effectLst/>
                        <a:latin typeface="+mj-lt"/>
                      </a:endParaRPr>
                    </a:p>
                  </a:txBody>
                  <a:tcPr marL="8378" marR="8378" marT="8378" marB="0" anchor="b">
                    <a:lnL>
                      <a:noFill/>
                    </a:lnL>
                    <a:lnR>
                      <a:noFill/>
                    </a:lnR>
                    <a:lnT>
                      <a:noFill/>
                    </a:lnT>
                    <a:lnB>
                      <a:noFill/>
                    </a:lnB>
                  </a:tcPr>
                </a:tc>
                <a:tc>
                  <a:txBody>
                    <a:bodyPr/>
                    <a:lstStyle/>
                    <a:p>
                      <a:pPr algn="l" fontAlgn="b"/>
                      <a:endParaRPr lang="en-US" sz="1100" b="0" i="0" u="none" strike="noStrike">
                        <a:solidFill>
                          <a:srgbClr val="000000"/>
                        </a:solidFill>
                        <a:effectLst/>
                        <a:latin typeface="+mj-lt"/>
                      </a:endParaRPr>
                    </a:p>
                  </a:txBody>
                  <a:tcPr marL="8378" marR="8378" marT="8378" marB="0" anchor="b">
                    <a:lnL>
                      <a:noFill/>
                    </a:lnL>
                    <a:lnR>
                      <a:noFill/>
                    </a:lnR>
                    <a:lnT>
                      <a:noFill/>
                    </a:lnT>
                    <a:lnB>
                      <a:noFill/>
                    </a:lnB>
                  </a:tcPr>
                </a:tc>
                <a:tc>
                  <a:txBody>
                    <a:bodyPr/>
                    <a:lstStyle/>
                    <a:p>
                      <a:pPr algn="l" fontAlgn="b"/>
                      <a:endParaRPr lang="en-US" sz="1100" b="0" i="0" u="none" strike="noStrike">
                        <a:solidFill>
                          <a:srgbClr val="000000"/>
                        </a:solidFill>
                        <a:effectLst/>
                        <a:latin typeface="+mj-lt"/>
                      </a:endParaRPr>
                    </a:p>
                  </a:txBody>
                  <a:tcPr marL="8378" marR="8378" marT="8378"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mj-lt"/>
                      </a:endParaRPr>
                    </a:p>
                  </a:txBody>
                  <a:tcPr marL="8378" marR="8378" marT="8378" marB="0" anchor="b">
                    <a:lnL>
                      <a:noFill/>
                    </a:lnL>
                    <a:lnR>
                      <a:noFill/>
                    </a:lnR>
                    <a:lnT>
                      <a:noFill/>
                    </a:lnT>
                    <a:lnB>
                      <a:noFill/>
                    </a:lnB>
                  </a:tcPr>
                </a:tc>
                <a:extLst>
                  <a:ext uri="{0D108BD9-81ED-4DB2-BD59-A6C34878D82A}">
                    <a16:rowId xmlns:a16="http://schemas.microsoft.com/office/drawing/2014/main" val="1477333316"/>
                  </a:ext>
                </a:extLst>
              </a:tr>
            </a:tbl>
          </a:graphicData>
        </a:graphic>
      </p:graphicFrame>
      <p:sp>
        <p:nvSpPr>
          <p:cNvPr id="4" name="Slide Number Placeholder 3">
            <a:extLst>
              <a:ext uri="{FF2B5EF4-FFF2-40B4-BE49-F238E27FC236}">
                <a16:creationId xmlns:a16="http://schemas.microsoft.com/office/drawing/2014/main" id="{03F40778-F9BA-1B6E-51AF-75FC1E1543FC}"/>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4194796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DC89B-BD12-4AC9-8961-32B741F36292}"/>
              </a:ext>
            </a:extLst>
          </p:cNvPr>
          <p:cNvSpPr>
            <a:spLocks noGrp="1"/>
          </p:cNvSpPr>
          <p:nvPr>
            <p:ph type="title"/>
          </p:nvPr>
        </p:nvSpPr>
        <p:spPr/>
        <p:txBody>
          <a:bodyPr/>
          <a:lstStyle/>
          <a:p>
            <a:r>
              <a:rPr lang="en-US" dirty="0"/>
              <a:t>Questions and issues around the DOTA form and ADER registration</a:t>
            </a:r>
          </a:p>
        </p:txBody>
      </p:sp>
      <p:sp>
        <p:nvSpPr>
          <p:cNvPr id="3" name="Content Placeholder 2">
            <a:extLst>
              <a:ext uri="{FF2B5EF4-FFF2-40B4-BE49-F238E27FC236}">
                <a16:creationId xmlns:a16="http://schemas.microsoft.com/office/drawing/2014/main" id="{B5798BFC-EAFA-48AF-AA67-FFF31E97EF68}"/>
              </a:ext>
            </a:extLst>
          </p:cNvPr>
          <p:cNvSpPr>
            <a:spLocks noGrp="1"/>
          </p:cNvSpPr>
          <p:nvPr>
            <p:ph idx="1"/>
          </p:nvPr>
        </p:nvSpPr>
        <p:spPr>
          <a:xfrm>
            <a:off x="304800" y="1119979"/>
            <a:ext cx="8534400" cy="5052221"/>
          </a:xfrm>
        </p:spPr>
        <p:txBody>
          <a:bodyPr/>
          <a:lstStyle/>
          <a:p>
            <a:r>
              <a:rPr lang="en-US" dirty="0"/>
              <a:t>ERCOT staff is expecting the full package of material associated with the DOTA to come from the Qualified Scheduling Entity (QSE).</a:t>
            </a:r>
          </a:p>
          <a:p>
            <a:pPr lvl="1"/>
            <a:r>
              <a:rPr lang="en-US" dirty="0"/>
              <a:t>This includes the DOTA form itself, the signed DSP acknowledgment and the supplement to the Standard Form Agreement (SFA) from the QSE.</a:t>
            </a:r>
          </a:p>
          <a:p>
            <a:pPr lvl="1"/>
            <a:endParaRPr lang="en-US" dirty="0"/>
          </a:p>
          <a:p>
            <a:r>
              <a:rPr lang="en-US" dirty="0"/>
              <a:t>SFA need to be signed by an authorized signatory for the company.</a:t>
            </a:r>
          </a:p>
          <a:p>
            <a:endParaRPr lang="en-US" dirty="0"/>
          </a:p>
          <a:p>
            <a:r>
              <a:rPr lang="en-US" dirty="0"/>
              <a:t>The “Station Code” and “CIM Load Name” must be filled out in coordination with the DSP and Transmission Service Provider (TSP).</a:t>
            </a:r>
          </a:p>
          <a:p>
            <a:endParaRPr lang="en-US" dirty="0"/>
          </a:p>
          <a:p>
            <a:r>
              <a:rPr lang="en-US" dirty="0"/>
              <a:t>For premises/devices included in an aggregation, the meter must be associated with the Load Serving Entity (LSE).</a:t>
            </a:r>
          </a:p>
          <a:p>
            <a:endParaRPr lang="en-US" dirty="0"/>
          </a:p>
          <a:p>
            <a:r>
              <a:rPr lang="en-US" dirty="0"/>
              <a:t>The premise/device can’t be participating in other programs, such as Emergency Response Service (ERS)</a:t>
            </a:r>
          </a:p>
          <a:p>
            <a:endParaRPr lang="en-US" dirty="0"/>
          </a:p>
        </p:txBody>
      </p:sp>
      <p:sp>
        <p:nvSpPr>
          <p:cNvPr id="4" name="Slide Number Placeholder 3">
            <a:extLst>
              <a:ext uri="{FF2B5EF4-FFF2-40B4-BE49-F238E27FC236}">
                <a16:creationId xmlns:a16="http://schemas.microsoft.com/office/drawing/2014/main" id="{D170B3C0-B8AE-41AA-8F8F-3E22599D2172}"/>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3169339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DC89B-BD12-4AC9-8961-32B741F36292}"/>
              </a:ext>
            </a:extLst>
          </p:cNvPr>
          <p:cNvSpPr>
            <a:spLocks noGrp="1"/>
          </p:cNvSpPr>
          <p:nvPr>
            <p:ph type="title"/>
          </p:nvPr>
        </p:nvSpPr>
        <p:spPr/>
        <p:txBody>
          <a:bodyPr/>
          <a:lstStyle/>
          <a:p>
            <a:r>
              <a:rPr lang="en-US" dirty="0"/>
              <a:t>Questions and issues around the DOTA form and ADER registration</a:t>
            </a:r>
          </a:p>
        </p:txBody>
      </p:sp>
      <p:sp>
        <p:nvSpPr>
          <p:cNvPr id="3" name="Content Placeholder 2">
            <a:extLst>
              <a:ext uri="{FF2B5EF4-FFF2-40B4-BE49-F238E27FC236}">
                <a16:creationId xmlns:a16="http://schemas.microsoft.com/office/drawing/2014/main" id="{B5798BFC-EAFA-48AF-AA67-FFF31E97EF68}"/>
              </a:ext>
            </a:extLst>
          </p:cNvPr>
          <p:cNvSpPr>
            <a:spLocks noGrp="1"/>
          </p:cNvSpPr>
          <p:nvPr>
            <p:ph idx="1"/>
          </p:nvPr>
        </p:nvSpPr>
        <p:spPr>
          <a:xfrm>
            <a:off x="304800" y="1119979"/>
            <a:ext cx="8534400" cy="5052221"/>
          </a:xfrm>
        </p:spPr>
        <p:txBody>
          <a:bodyPr/>
          <a:lstStyle/>
          <a:p>
            <a:r>
              <a:rPr lang="en-US" dirty="0"/>
              <a:t>Rows that have been rejected by the DSP should not remain in the final form that is sent to ERCOT and should not count toward any aggregation-level information in the form.</a:t>
            </a:r>
          </a:p>
          <a:p>
            <a:endParaRPr lang="en-US" dirty="0"/>
          </a:p>
          <a:p>
            <a:r>
              <a:rPr lang="en-US" dirty="0"/>
              <a:t>The values entered in columns with “withdrawal” information are expected to be zero or negative.</a:t>
            </a:r>
          </a:p>
          <a:p>
            <a:endParaRPr lang="en-US" dirty="0"/>
          </a:p>
          <a:p>
            <a:r>
              <a:rPr lang="en-US" dirty="0"/>
              <a:t>Participating entities may account for some level of expected growth and “churn” in registration for the ADER, but the numbers in the submitted DOTA form are expected to reflect physical capability expectations given the current set of devices in the aggregation.</a:t>
            </a:r>
          </a:p>
          <a:p>
            <a:endParaRPr lang="en-US" dirty="0"/>
          </a:p>
          <a:p>
            <a:r>
              <a:rPr lang="en-US" dirty="0"/>
              <a:t>Participating entities should be aware of QSE acknowledgement and Decision-Making Entity (DME) forms that are part of the process for fully registering the Resource. </a:t>
            </a:r>
          </a:p>
        </p:txBody>
      </p:sp>
      <p:sp>
        <p:nvSpPr>
          <p:cNvPr id="4" name="Slide Number Placeholder 3">
            <a:extLst>
              <a:ext uri="{FF2B5EF4-FFF2-40B4-BE49-F238E27FC236}">
                <a16:creationId xmlns:a16="http://schemas.microsoft.com/office/drawing/2014/main" id="{D170B3C0-B8AE-41AA-8F8F-3E22599D2172}"/>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854436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DC89B-BD12-4AC9-8961-32B741F36292}"/>
              </a:ext>
            </a:extLst>
          </p:cNvPr>
          <p:cNvSpPr>
            <a:spLocks noGrp="1"/>
          </p:cNvSpPr>
          <p:nvPr>
            <p:ph type="title"/>
          </p:nvPr>
        </p:nvSpPr>
        <p:spPr/>
        <p:txBody>
          <a:bodyPr/>
          <a:lstStyle/>
          <a:p>
            <a:r>
              <a:rPr lang="en-US" dirty="0"/>
              <a:t>Other general questions and topics around the pilot</a:t>
            </a:r>
          </a:p>
        </p:txBody>
      </p:sp>
      <p:sp>
        <p:nvSpPr>
          <p:cNvPr id="3" name="Content Placeholder 2">
            <a:extLst>
              <a:ext uri="{FF2B5EF4-FFF2-40B4-BE49-F238E27FC236}">
                <a16:creationId xmlns:a16="http://schemas.microsoft.com/office/drawing/2014/main" id="{B5798BFC-EAFA-48AF-AA67-FFF31E97EF68}"/>
              </a:ext>
            </a:extLst>
          </p:cNvPr>
          <p:cNvSpPr>
            <a:spLocks noGrp="1"/>
          </p:cNvSpPr>
          <p:nvPr>
            <p:ph idx="1"/>
          </p:nvPr>
        </p:nvSpPr>
        <p:spPr/>
        <p:txBody>
          <a:bodyPr/>
          <a:lstStyle/>
          <a:p>
            <a:r>
              <a:rPr lang="en-US" dirty="0"/>
              <a:t>Questions on various registration processes associated with establishing a Resource with particular focus on Resource Entities, QSEs, LSEs, and the associated relationships between these entities and the ADER.</a:t>
            </a:r>
          </a:p>
          <a:p>
            <a:endParaRPr lang="en-US" dirty="0"/>
          </a:p>
          <a:p>
            <a:r>
              <a:rPr lang="en-US" dirty="0"/>
              <a:t>Overall questions on the pilot project and where to find material.</a:t>
            </a:r>
          </a:p>
          <a:p>
            <a:endParaRPr lang="en-US" dirty="0"/>
          </a:p>
          <a:p>
            <a:r>
              <a:rPr lang="en-US" dirty="0"/>
              <a:t>Questions on market submission expectations, particularly Current Operating Plan (COP) and real-time telemetry requirements for ADERs.</a:t>
            </a:r>
          </a:p>
          <a:p>
            <a:endParaRPr lang="en-US" dirty="0"/>
          </a:p>
          <a:p>
            <a:r>
              <a:rPr lang="en-US" dirty="0"/>
              <a:t>Further discussion is needed regarding how ADER pilot participation can be publicly disclosed.  May need further clarification in governing document for future phases. </a:t>
            </a:r>
          </a:p>
        </p:txBody>
      </p:sp>
      <p:sp>
        <p:nvSpPr>
          <p:cNvPr id="4" name="Slide Number Placeholder 3">
            <a:extLst>
              <a:ext uri="{FF2B5EF4-FFF2-40B4-BE49-F238E27FC236}">
                <a16:creationId xmlns:a16="http://schemas.microsoft.com/office/drawing/2014/main" id="{D170B3C0-B8AE-41AA-8F8F-3E22599D2172}"/>
              </a:ext>
            </a:extLst>
          </p:cNvPr>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1979451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DC89B-BD12-4AC9-8961-32B741F36292}"/>
              </a:ext>
            </a:extLst>
          </p:cNvPr>
          <p:cNvSpPr>
            <a:spLocks noGrp="1"/>
          </p:cNvSpPr>
          <p:nvPr>
            <p:ph type="title"/>
          </p:nvPr>
        </p:nvSpPr>
        <p:spPr/>
        <p:txBody>
          <a:bodyPr/>
          <a:lstStyle/>
          <a:p>
            <a:r>
              <a:rPr lang="en-US" dirty="0"/>
              <a:t>Next steps for Resources with approved DOTA forms </a:t>
            </a:r>
          </a:p>
        </p:txBody>
      </p:sp>
      <p:sp>
        <p:nvSpPr>
          <p:cNvPr id="3" name="Content Placeholder 2">
            <a:extLst>
              <a:ext uri="{FF2B5EF4-FFF2-40B4-BE49-F238E27FC236}">
                <a16:creationId xmlns:a16="http://schemas.microsoft.com/office/drawing/2014/main" id="{B5798BFC-EAFA-48AF-AA67-FFF31E97EF68}"/>
              </a:ext>
            </a:extLst>
          </p:cNvPr>
          <p:cNvSpPr>
            <a:spLocks noGrp="1"/>
          </p:cNvSpPr>
          <p:nvPr>
            <p:ph idx="1"/>
          </p:nvPr>
        </p:nvSpPr>
        <p:spPr>
          <a:xfrm>
            <a:off x="304800" y="914400"/>
            <a:ext cx="8534400" cy="5334000"/>
          </a:xfrm>
        </p:spPr>
        <p:txBody>
          <a:bodyPr/>
          <a:lstStyle/>
          <a:p>
            <a:r>
              <a:rPr lang="en-US" dirty="0"/>
              <a:t>Resource registration through Resource Integration and On-going Operations (RIOO):</a:t>
            </a:r>
          </a:p>
          <a:p>
            <a:pPr lvl="1"/>
            <a:r>
              <a:rPr lang="en-US" dirty="0"/>
              <a:t>ADERs will be registered as Controllable Load Resources (CLRs).</a:t>
            </a:r>
          </a:p>
          <a:p>
            <a:pPr lvl="1"/>
            <a:r>
              <a:rPr lang="en-US" dirty="0"/>
              <a:t>Note that the model load date is at least 45 days after submission into RIOO.</a:t>
            </a:r>
          </a:p>
          <a:p>
            <a:pPr lvl="1"/>
            <a:r>
              <a:rPr lang="en-US" dirty="0"/>
              <a:t>Parameters of the CLR should be based on the expected size of the DER, although a reasonable cushion may be included in the MW size to account for amount of aggregation churn and growth.</a:t>
            </a:r>
          </a:p>
          <a:p>
            <a:endParaRPr lang="en-US" sz="1400" dirty="0"/>
          </a:p>
          <a:p>
            <a:r>
              <a:rPr lang="en-US" dirty="0"/>
              <a:t>Setup of telemetry between ERCOT and the designated QSE.</a:t>
            </a:r>
          </a:p>
          <a:p>
            <a:endParaRPr lang="en-US" sz="1400" dirty="0"/>
          </a:p>
          <a:p>
            <a:r>
              <a:rPr lang="en-US" dirty="0"/>
              <a:t>Qualification testing for participation in Security-Constrained Economic Dispatch (SCED) </a:t>
            </a:r>
            <a:r>
              <a:rPr lang="en-US"/>
              <a:t>and Non-Spin.</a:t>
            </a:r>
            <a:endParaRPr lang="en-US" dirty="0"/>
          </a:p>
          <a:p>
            <a:endParaRPr lang="en-US" sz="1400" dirty="0"/>
          </a:p>
          <a:p>
            <a:r>
              <a:rPr lang="en-US" dirty="0"/>
              <a:t>Monthly updates, as needed, to the DOTA forms as premises/devices are added, removed, or updated.</a:t>
            </a:r>
          </a:p>
          <a:p>
            <a:pPr lvl="1"/>
            <a:r>
              <a:rPr lang="en-US" dirty="0"/>
              <a:t>Expected that updates will come from the DSP following their approval.</a:t>
            </a:r>
          </a:p>
        </p:txBody>
      </p:sp>
      <p:sp>
        <p:nvSpPr>
          <p:cNvPr id="4" name="Slide Number Placeholder 3">
            <a:extLst>
              <a:ext uri="{FF2B5EF4-FFF2-40B4-BE49-F238E27FC236}">
                <a16:creationId xmlns:a16="http://schemas.microsoft.com/office/drawing/2014/main" id="{D170B3C0-B8AE-41AA-8F8F-3E22599D2172}"/>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372800198"/>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6610</TotalTime>
  <Words>850</Words>
  <Application>Microsoft Office PowerPoint</Application>
  <PresentationFormat>On-screen Show (4:3)</PresentationFormat>
  <Paragraphs>159</Paragraphs>
  <Slides>7</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7</vt:i4>
      </vt:variant>
    </vt:vector>
  </HeadingPairs>
  <TitlesOfParts>
    <vt:vector size="11" baseType="lpstr">
      <vt:lpstr>Arial</vt:lpstr>
      <vt:lpstr>Calibri</vt:lpstr>
      <vt:lpstr>1_Custom Design</vt:lpstr>
      <vt:lpstr>Office Theme</vt:lpstr>
      <vt:lpstr>PowerPoint Presentation</vt:lpstr>
      <vt:lpstr>Pending pilot participation as of March 7, 2023</vt:lpstr>
      <vt:lpstr>Participation limits tracking as of March 7, 2023</vt:lpstr>
      <vt:lpstr>Questions and issues around the DOTA form and ADER registration</vt:lpstr>
      <vt:lpstr>Questions and issues around the DOTA form and ADER registration</vt:lpstr>
      <vt:lpstr>Other general questions and topics around the pilot</vt:lpstr>
      <vt:lpstr>Next steps for Resources with approved DOTA forms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Maggio, Dave</cp:lastModifiedBy>
  <cp:revision>154</cp:revision>
  <cp:lastPrinted>2016-01-21T20:53:15Z</cp:lastPrinted>
  <dcterms:created xsi:type="dcterms:W3CDTF">2016-01-21T15:20:31Z</dcterms:created>
  <dcterms:modified xsi:type="dcterms:W3CDTF">2023-03-09T20:15:14Z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