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48" r:id="rId5"/>
    <p:sldMasterId id="214748366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66" r:id="rId8"/>
    <p:sldId id="269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033" autoAdjust="0"/>
  </p:normalViewPr>
  <p:slideViewPr>
    <p:cSldViewPr showGuides="1">
      <p:cViewPr varScale="1">
        <p:scale>
          <a:sx n="74" d="100"/>
          <a:sy n="74" d="100"/>
        </p:scale>
        <p:origin x="1210" y="4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43682"/>
            <a:ext cx="8382000" cy="518318"/>
          </a:xfrm>
          <a:prstGeom prst="rect">
            <a:avLst/>
          </a:prstGeom>
        </p:spPr>
        <p:txBody>
          <a:bodyPr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304800"/>
            <a:ext cx="5257800" cy="5715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817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3400" y="6569075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54675" y="6527884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57700" y="6569075"/>
            <a:ext cx="228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08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590800"/>
            <a:ext cx="54102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2023 Annual Validation	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PWG Meeting</a:t>
            </a:r>
          </a:p>
          <a:p>
            <a:r>
              <a:rPr lang="en-US" dirty="0">
                <a:solidFill>
                  <a:schemeClr val="bg1"/>
                </a:solidFill>
              </a:rPr>
              <a:t>March 9,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456" y="228600"/>
            <a:ext cx="7162800" cy="442118"/>
          </a:xfrm>
        </p:spPr>
        <p:txBody>
          <a:bodyPr/>
          <a:lstStyle/>
          <a:p>
            <a:r>
              <a:rPr lang="en-US" dirty="0"/>
              <a:t>2023 Annual BUS Validation Progress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32A0C34-E1FE-4B80-9362-C25F3B4B95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4183150"/>
              </p:ext>
            </p:extLst>
          </p:nvPr>
        </p:nvGraphicFramePr>
        <p:xfrm>
          <a:off x="400050" y="1066800"/>
          <a:ext cx="8515352" cy="4953000"/>
        </p:xfrm>
        <a:graphic>
          <a:graphicData uri="http://schemas.openxmlformats.org/drawingml/2006/table">
            <a:tbl>
              <a:tblPr/>
              <a:tblGrid>
                <a:gridCol w="539563">
                  <a:extLst>
                    <a:ext uri="{9D8B030D-6E8A-4147-A177-3AD203B41FA5}">
                      <a16:colId xmlns:a16="http://schemas.microsoft.com/office/drawing/2014/main" val="2763829870"/>
                    </a:ext>
                  </a:extLst>
                </a:gridCol>
                <a:gridCol w="3251387">
                  <a:extLst>
                    <a:ext uri="{9D8B030D-6E8A-4147-A177-3AD203B41FA5}">
                      <a16:colId xmlns:a16="http://schemas.microsoft.com/office/drawing/2014/main" val="4223033424"/>
                    </a:ext>
                  </a:extLst>
                </a:gridCol>
                <a:gridCol w="758592">
                  <a:extLst>
                    <a:ext uri="{9D8B030D-6E8A-4147-A177-3AD203B41FA5}">
                      <a16:colId xmlns:a16="http://schemas.microsoft.com/office/drawing/2014/main" val="3368039393"/>
                    </a:ext>
                  </a:extLst>
                </a:gridCol>
                <a:gridCol w="793162">
                  <a:extLst>
                    <a:ext uri="{9D8B030D-6E8A-4147-A177-3AD203B41FA5}">
                      <a16:colId xmlns:a16="http://schemas.microsoft.com/office/drawing/2014/main" val="3057471822"/>
                    </a:ext>
                  </a:extLst>
                </a:gridCol>
                <a:gridCol w="793162">
                  <a:extLst>
                    <a:ext uri="{9D8B030D-6E8A-4147-A177-3AD203B41FA5}">
                      <a16:colId xmlns:a16="http://schemas.microsoft.com/office/drawing/2014/main" val="1531918428"/>
                    </a:ext>
                  </a:extLst>
                </a:gridCol>
                <a:gridCol w="793162">
                  <a:extLst>
                    <a:ext uri="{9D8B030D-6E8A-4147-A177-3AD203B41FA5}">
                      <a16:colId xmlns:a16="http://schemas.microsoft.com/office/drawing/2014/main" val="477145173"/>
                    </a:ext>
                  </a:extLst>
                </a:gridCol>
                <a:gridCol w="793162">
                  <a:extLst>
                    <a:ext uri="{9D8B030D-6E8A-4147-A177-3AD203B41FA5}">
                      <a16:colId xmlns:a16="http://schemas.microsoft.com/office/drawing/2014/main" val="864299932"/>
                    </a:ext>
                  </a:extLst>
                </a:gridCol>
                <a:gridCol w="793162">
                  <a:extLst>
                    <a:ext uri="{9D8B030D-6E8A-4147-A177-3AD203B41FA5}">
                      <a16:colId xmlns:a16="http://schemas.microsoft.com/office/drawing/2014/main" val="56854960"/>
                    </a:ext>
                  </a:extLst>
                </a:gridCol>
              </a:tblGrid>
              <a:tr h="41162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600" b="0" i="0" u="none" strike="noStrike">
                          <a:effectLst/>
                          <a:latin typeface="MS Sans Serif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ERCOT &amp; TDSP AV 2023 Progress Report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2461959"/>
                  </a:ext>
                </a:extLst>
              </a:tr>
              <a:tr h="3382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2022 Annual Validation Task List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68575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03/30/2023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provide list of BUS ESI IDs to TDSPs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2/23/2023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3646400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3646405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3646407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3646398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3646410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143967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03/31/2023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Provides Additional Validation Lists to TDSPs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0307483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04/10/2023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provide finalized list of BUS ESI IDs to ERCOT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991111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Market Notice announcing lists are available to CR of record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350829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04/15/2023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to begin submitting 814_20 transactions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821312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09/30/2023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Complete Annual and Additional Validations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179088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10/03/2023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to review database for expected changes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6846515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10/10/2023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have submitted at least 99% of changes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9462958"/>
                  </a:ext>
                </a:extLst>
              </a:tr>
              <a:tr h="33821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Due Date*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2022</a:t>
                      </a:r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 Weather Responsiveness Report Task List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ERCOT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AEP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CNP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Nueces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ONCOR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effectLst/>
                          <a:latin typeface="Arial" panose="020B0604020202020204" pitchFamily="34" charset="0"/>
                        </a:rPr>
                        <a:t>TNMP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364754"/>
                  </a:ext>
                </a:extLst>
              </a:tr>
              <a:tr h="36433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11/02/2023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ERCOT provide list of ESI IDs to TDSPs requiring changes to Weather Sensitivity (Initial Weather Responsiveness Report)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0806953"/>
                  </a:ext>
                </a:extLst>
              </a:tr>
              <a:tr h="36703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Monthly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Month</a:t>
                      </a:r>
                      <a:r>
                        <a:rPr lang="en-US" sz="800" b="1" i="0" u="none" strike="noStrike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</a:rPr>
                        <a:t>l</a:t>
                      </a:r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y Weather Responsiveness Report Produced by ERCOT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0937539"/>
                  </a:ext>
                </a:extLst>
              </a:tr>
              <a:tr h="3076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02/02/2024 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effectLst/>
                          <a:latin typeface="Arial" panose="020B0604020202020204" pitchFamily="34" charset="0"/>
                        </a:rPr>
                        <a:t>TDSPs have submitted at least 99% of changes</a:t>
                      </a:r>
                    </a:p>
                  </a:txBody>
                  <a:tcPr marL="4224" marR="4224" marT="422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n/a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D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1" u="none" strike="noStrike">
                          <a:effectLst/>
                          <a:latin typeface="Arial" panose="020B0604020202020204" pitchFamily="34" charset="0"/>
                        </a:rPr>
                        <a:t>Comp Date</a:t>
                      </a:r>
                    </a:p>
                  </a:txBody>
                  <a:tcPr marL="4224" marR="4224" marT="422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520385"/>
                  </a:ext>
                </a:extLst>
              </a:tr>
              <a:tr h="364924">
                <a:tc gridSpan="5">
                  <a:txBody>
                    <a:bodyPr/>
                    <a:lstStyle/>
                    <a:p>
                      <a:pPr algn="l" fontAlgn="ctr"/>
                      <a:r>
                        <a:rPr lang="en-US" sz="1000" b="1" i="1" u="none" strike="noStrike">
                          <a:effectLst/>
                          <a:latin typeface="Arial" panose="020B0604020202020204" pitchFamily="34" charset="0"/>
                        </a:rPr>
                        <a:t>* If the due date falls on a weekend or holiday, please use the next business day as the deadline.</a:t>
                      </a:r>
                    </a:p>
                  </a:txBody>
                  <a:tcPr marL="4224" marR="4224" marT="42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600" b="0" i="0" u="none" strike="noStrike">
                        <a:effectLst/>
                        <a:latin typeface="MS Sans Serif"/>
                      </a:endParaRPr>
                    </a:p>
                  </a:txBody>
                  <a:tcPr marL="4224" marR="4224" marT="422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1" u="none" strike="noStrike">
                          <a:effectLst/>
                          <a:latin typeface="Arial" panose="020B0604020202020204" pitchFamily="34" charset="0"/>
                        </a:rPr>
                        <a:t>Updated on</a:t>
                      </a:r>
                    </a:p>
                  </a:txBody>
                  <a:tcPr marL="4224" marR="4224" marT="42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800" b="1" i="0" u="none" strike="noStrike" dirty="0">
                          <a:effectLst/>
                          <a:latin typeface="Arial" panose="020B0604020202020204" pitchFamily="34" charset="0"/>
                        </a:rPr>
                        <a:t>9-Mar-23</a:t>
                      </a:r>
                    </a:p>
                  </a:txBody>
                  <a:tcPr marL="4224" marR="4224" marT="422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916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9239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8315E4-FA50-4BB2-98FF-0E663FD6F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2023 AV BUS Status Update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57ACB-1AFE-4D2B-B5F3-D8940DB516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B5D0077-E41E-4DC0-8E48-24CB22A6FB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746464"/>
              </p:ext>
            </p:extLst>
          </p:nvPr>
        </p:nvGraphicFramePr>
        <p:xfrm>
          <a:off x="228600" y="1524000"/>
          <a:ext cx="8763006" cy="3429002"/>
        </p:xfrm>
        <a:graphic>
          <a:graphicData uri="http://schemas.openxmlformats.org/drawingml/2006/table">
            <a:tbl>
              <a:tblPr/>
              <a:tblGrid>
                <a:gridCol w="1316331">
                  <a:extLst>
                    <a:ext uri="{9D8B030D-6E8A-4147-A177-3AD203B41FA5}">
                      <a16:colId xmlns:a16="http://schemas.microsoft.com/office/drawing/2014/main" val="1971693421"/>
                    </a:ext>
                  </a:extLst>
                </a:gridCol>
                <a:gridCol w="386841">
                  <a:extLst>
                    <a:ext uri="{9D8B030D-6E8A-4147-A177-3AD203B41FA5}">
                      <a16:colId xmlns:a16="http://schemas.microsoft.com/office/drawing/2014/main" val="2777439740"/>
                    </a:ext>
                  </a:extLst>
                </a:gridCol>
                <a:gridCol w="386841">
                  <a:extLst>
                    <a:ext uri="{9D8B030D-6E8A-4147-A177-3AD203B41FA5}">
                      <a16:colId xmlns:a16="http://schemas.microsoft.com/office/drawing/2014/main" val="1031275988"/>
                    </a:ext>
                  </a:extLst>
                </a:gridCol>
                <a:gridCol w="386841">
                  <a:extLst>
                    <a:ext uri="{9D8B030D-6E8A-4147-A177-3AD203B41FA5}">
                      <a16:colId xmlns:a16="http://schemas.microsoft.com/office/drawing/2014/main" val="2521013124"/>
                    </a:ext>
                  </a:extLst>
                </a:gridCol>
                <a:gridCol w="523846">
                  <a:extLst>
                    <a:ext uri="{9D8B030D-6E8A-4147-A177-3AD203B41FA5}">
                      <a16:colId xmlns:a16="http://schemas.microsoft.com/office/drawing/2014/main" val="700799500"/>
                    </a:ext>
                  </a:extLst>
                </a:gridCol>
                <a:gridCol w="523846">
                  <a:extLst>
                    <a:ext uri="{9D8B030D-6E8A-4147-A177-3AD203B41FA5}">
                      <a16:colId xmlns:a16="http://schemas.microsoft.com/office/drawing/2014/main" val="1307046761"/>
                    </a:ext>
                  </a:extLst>
                </a:gridCol>
                <a:gridCol w="523846">
                  <a:extLst>
                    <a:ext uri="{9D8B030D-6E8A-4147-A177-3AD203B41FA5}">
                      <a16:colId xmlns:a16="http://schemas.microsoft.com/office/drawing/2014/main" val="3391579458"/>
                    </a:ext>
                  </a:extLst>
                </a:gridCol>
                <a:gridCol w="523846">
                  <a:extLst>
                    <a:ext uri="{9D8B030D-6E8A-4147-A177-3AD203B41FA5}">
                      <a16:colId xmlns:a16="http://schemas.microsoft.com/office/drawing/2014/main" val="3742725940"/>
                    </a:ext>
                  </a:extLst>
                </a:gridCol>
                <a:gridCol w="523846">
                  <a:extLst>
                    <a:ext uri="{9D8B030D-6E8A-4147-A177-3AD203B41FA5}">
                      <a16:colId xmlns:a16="http://schemas.microsoft.com/office/drawing/2014/main" val="487555810"/>
                    </a:ext>
                  </a:extLst>
                </a:gridCol>
                <a:gridCol w="523846">
                  <a:extLst>
                    <a:ext uri="{9D8B030D-6E8A-4147-A177-3AD203B41FA5}">
                      <a16:colId xmlns:a16="http://schemas.microsoft.com/office/drawing/2014/main" val="3927066619"/>
                    </a:ext>
                  </a:extLst>
                </a:gridCol>
                <a:gridCol w="523846">
                  <a:extLst>
                    <a:ext uri="{9D8B030D-6E8A-4147-A177-3AD203B41FA5}">
                      <a16:colId xmlns:a16="http://schemas.microsoft.com/office/drawing/2014/main" val="2820106458"/>
                    </a:ext>
                  </a:extLst>
                </a:gridCol>
                <a:gridCol w="523846">
                  <a:extLst>
                    <a:ext uri="{9D8B030D-6E8A-4147-A177-3AD203B41FA5}">
                      <a16:colId xmlns:a16="http://schemas.microsoft.com/office/drawing/2014/main" val="3817705045"/>
                    </a:ext>
                  </a:extLst>
                </a:gridCol>
                <a:gridCol w="523846">
                  <a:extLst>
                    <a:ext uri="{9D8B030D-6E8A-4147-A177-3AD203B41FA5}">
                      <a16:colId xmlns:a16="http://schemas.microsoft.com/office/drawing/2014/main" val="3061431042"/>
                    </a:ext>
                  </a:extLst>
                </a:gridCol>
                <a:gridCol w="523846">
                  <a:extLst>
                    <a:ext uri="{9D8B030D-6E8A-4147-A177-3AD203B41FA5}">
                      <a16:colId xmlns:a16="http://schemas.microsoft.com/office/drawing/2014/main" val="1513539072"/>
                    </a:ext>
                  </a:extLst>
                </a:gridCol>
                <a:gridCol w="523846">
                  <a:extLst>
                    <a:ext uri="{9D8B030D-6E8A-4147-A177-3AD203B41FA5}">
                      <a16:colId xmlns:a16="http://schemas.microsoft.com/office/drawing/2014/main" val="2480001808"/>
                    </a:ext>
                  </a:extLst>
                </a:gridCol>
                <a:gridCol w="523846">
                  <a:extLst>
                    <a:ext uri="{9D8B030D-6E8A-4147-A177-3AD203B41FA5}">
                      <a16:colId xmlns:a16="http://schemas.microsoft.com/office/drawing/2014/main" val="3188025206"/>
                    </a:ext>
                  </a:extLst>
                </a:gridCol>
              </a:tblGrid>
              <a:tr h="468339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Profile Validation Status as of: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effectLst/>
                          <a:latin typeface="Calibri" panose="020F0502020204030204" pitchFamily="34" charset="0"/>
                        </a:rPr>
                        <a:t>22-Feb-23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3914252"/>
                  </a:ext>
                </a:extLst>
              </a:tr>
              <a:tr h="22792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156864"/>
                  </a:ext>
                </a:extLst>
              </a:tr>
              <a:tr h="254829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AEP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CNP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NUECES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ONCOR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TNMP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877813"/>
                  </a:ext>
                </a:extLst>
              </a:tr>
              <a:tr h="227921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BUS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2490917"/>
                  </a:ext>
                </a:extLst>
              </a:tr>
              <a:tr h="45584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Initial List of Changes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11,895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11,895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13,455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13,455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19,899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19,899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1,944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1,944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5539921"/>
                  </a:ext>
                </a:extLst>
              </a:tr>
              <a:tr h="227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Exceptions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0903831"/>
                  </a:ext>
                </a:extLst>
              </a:tr>
              <a:tr h="45584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Net Subject to Change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11,895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13,455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19,899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1,944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1372962"/>
                  </a:ext>
                </a:extLst>
              </a:tr>
              <a:tr h="455843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Updated, as of  Feb-22-2023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11,895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13,455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19,899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1,944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092811"/>
                  </a:ext>
                </a:extLst>
              </a:tr>
              <a:tr h="2279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5645690"/>
                  </a:ext>
                </a:extLst>
              </a:tr>
              <a:tr h="426621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Completion</a:t>
                      </a:r>
                    </a:p>
                  </a:txBody>
                  <a:tcPr marL="6395" marR="6395" marT="639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100.0%</a:t>
                      </a:r>
                    </a:p>
                  </a:txBody>
                  <a:tcPr marL="6395" marR="6395" marT="639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8664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35482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7D44DB-2AE0-4249-B147-A7557EC862F7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C215A72-787F-41D3-8B2A-EB6708CB3E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625DC4-75AC-4019-A9C6-4DC532EFDC2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1577</TotalTime>
  <Words>423</Words>
  <Application>Microsoft Office PowerPoint</Application>
  <PresentationFormat>On-screen Show (4:3)</PresentationFormat>
  <Paragraphs>223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MS Sans Serif</vt:lpstr>
      <vt:lpstr>1_Custom Design</vt:lpstr>
      <vt:lpstr>Office Theme</vt:lpstr>
      <vt:lpstr>Custom Design</vt:lpstr>
      <vt:lpstr>PowerPoint Presentation</vt:lpstr>
      <vt:lpstr>2023 Annual BUS Validation Progress Report</vt:lpstr>
      <vt:lpstr>2023 AV BUS Status Update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Khalifeh, Amar</cp:lastModifiedBy>
  <cp:revision>100</cp:revision>
  <cp:lastPrinted>2016-01-21T20:53:15Z</cp:lastPrinted>
  <dcterms:created xsi:type="dcterms:W3CDTF">2016-01-21T15:20:31Z</dcterms:created>
  <dcterms:modified xsi:type="dcterms:W3CDTF">2023-03-09T13:41:45Z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