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2"/>
  </p:notesMasterIdLst>
  <p:handoutMasterIdLst>
    <p:handoutMasterId r:id="rId13"/>
  </p:handoutMasterIdLst>
  <p:sldIdLst>
    <p:sldId id="260" r:id="rId7"/>
    <p:sldId id="336" r:id="rId8"/>
    <p:sldId id="345" r:id="rId9"/>
    <p:sldId id="346" r:id="rId10"/>
    <p:sldId id="347"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04" userDrawn="1">
          <p15:clr>
            <a:srgbClr val="A4A3A4"/>
          </p15:clr>
        </p15:guide>
        <p15:guide id="2" pos="2880">
          <p15:clr>
            <a:srgbClr val="A4A3A4"/>
          </p15:clr>
        </p15:guide>
        <p15:guide id="3" orient="horz" pos="3744" userDrawn="1">
          <p15:clr>
            <a:srgbClr val="A4A3A4"/>
          </p15:clr>
        </p15:guide>
        <p15:guide id="4" pos="672" userDrawn="1">
          <p15:clr>
            <a:srgbClr val="A4A3A4"/>
          </p15:clr>
        </p15:guide>
        <p15:guide id="5" pos="508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pells, Vanessa" initials="SV" lastIdx="2" clrIdx="0">
    <p:extLst>
      <p:ext uri="{19B8F6BF-5375-455C-9EA6-DF929625EA0E}">
        <p15:presenceInfo xmlns:p15="http://schemas.microsoft.com/office/powerpoint/2012/main" userId="S-1-5-21-639947351-343809578-3807592339-43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195" autoAdjust="0"/>
    <p:restoredTop sz="94660"/>
  </p:normalViewPr>
  <p:slideViewPr>
    <p:cSldViewPr showGuides="1">
      <p:cViewPr varScale="1">
        <p:scale>
          <a:sx n="81" d="100"/>
          <a:sy n="81" d="100"/>
        </p:scale>
        <p:origin x="1795" y="48"/>
      </p:cViewPr>
      <p:guideLst>
        <p:guide orient="horz" pos="1104"/>
        <p:guide pos="2880"/>
        <p:guide orient="horz" pos="3744"/>
        <p:guide pos="672"/>
        <p:guide pos="5088"/>
      </p:guideLst>
    </p:cSldViewPr>
  </p:slideViewPr>
  <p:notesTextViewPr>
    <p:cViewPr>
      <p:scale>
        <a:sx n="3" d="2"/>
        <a:sy n="3" d="2"/>
      </p:scale>
      <p:origin x="0" y="0"/>
    </p:cViewPr>
  </p:notesTextViewPr>
  <p:notesViewPr>
    <p:cSldViewPr showGuides="1">
      <p:cViewPr varScale="1">
        <p:scale>
          <a:sx n="53" d="100"/>
          <a:sy n="53" d="100"/>
        </p:scale>
        <p:origin x="282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3/9/2023</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3/9/2023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76200" y="6651536"/>
            <a:ext cx="1164525" cy="246221"/>
          </a:xfrm>
          <a:prstGeom prst="rect">
            <a:avLst/>
          </a:prstGeom>
          <a:noFill/>
        </p:spPr>
        <p:txBody>
          <a:bodyPr wrap="square" rtlCol="0">
            <a:spAutoFit/>
          </a:bodyPr>
          <a:lstStyle/>
          <a:p>
            <a:pPr algn="l"/>
            <a:r>
              <a:rPr lang="en-US" sz="1000" b="0" baseline="0" dirty="0">
                <a:solidFill>
                  <a:schemeClr val="tx1"/>
                </a:solidFill>
              </a:rPr>
              <a:t>ERCOT Public</a:t>
            </a:r>
            <a:endParaRPr lang="en-US" sz="1000" b="1" dirty="0">
              <a:solidFill>
                <a:schemeClr val="tx1"/>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3.xml"/><Relationship Id="rId4" Type="http://schemas.openxmlformats.org/officeDocument/2006/relationships/image" Target="../media/image6.emf"/></Relationships>
</file>

<file path=ppt/slides/_rels/slide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1905000"/>
            <a:ext cx="5105400" cy="2954655"/>
          </a:xfrm>
          <a:prstGeom prst="rect">
            <a:avLst/>
          </a:prstGeom>
          <a:noFill/>
        </p:spPr>
        <p:txBody>
          <a:bodyPr wrap="square" rtlCol="0">
            <a:spAutoFit/>
          </a:bodyPr>
          <a:lstStyle/>
          <a:p>
            <a:r>
              <a:rPr lang="en-US" sz="2000" b="1" dirty="0"/>
              <a:t>Update on NPRR 1146 – Impact on TPE of Eliminating URTA vs. Invoice exposures </a:t>
            </a:r>
            <a:endParaRPr lang="en-US" dirty="0"/>
          </a:p>
          <a:p>
            <a:endParaRPr lang="en-US" dirty="0"/>
          </a:p>
          <a:p>
            <a:r>
              <a:rPr lang="en-US" dirty="0"/>
              <a:t>Sanchir Dashnyam</a:t>
            </a:r>
          </a:p>
          <a:p>
            <a:r>
              <a:rPr lang="en-US" dirty="0"/>
              <a:t>ERCOT Market Credit Manager </a:t>
            </a:r>
          </a:p>
          <a:p>
            <a:endParaRPr lang="en-US" dirty="0"/>
          </a:p>
          <a:p>
            <a:r>
              <a:rPr lang="en-US" dirty="0"/>
              <a:t>ERCOT Public</a:t>
            </a:r>
          </a:p>
          <a:p>
            <a:r>
              <a:rPr lang="en-US" dirty="0"/>
              <a:t>March 14, 2023   </a:t>
            </a:r>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sz="2000" dirty="0"/>
              <a:t>TPE/EAL Impact of Eliminating URTA</a:t>
            </a:r>
          </a:p>
        </p:txBody>
      </p:sp>
      <p:sp>
        <p:nvSpPr>
          <p:cNvPr id="3" name="Content Placeholder 2"/>
          <p:cNvSpPr>
            <a:spLocks noGrp="1"/>
          </p:cNvSpPr>
          <p:nvPr>
            <p:ph idx="1"/>
          </p:nvPr>
        </p:nvSpPr>
        <p:spPr>
          <a:xfrm>
            <a:off x="304800" y="1447800"/>
            <a:ext cx="8458200" cy="4267200"/>
          </a:xfrm>
        </p:spPr>
        <p:txBody>
          <a:bodyPr/>
          <a:lstStyle/>
          <a:p>
            <a:pPr>
              <a:spcBef>
                <a:spcPts val="0"/>
              </a:spcBef>
            </a:pPr>
            <a:r>
              <a:rPr lang="en-US" sz="1500" dirty="0"/>
              <a:t>The group requested ERCOT staff to layer in the invoice exposures (including credits) into TPE calculations with and without URTA. Prior definition of invoice exposures was based on M1 days actual invoices + RTLCNS + UDAA. </a:t>
            </a:r>
          </a:p>
          <a:p>
            <a:pPr>
              <a:spcBef>
                <a:spcPts val="0"/>
              </a:spcBef>
            </a:pPr>
            <a:endParaRPr lang="en-US" sz="1500" dirty="0"/>
          </a:p>
          <a:p>
            <a:pPr>
              <a:spcBef>
                <a:spcPts val="0"/>
              </a:spcBef>
            </a:pPr>
            <a:r>
              <a:rPr lang="en-US" sz="1500" b="1" dirty="0"/>
              <a:t>New invoice exposures </a:t>
            </a:r>
          </a:p>
          <a:p>
            <a:pPr lvl="1">
              <a:spcBef>
                <a:spcPts val="0"/>
              </a:spcBef>
            </a:pPr>
            <a:r>
              <a:rPr lang="en-US" sz="1500" dirty="0"/>
              <a:t>M1 days forward invoices + 7 days look back </a:t>
            </a:r>
            <a:r>
              <a:rPr lang="en-US" sz="1500" b="1" dirty="0"/>
              <a:t>actual</a:t>
            </a:r>
            <a:r>
              <a:rPr lang="en-US" sz="1500" dirty="0"/>
              <a:t> invoices </a:t>
            </a:r>
          </a:p>
          <a:p>
            <a:pPr lvl="1">
              <a:spcBef>
                <a:spcPts val="0"/>
              </a:spcBef>
            </a:pPr>
            <a:r>
              <a:rPr lang="en-US" sz="1500" dirty="0"/>
              <a:t>M1 days could range from 10 to 21 days depending on weekends/holidays, MP activity</a:t>
            </a:r>
          </a:p>
          <a:p>
            <a:pPr lvl="1">
              <a:spcBef>
                <a:spcPts val="0"/>
              </a:spcBef>
            </a:pPr>
            <a:r>
              <a:rPr lang="en-US" sz="1500" dirty="0"/>
              <a:t>Invoices exclude M&amp;N securitization invoices, CRR auction invoices and miscellaneous invoices relating to $2B distributed to market for Sec N on 6/21/22</a:t>
            </a:r>
          </a:p>
          <a:p>
            <a:pPr>
              <a:spcBef>
                <a:spcPts val="0"/>
              </a:spcBef>
            </a:pPr>
            <a:endParaRPr lang="en-US" sz="1500" dirty="0"/>
          </a:p>
          <a:p>
            <a:pPr>
              <a:spcBef>
                <a:spcPts val="0"/>
              </a:spcBef>
            </a:pPr>
            <a:r>
              <a:rPr lang="en-US" sz="1500" dirty="0"/>
              <a:t>TPEA excludes Uri invoices and PUL uplift</a:t>
            </a:r>
          </a:p>
          <a:p>
            <a:pPr>
              <a:spcBef>
                <a:spcPts val="0"/>
              </a:spcBef>
            </a:pPr>
            <a:endParaRPr lang="en-US" sz="1500" dirty="0"/>
          </a:p>
          <a:p>
            <a:pPr>
              <a:spcBef>
                <a:spcPts val="0"/>
              </a:spcBef>
            </a:pPr>
            <a:r>
              <a:rPr lang="en-US" sz="1500" dirty="0">
                <a:latin typeface="+mj-lt"/>
              </a:rPr>
              <a:t>The following pages present overall TAO portfolio. </a:t>
            </a:r>
          </a:p>
          <a:p>
            <a:pPr>
              <a:spcBef>
                <a:spcPts val="0"/>
              </a:spcBef>
            </a:pPr>
            <a:endParaRPr lang="en-US" sz="1500" dirty="0">
              <a:latin typeface="+mj-lt"/>
            </a:endParaRPr>
          </a:p>
          <a:p>
            <a:pPr marL="0" marR="0" lvl="0" indent="0">
              <a:spcBef>
                <a:spcPts val="0"/>
              </a:spcBef>
              <a:spcAft>
                <a:spcPts val="0"/>
              </a:spcAft>
              <a:buNone/>
            </a:pPr>
            <a:r>
              <a:rPr lang="en-US" sz="1500" b="1" dirty="0">
                <a:latin typeface="+mj-lt"/>
                <a:ea typeface="Times New Roman" panose="02020603050405020304" pitchFamily="18" charset="0"/>
              </a:rPr>
              <a:t>TPEA – Invoice exposures = Gap </a:t>
            </a:r>
            <a:endParaRPr lang="en-US" sz="1500" b="1" dirty="0">
              <a:effectLst/>
              <a:latin typeface="+mj-lt"/>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500" dirty="0">
                <a:effectLst/>
                <a:latin typeface="+mj-lt"/>
                <a:ea typeface="Times New Roman" panose="02020603050405020304" pitchFamily="18" charset="0"/>
              </a:rPr>
              <a:t>Negative gap is when invoice exposures exceed TPEA (less than -$10,000) </a:t>
            </a:r>
          </a:p>
          <a:p>
            <a:pPr marL="342900" marR="0" lvl="0" indent="-342900">
              <a:spcBef>
                <a:spcPts val="0"/>
              </a:spcBef>
              <a:spcAft>
                <a:spcPts val="0"/>
              </a:spcAft>
              <a:buFont typeface="Symbol" panose="05050102010706020507" pitchFamily="18" charset="2"/>
              <a:buChar char=""/>
            </a:pPr>
            <a:r>
              <a:rPr lang="en-US" sz="1500" dirty="0">
                <a:latin typeface="+mj-lt"/>
                <a:ea typeface="Times New Roman" panose="02020603050405020304" pitchFamily="18" charset="0"/>
              </a:rPr>
              <a:t>Positive gap is when TPEA exceeds invoice exposures (more than $10,000) </a:t>
            </a:r>
            <a:endParaRPr lang="en-US" sz="1500" dirty="0">
              <a:effectLst/>
              <a:latin typeface="+mj-lt"/>
              <a:ea typeface="Times New Roman" panose="02020603050405020304" pitchFamily="18" charset="0"/>
            </a:endParaRPr>
          </a:p>
          <a:p>
            <a:pPr marL="0" indent="0">
              <a:spcBef>
                <a:spcPts val="0"/>
              </a:spcBef>
              <a:buNone/>
            </a:pPr>
            <a:endParaRPr lang="en-US" sz="1500" dirty="0">
              <a:latin typeface="+mj-lt"/>
            </a:endParaRPr>
          </a:p>
          <a:p>
            <a:pPr marL="457200" lvl="0" indent="-457200">
              <a:spcBef>
                <a:spcPts val="0"/>
              </a:spcBef>
              <a:buFont typeface="+mj-lt"/>
              <a:buAutoNum type="arabicPeriod"/>
            </a:pPr>
            <a:endParaRPr lang="en-US" sz="1500" dirty="0"/>
          </a:p>
          <a:p>
            <a:pPr marL="0" lvl="0" indent="0">
              <a:spcBef>
                <a:spcPts val="0"/>
              </a:spcBef>
              <a:buNone/>
            </a:pPr>
            <a:endParaRPr lang="en-US" sz="1500" dirty="0"/>
          </a:p>
          <a:p>
            <a:pPr marL="0" lvl="0" indent="0">
              <a:spcBef>
                <a:spcPts val="0"/>
              </a:spcBef>
              <a:buNone/>
            </a:pPr>
            <a:endParaRPr lang="en-US" sz="1500" dirty="0"/>
          </a:p>
          <a:p>
            <a:pPr marL="0" indent="0">
              <a:spcBef>
                <a:spcPts val="0"/>
              </a:spcBef>
              <a:buNone/>
            </a:pPr>
            <a:endParaRPr lang="en-US" sz="1500" dirty="0"/>
          </a:p>
          <a:p>
            <a:pPr marL="0" lvl="0" indent="0">
              <a:spcBef>
                <a:spcPts val="0"/>
              </a:spcBef>
              <a:buNone/>
            </a:pPr>
            <a:endParaRPr lang="en-US" sz="15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420726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23860-7F53-4966-86CF-75E2176DF76A}"/>
              </a:ext>
            </a:extLst>
          </p:cNvPr>
          <p:cNvSpPr>
            <a:spLocks noGrp="1"/>
          </p:cNvSpPr>
          <p:nvPr>
            <p:ph type="title"/>
          </p:nvPr>
        </p:nvSpPr>
        <p:spPr>
          <a:xfrm>
            <a:off x="381000" y="243682"/>
            <a:ext cx="8458200" cy="746918"/>
          </a:xfrm>
        </p:spPr>
        <p:txBody>
          <a:bodyPr/>
          <a:lstStyle/>
          <a:p>
            <a:pPr algn="ctr"/>
            <a:r>
              <a:rPr lang="en-US" sz="2000" dirty="0"/>
              <a:t>Invoice exposures vs. TPE without URTA vs. current TPE </a:t>
            </a:r>
            <a:br>
              <a:rPr lang="en-US" sz="2000" dirty="0"/>
            </a:br>
            <a:r>
              <a:rPr lang="en-US" sz="2000" dirty="0"/>
              <a:t>Trade-Only entities portfolio</a:t>
            </a:r>
          </a:p>
        </p:txBody>
      </p:sp>
      <p:sp>
        <p:nvSpPr>
          <p:cNvPr id="4" name="Slide Number Placeholder 3">
            <a:extLst>
              <a:ext uri="{FF2B5EF4-FFF2-40B4-BE49-F238E27FC236}">
                <a16:creationId xmlns:a16="http://schemas.microsoft.com/office/drawing/2014/main" id="{17DB2987-2A6C-46E9-A624-4603F6AF7783}"/>
              </a:ext>
            </a:extLst>
          </p:cNvPr>
          <p:cNvSpPr>
            <a:spLocks noGrp="1"/>
          </p:cNvSpPr>
          <p:nvPr>
            <p:ph type="sldNum" sz="quarter" idx="4"/>
          </p:nvPr>
        </p:nvSpPr>
        <p:spPr/>
        <p:txBody>
          <a:bodyPr/>
          <a:lstStyle/>
          <a:p>
            <a:fld id="{1D93BD3E-1E9A-4970-A6F7-E7AC52762E0C}" type="slidenum">
              <a:rPr lang="en-US" smtClean="0"/>
              <a:pPr/>
              <a:t>3</a:t>
            </a:fld>
            <a:endParaRPr lang="en-US" dirty="0"/>
          </a:p>
        </p:txBody>
      </p:sp>
      <p:sp>
        <p:nvSpPr>
          <p:cNvPr id="7" name="Content Placeholder 2">
            <a:extLst>
              <a:ext uri="{FF2B5EF4-FFF2-40B4-BE49-F238E27FC236}">
                <a16:creationId xmlns:a16="http://schemas.microsoft.com/office/drawing/2014/main" id="{5A0835AC-BF0E-4AAB-93DF-8A0DC56B9C1E}"/>
              </a:ext>
            </a:extLst>
          </p:cNvPr>
          <p:cNvSpPr>
            <a:spLocks noGrp="1"/>
          </p:cNvSpPr>
          <p:nvPr>
            <p:ph idx="1"/>
          </p:nvPr>
        </p:nvSpPr>
        <p:spPr>
          <a:xfrm>
            <a:off x="611080" y="5227640"/>
            <a:ext cx="8458200" cy="746918"/>
          </a:xfrm>
        </p:spPr>
        <p:txBody>
          <a:bodyPr/>
          <a:lstStyle/>
          <a:p>
            <a:pPr marL="342900" marR="0" lvl="0" indent="-342900">
              <a:spcBef>
                <a:spcPts val="0"/>
              </a:spcBef>
              <a:spcAft>
                <a:spcPts val="0"/>
              </a:spcAft>
              <a:buFont typeface="Symbol" panose="05050102010706020507" pitchFamily="18" charset="2"/>
              <a:buChar char=""/>
            </a:pPr>
            <a:r>
              <a:rPr lang="en-US" sz="1300" dirty="0">
                <a:effectLst/>
                <a:latin typeface="Calibri" panose="020F0502020204030204" pitchFamily="34" charset="0"/>
                <a:ea typeface="Times New Roman" panose="02020603050405020304" pitchFamily="18" charset="0"/>
              </a:rPr>
              <a:t>TPEA without URTA will be generally lower than TPEA with URTA (existing framework) </a:t>
            </a:r>
          </a:p>
          <a:p>
            <a:pPr marL="342900" marR="0" lvl="0" indent="-342900">
              <a:spcBef>
                <a:spcPts val="0"/>
              </a:spcBef>
              <a:spcAft>
                <a:spcPts val="0"/>
              </a:spcAft>
              <a:buFont typeface="Symbol" panose="05050102010706020507" pitchFamily="18" charset="2"/>
              <a:buChar char=""/>
            </a:pPr>
            <a:r>
              <a:rPr lang="en-US" sz="1300" dirty="0">
                <a:latin typeface="Calibri" panose="020F0502020204030204" pitchFamily="34" charset="0"/>
                <a:ea typeface="Times New Roman" panose="02020603050405020304" pitchFamily="18" charset="0"/>
              </a:rPr>
              <a:t>Invoice exposures including all credits will be lower than invoice exposures, which include charges only</a:t>
            </a:r>
          </a:p>
          <a:p>
            <a:pPr marL="342900" marR="0" lvl="0" indent="-342900">
              <a:spcBef>
                <a:spcPts val="0"/>
              </a:spcBef>
              <a:spcAft>
                <a:spcPts val="0"/>
              </a:spcAft>
              <a:buFont typeface="Symbol" panose="05050102010706020507" pitchFamily="18" charset="2"/>
              <a:buChar char=""/>
            </a:pPr>
            <a:r>
              <a:rPr lang="en-US" sz="1300" dirty="0">
                <a:latin typeface="Calibri" panose="020F0502020204030204" pitchFamily="34" charset="0"/>
                <a:ea typeface="Times New Roman" panose="02020603050405020304" pitchFamily="18" charset="0"/>
              </a:rPr>
              <a:t>However, to understand the actual impact we need to take a more granular approach and look at individual days for each TAO market participant  </a:t>
            </a:r>
            <a:r>
              <a:rPr lang="en-US" sz="1300" dirty="0">
                <a:effectLst/>
                <a:latin typeface="Calibri" panose="020F0502020204030204" pitchFamily="34" charset="0"/>
                <a:ea typeface="Times New Roman" panose="02020603050405020304" pitchFamily="18" charset="0"/>
              </a:rPr>
              <a:t> </a:t>
            </a:r>
          </a:p>
          <a:p>
            <a:pPr marL="0" marR="0" lvl="0" indent="0">
              <a:spcBef>
                <a:spcPts val="0"/>
              </a:spcBef>
              <a:spcAft>
                <a:spcPts val="0"/>
              </a:spcAft>
              <a:buNone/>
            </a:pPr>
            <a:endParaRPr lang="en-US" sz="1300" dirty="0">
              <a:effectLst/>
              <a:latin typeface="Calibri" panose="020F0502020204030204" pitchFamily="34" charset="0"/>
              <a:ea typeface="Times New Roman" panose="02020603050405020304" pitchFamily="18" charset="0"/>
            </a:endParaRPr>
          </a:p>
          <a:p>
            <a:pPr marL="0" marR="0" lvl="0" indent="0">
              <a:spcBef>
                <a:spcPts val="0"/>
              </a:spcBef>
              <a:spcAft>
                <a:spcPts val="0"/>
              </a:spcAft>
              <a:buNone/>
            </a:pPr>
            <a:endParaRPr lang="en-US" sz="1300" dirty="0">
              <a:effectLst/>
              <a:latin typeface="Calibri" panose="020F0502020204030204" pitchFamily="34" charset="0"/>
              <a:ea typeface="Times New Roman" panose="02020603050405020304" pitchFamily="18" charset="0"/>
            </a:endParaRPr>
          </a:p>
          <a:p>
            <a:pPr marL="457200" lvl="0" indent="-457200">
              <a:spcBef>
                <a:spcPts val="0"/>
              </a:spcBef>
              <a:buFont typeface="+mj-lt"/>
              <a:buAutoNum type="arabicPeriod"/>
            </a:pPr>
            <a:endParaRPr lang="en-US" sz="2000" dirty="0"/>
          </a:p>
          <a:p>
            <a:pPr marL="0" lvl="0" indent="0">
              <a:spcBef>
                <a:spcPts val="0"/>
              </a:spcBef>
              <a:buNone/>
            </a:pPr>
            <a:endParaRPr lang="en-US" sz="2000" dirty="0"/>
          </a:p>
          <a:p>
            <a:pPr lvl="0">
              <a:spcBef>
                <a:spcPts val="0"/>
              </a:spcBef>
            </a:pPr>
            <a:endParaRPr lang="en-US" sz="2000" dirty="0"/>
          </a:p>
          <a:p>
            <a:pPr lvl="1">
              <a:spcBef>
                <a:spcPts val="0"/>
              </a:spcBef>
            </a:pPr>
            <a:endParaRPr lang="en-US" sz="1600" dirty="0"/>
          </a:p>
          <a:p>
            <a:pPr marL="57150" indent="0">
              <a:spcBef>
                <a:spcPts val="0"/>
              </a:spcBef>
              <a:buNone/>
            </a:pPr>
            <a:endParaRPr lang="en-US" sz="2000" dirty="0"/>
          </a:p>
          <a:p>
            <a:pPr>
              <a:spcBef>
                <a:spcPts val="0"/>
              </a:spcBef>
            </a:pPr>
            <a:endParaRPr lang="en-US" sz="2000" dirty="0"/>
          </a:p>
          <a:p>
            <a:pPr marL="0" lvl="0" indent="0">
              <a:spcBef>
                <a:spcPts val="0"/>
              </a:spcBef>
              <a:buNone/>
            </a:pPr>
            <a:endParaRPr lang="en-US" sz="2000" dirty="0"/>
          </a:p>
        </p:txBody>
      </p:sp>
      <p:pic>
        <p:nvPicPr>
          <p:cNvPr id="5" name="Picture 4">
            <a:extLst>
              <a:ext uri="{FF2B5EF4-FFF2-40B4-BE49-F238E27FC236}">
                <a16:creationId xmlns:a16="http://schemas.microsoft.com/office/drawing/2014/main" id="{FA4F39EA-91B3-4E56-A9FE-26F3DAA1B38B}"/>
              </a:ext>
            </a:extLst>
          </p:cNvPr>
          <p:cNvPicPr>
            <a:picLocks noChangeAspect="1"/>
          </p:cNvPicPr>
          <p:nvPr/>
        </p:nvPicPr>
        <p:blipFill>
          <a:blip r:embed="rId2"/>
          <a:stretch>
            <a:fillRect/>
          </a:stretch>
        </p:blipFill>
        <p:spPr>
          <a:xfrm>
            <a:off x="436032" y="1318420"/>
            <a:ext cx="8674947" cy="3581400"/>
          </a:xfrm>
          <a:prstGeom prst="rect">
            <a:avLst/>
          </a:prstGeom>
        </p:spPr>
      </p:pic>
    </p:spTree>
    <p:extLst>
      <p:ext uri="{BB962C8B-B14F-4D97-AF65-F5344CB8AC3E}">
        <p14:creationId xmlns:p14="http://schemas.microsoft.com/office/powerpoint/2010/main" val="4292067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sz="2000" dirty="0"/>
              <a:t>Existing gap occurrences </a:t>
            </a:r>
            <a:br>
              <a:rPr lang="en-US" sz="2000" dirty="0"/>
            </a:br>
            <a:r>
              <a:rPr lang="en-US" sz="2000" dirty="0"/>
              <a:t>Impact of Eliminating URTA </a:t>
            </a:r>
          </a:p>
        </p:txBody>
      </p:sp>
      <p:sp>
        <p:nvSpPr>
          <p:cNvPr id="3" name="Content Placeholder 2"/>
          <p:cNvSpPr>
            <a:spLocks noGrp="1"/>
          </p:cNvSpPr>
          <p:nvPr>
            <p:ph idx="1"/>
          </p:nvPr>
        </p:nvSpPr>
        <p:spPr>
          <a:xfrm>
            <a:off x="304800" y="5257800"/>
            <a:ext cx="8458200" cy="457200"/>
          </a:xfrm>
        </p:spPr>
        <p:txBody>
          <a:bodyPr/>
          <a:lstStyle/>
          <a:p>
            <a:pPr marL="457200" lvl="0" indent="-457200">
              <a:spcBef>
                <a:spcPts val="0"/>
              </a:spcBef>
              <a:buFont typeface="+mj-lt"/>
              <a:buAutoNum type="arabicPeriod"/>
            </a:pPr>
            <a:endParaRPr lang="en-US" sz="1500" dirty="0"/>
          </a:p>
          <a:p>
            <a:pPr marL="0" lvl="0" indent="0">
              <a:spcBef>
                <a:spcPts val="0"/>
              </a:spcBef>
              <a:buNone/>
            </a:pPr>
            <a:endParaRPr lang="en-US" sz="1500" dirty="0"/>
          </a:p>
          <a:p>
            <a:pPr marL="0" lvl="0" indent="0">
              <a:spcBef>
                <a:spcPts val="0"/>
              </a:spcBef>
              <a:buNone/>
            </a:pPr>
            <a:endParaRPr lang="en-US" sz="1500" dirty="0"/>
          </a:p>
          <a:p>
            <a:pPr marL="0" indent="0">
              <a:spcBef>
                <a:spcPts val="0"/>
              </a:spcBef>
              <a:buNone/>
            </a:pPr>
            <a:endParaRPr lang="en-US" sz="1500" dirty="0"/>
          </a:p>
          <a:p>
            <a:pPr marL="0" lvl="0" indent="0">
              <a:spcBef>
                <a:spcPts val="0"/>
              </a:spcBef>
              <a:buNone/>
            </a:pPr>
            <a:endParaRPr lang="en-US" sz="15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pic>
        <p:nvPicPr>
          <p:cNvPr id="5" name="Picture 4">
            <a:extLst>
              <a:ext uri="{FF2B5EF4-FFF2-40B4-BE49-F238E27FC236}">
                <a16:creationId xmlns:a16="http://schemas.microsoft.com/office/drawing/2014/main" id="{3E34D5E6-41EC-4E7D-8EC6-F5797BF123E9}"/>
              </a:ext>
            </a:extLst>
          </p:cNvPr>
          <p:cNvPicPr>
            <a:picLocks noChangeAspect="1"/>
          </p:cNvPicPr>
          <p:nvPr/>
        </p:nvPicPr>
        <p:blipFill>
          <a:blip r:embed="rId2"/>
          <a:stretch>
            <a:fillRect/>
          </a:stretch>
        </p:blipFill>
        <p:spPr>
          <a:xfrm>
            <a:off x="4610102" y="3172009"/>
            <a:ext cx="4233219" cy="3073637"/>
          </a:xfrm>
          <a:prstGeom prst="rect">
            <a:avLst/>
          </a:prstGeom>
        </p:spPr>
      </p:pic>
      <p:pic>
        <p:nvPicPr>
          <p:cNvPr id="6" name="Picture 5">
            <a:extLst>
              <a:ext uri="{FF2B5EF4-FFF2-40B4-BE49-F238E27FC236}">
                <a16:creationId xmlns:a16="http://schemas.microsoft.com/office/drawing/2014/main" id="{C6FD33E9-37CA-43C6-84E5-73744DB07514}"/>
              </a:ext>
            </a:extLst>
          </p:cNvPr>
          <p:cNvPicPr>
            <a:picLocks noChangeAspect="1"/>
          </p:cNvPicPr>
          <p:nvPr/>
        </p:nvPicPr>
        <p:blipFill>
          <a:blip r:embed="rId3"/>
          <a:stretch>
            <a:fillRect/>
          </a:stretch>
        </p:blipFill>
        <p:spPr>
          <a:xfrm>
            <a:off x="68589" y="953801"/>
            <a:ext cx="4465310" cy="3242152"/>
          </a:xfrm>
          <a:prstGeom prst="rect">
            <a:avLst/>
          </a:prstGeom>
        </p:spPr>
      </p:pic>
      <p:pic>
        <p:nvPicPr>
          <p:cNvPr id="8" name="Picture 7">
            <a:extLst>
              <a:ext uri="{FF2B5EF4-FFF2-40B4-BE49-F238E27FC236}">
                <a16:creationId xmlns:a16="http://schemas.microsoft.com/office/drawing/2014/main" id="{D1FB5362-641F-40EB-B1FE-A2395AA7B8E9}"/>
              </a:ext>
            </a:extLst>
          </p:cNvPr>
          <p:cNvPicPr>
            <a:picLocks noChangeAspect="1"/>
          </p:cNvPicPr>
          <p:nvPr/>
        </p:nvPicPr>
        <p:blipFill>
          <a:blip r:embed="rId4"/>
          <a:stretch>
            <a:fillRect/>
          </a:stretch>
        </p:blipFill>
        <p:spPr>
          <a:xfrm>
            <a:off x="4624314" y="1265672"/>
            <a:ext cx="4393443" cy="758447"/>
          </a:xfrm>
          <a:prstGeom prst="rect">
            <a:avLst/>
          </a:prstGeom>
        </p:spPr>
      </p:pic>
      <p:sp>
        <p:nvSpPr>
          <p:cNvPr id="9" name="Content Placeholder 2">
            <a:extLst>
              <a:ext uri="{FF2B5EF4-FFF2-40B4-BE49-F238E27FC236}">
                <a16:creationId xmlns:a16="http://schemas.microsoft.com/office/drawing/2014/main" id="{0288C560-D556-41F7-8ED4-755311AA7800}"/>
              </a:ext>
            </a:extLst>
          </p:cNvPr>
          <p:cNvSpPr txBox="1">
            <a:spLocks/>
          </p:cNvSpPr>
          <p:nvPr/>
        </p:nvSpPr>
        <p:spPr>
          <a:xfrm>
            <a:off x="304800" y="4572000"/>
            <a:ext cx="3352800" cy="1143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0"/>
              </a:spcBef>
            </a:pPr>
            <a:r>
              <a:rPr lang="en-US" sz="1500" dirty="0"/>
              <a:t>Removing URTA will result in  lower positive gap occurrence, but, deeper negative gap occurrences.  </a:t>
            </a:r>
          </a:p>
        </p:txBody>
      </p:sp>
      <p:sp>
        <p:nvSpPr>
          <p:cNvPr id="10" name="TextBox 9">
            <a:extLst>
              <a:ext uri="{FF2B5EF4-FFF2-40B4-BE49-F238E27FC236}">
                <a16:creationId xmlns:a16="http://schemas.microsoft.com/office/drawing/2014/main" id="{DE6E2A4B-31F5-4BAE-85BB-B4E7CE92F43E}"/>
              </a:ext>
            </a:extLst>
          </p:cNvPr>
          <p:cNvSpPr txBox="1"/>
          <p:nvPr/>
        </p:nvSpPr>
        <p:spPr>
          <a:xfrm>
            <a:off x="4828095" y="2152043"/>
            <a:ext cx="4145290" cy="461665"/>
          </a:xfrm>
          <a:prstGeom prst="rect">
            <a:avLst/>
          </a:prstGeom>
          <a:noFill/>
        </p:spPr>
        <p:txBody>
          <a:bodyPr wrap="square">
            <a:spAutoFit/>
          </a:bodyPr>
          <a:lstStyle/>
          <a:p>
            <a:pPr>
              <a:spcBef>
                <a:spcPts val="0"/>
              </a:spcBef>
            </a:pPr>
            <a:r>
              <a:rPr lang="en-US" sz="1200" dirty="0"/>
              <a:t>* The above data would be higher if the $10K threshold has not been applied. </a:t>
            </a:r>
          </a:p>
        </p:txBody>
      </p:sp>
    </p:spTree>
    <p:extLst>
      <p:ext uri="{BB962C8B-B14F-4D97-AF65-F5344CB8AC3E}">
        <p14:creationId xmlns:p14="http://schemas.microsoft.com/office/powerpoint/2010/main" val="3332200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sz="2000" dirty="0"/>
              <a:t>Eliminating URTA will lead to </a:t>
            </a:r>
            <a:r>
              <a:rPr lang="en-US" sz="2000" u="sng" dirty="0"/>
              <a:t>more </a:t>
            </a:r>
            <a:r>
              <a:rPr lang="en-US" sz="2000" dirty="0"/>
              <a:t>negative gap occurrences </a:t>
            </a:r>
          </a:p>
        </p:txBody>
      </p:sp>
      <p:sp>
        <p:nvSpPr>
          <p:cNvPr id="3" name="Content Placeholder 2"/>
          <p:cNvSpPr>
            <a:spLocks noGrp="1"/>
          </p:cNvSpPr>
          <p:nvPr>
            <p:ph idx="1"/>
          </p:nvPr>
        </p:nvSpPr>
        <p:spPr>
          <a:xfrm>
            <a:off x="304800" y="5257800"/>
            <a:ext cx="8458200" cy="457200"/>
          </a:xfrm>
        </p:spPr>
        <p:txBody>
          <a:bodyPr/>
          <a:lstStyle/>
          <a:p>
            <a:pPr marL="457200" lvl="0" indent="-457200">
              <a:spcBef>
                <a:spcPts val="0"/>
              </a:spcBef>
              <a:buFont typeface="+mj-lt"/>
              <a:buAutoNum type="arabicPeriod"/>
            </a:pPr>
            <a:endParaRPr lang="en-US" sz="1500" dirty="0"/>
          </a:p>
          <a:p>
            <a:pPr marL="0" lvl="0" indent="0">
              <a:spcBef>
                <a:spcPts val="0"/>
              </a:spcBef>
              <a:buNone/>
            </a:pPr>
            <a:endParaRPr lang="en-US" sz="1500" dirty="0"/>
          </a:p>
          <a:p>
            <a:pPr marL="0" lvl="0" indent="0">
              <a:spcBef>
                <a:spcPts val="0"/>
              </a:spcBef>
              <a:buNone/>
            </a:pPr>
            <a:endParaRPr lang="en-US" sz="1500" dirty="0"/>
          </a:p>
          <a:p>
            <a:pPr marL="0" indent="0">
              <a:spcBef>
                <a:spcPts val="0"/>
              </a:spcBef>
              <a:buNone/>
            </a:pPr>
            <a:endParaRPr lang="en-US" sz="1500" dirty="0"/>
          </a:p>
          <a:p>
            <a:pPr marL="0" lvl="0" indent="0">
              <a:spcBef>
                <a:spcPts val="0"/>
              </a:spcBef>
              <a:buNone/>
            </a:pPr>
            <a:endParaRPr lang="en-US" sz="15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pic>
        <p:nvPicPr>
          <p:cNvPr id="7" name="Picture 6">
            <a:extLst>
              <a:ext uri="{FF2B5EF4-FFF2-40B4-BE49-F238E27FC236}">
                <a16:creationId xmlns:a16="http://schemas.microsoft.com/office/drawing/2014/main" id="{16F325BE-8F6F-478D-93EA-4F492E1C8DA5}"/>
              </a:ext>
            </a:extLst>
          </p:cNvPr>
          <p:cNvPicPr>
            <a:picLocks noChangeAspect="1"/>
          </p:cNvPicPr>
          <p:nvPr/>
        </p:nvPicPr>
        <p:blipFill>
          <a:blip r:embed="rId2"/>
          <a:stretch>
            <a:fillRect/>
          </a:stretch>
        </p:blipFill>
        <p:spPr>
          <a:xfrm>
            <a:off x="1676400" y="685800"/>
            <a:ext cx="6096000" cy="4426156"/>
          </a:xfrm>
          <a:prstGeom prst="rect">
            <a:avLst/>
          </a:prstGeom>
        </p:spPr>
      </p:pic>
      <p:pic>
        <p:nvPicPr>
          <p:cNvPr id="8" name="Picture 7">
            <a:extLst>
              <a:ext uri="{FF2B5EF4-FFF2-40B4-BE49-F238E27FC236}">
                <a16:creationId xmlns:a16="http://schemas.microsoft.com/office/drawing/2014/main" id="{03110411-3E3E-4630-854B-861F69E67886}"/>
              </a:ext>
            </a:extLst>
          </p:cNvPr>
          <p:cNvPicPr>
            <a:picLocks noChangeAspect="1"/>
          </p:cNvPicPr>
          <p:nvPr/>
        </p:nvPicPr>
        <p:blipFill>
          <a:blip r:embed="rId3"/>
          <a:stretch>
            <a:fillRect/>
          </a:stretch>
        </p:blipFill>
        <p:spPr>
          <a:xfrm>
            <a:off x="3200400" y="5324475"/>
            <a:ext cx="3552825" cy="781050"/>
          </a:xfrm>
          <a:prstGeom prst="rect">
            <a:avLst/>
          </a:prstGeom>
        </p:spPr>
      </p:pic>
    </p:spTree>
    <p:extLst>
      <p:ext uri="{BB962C8B-B14F-4D97-AF65-F5344CB8AC3E}">
        <p14:creationId xmlns:p14="http://schemas.microsoft.com/office/powerpoint/2010/main" val="764679362"/>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purl.org/dc/terms/"/>
    <ds:schemaRef ds:uri="http://schemas.microsoft.com/office/2006/documentManagement/types"/>
    <ds:schemaRef ds:uri="c34af464-7aa1-4edd-9be4-83dffc1cb926"/>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20804</TotalTime>
  <Words>306</Words>
  <Application>Microsoft Office PowerPoint</Application>
  <PresentationFormat>On-screen Show (4:3)</PresentationFormat>
  <Paragraphs>51</Paragraphs>
  <Slides>5</Slides>
  <Notes>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5</vt:i4>
      </vt:variant>
    </vt:vector>
  </HeadingPairs>
  <TitlesOfParts>
    <vt:vector size="11" baseType="lpstr">
      <vt:lpstr>Arial</vt:lpstr>
      <vt:lpstr>Calibri</vt:lpstr>
      <vt:lpstr>Symbol</vt:lpstr>
      <vt:lpstr>1_Custom Design</vt:lpstr>
      <vt:lpstr>Office Theme</vt:lpstr>
      <vt:lpstr>Custom Design</vt:lpstr>
      <vt:lpstr>PowerPoint Presentation</vt:lpstr>
      <vt:lpstr>TPE/EAL Impact of Eliminating URTA</vt:lpstr>
      <vt:lpstr>Invoice exposures vs. TPE without URTA vs. current TPE  Trade-Only entities portfolio</vt:lpstr>
      <vt:lpstr>Existing gap occurrences  Impact of Eliminating URTA </vt:lpstr>
      <vt:lpstr>Eliminating URTA will lead to more negative gap occurrences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Dashnyam, Sanchir</cp:lastModifiedBy>
  <cp:revision>363</cp:revision>
  <cp:lastPrinted>2016-01-21T20:53:15Z</cp:lastPrinted>
  <dcterms:created xsi:type="dcterms:W3CDTF">2016-01-21T15:20:31Z</dcterms:created>
  <dcterms:modified xsi:type="dcterms:W3CDTF">2023-03-09T21:38:18Z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