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16"/>
  </p:notesMasterIdLst>
  <p:handoutMasterIdLst>
    <p:handoutMasterId r:id="rId17"/>
  </p:handoutMasterIdLst>
  <p:sldIdLst>
    <p:sldId id="260" r:id="rId7"/>
    <p:sldId id="357" r:id="rId8"/>
    <p:sldId id="336" r:id="rId9"/>
    <p:sldId id="351" r:id="rId10"/>
    <p:sldId id="352" r:id="rId11"/>
    <p:sldId id="347" r:id="rId12"/>
    <p:sldId id="353" r:id="rId13"/>
    <p:sldId id="354" r:id="rId14"/>
    <p:sldId id="35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guide id="3" orient="horz" pos="3744" userDrawn="1">
          <p15:clr>
            <a:srgbClr val="A4A3A4"/>
          </p15:clr>
        </p15:guide>
        <p15:guide id="4" pos="672" userDrawn="1">
          <p15:clr>
            <a:srgbClr val="A4A3A4"/>
          </p15:clr>
        </p15:guide>
        <p15:guide id="5" pos="50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lls, Vanessa" initials="SV" lastIdx="2" clrIdx="0">
    <p:extLst>
      <p:ext uri="{19B8F6BF-5375-455C-9EA6-DF929625EA0E}">
        <p15:presenceInfo xmlns:p15="http://schemas.microsoft.com/office/powerpoint/2012/main" userId="S-1-5-21-639947351-343809578-3807592339-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4660"/>
  </p:normalViewPr>
  <p:slideViewPr>
    <p:cSldViewPr showGuides="1">
      <p:cViewPr varScale="1">
        <p:scale>
          <a:sx n="81" d="100"/>
          <a:sy n="81" d="100"/>
        </p:scale>
        <p:origin x="1853" y="43"/>
      </p:cViewPr>
      <p:guideLst>
        <p:guide orient="horz" pos="1104"/>
        <p:guide pos="2880"/>
        <p:guide orient="horz" pos="3744"/>
        <p:guide pos="672"/>
        <p:guide pos="5088"/>
      </p:guideLst>
    </p:cSldViewPr>
  </p:slideViewPr>
  <p:notesTextViewPr>
    <p:cViewPr>
      <p:scale>
        <a:sx n="3" d="2"/>
        <a:sy n="3" d="2"/>
      </p:scale>
      <p:origin x="0" y="0"/>
    </p:cViewPr>
  </p:notesTextViewPr>
  <p:notesViewPr>
    <p:cSldViewPr showGuides="1">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3/9/2023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76200" y="6651536"/>
            <a:ext cx="1164525" cy="246221"/>
          </a:xfrm>
          <a:prstGeom prst="rect">
            <a:avLst/>
          </a:prstGeom>
          <a:noFill/>
        </p:spPr>
        <p:txBody>
          <a:bodyPr wrap="square" rtlCol="0">
            <a:spAutoFit/>
          </a:bodyPr>
          <a:lstStyle/>
          <a:p>
            <a:pPr algn="l"/>
            <a:r>
              <a:rPr lang="en-US" sz="1000" b="0" baseline="0" dirty="0">
                <a:solidFill>
                  <a:schemeClr val="tx1"/>
                </a:solidFill>
              </a:rPr>
              <a:t>ERCOT Public</a:t>
            </a:r>
            <a:endParaRPr lang="en-US" sz="1000" b="1" dirty="0">
              <a:solidFill>
                <a:schemeClr val="tx1"/>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905000"/>
            <a:ext cx="5105400" cy="3262432"/>
          </a:xfrm>
          <a:prstGeom prst="rect">
            <a:avLst/>
          </a:prstGeom>
          <a:noFill/>
        </p:spPr>
        <p:txBody>
          <a:bodyPr wrap="square" rtlCol="0">
            <a:spAutoFit/>
          </a:bodyPr>
          <a:lstStyle/>
          <a:p>
            <a:r>
              <a:rPr lang="en-US" sz="2000" b="1" dirty="0"/>
              <a:t>Update on EAL-RFAF lookback proposal from NRG Energy: Invoice exposures vs. TPEA’s </a:t>
            </a:r>
          </a:p>
          <a:p>
            <a:endParaRPr lang="en-US" sz="2000" b="1" dirty="0"/>
          </a:p>
          <a:p>
            <a:endParaRPr lang="en-US" dirty="0"/>
          </a:p>
          <a:p>
            <a:r>
              <a:rPr lang="en-US" dirty="0"/>
              <a:t>Sanchir Dashnyam</a:t>
            </a:r>
          </a:p>
          <a:p>
            <a:r>
              <a:rPr lang="en-US" dirty="0"/>
              <a:t>ERCOT Market Credit Manager </a:t>
            </a:r>
          </a:p>
          <a:p>
            <a:endParaRPr lang="en-US" dirty="0"/>
          </a:p>
          <a:p>
            <a:r>
              <a:rPr lang="en-US" dirty="0"/>
              <a:t>ERCOT Public</a:t>
            </a:r>
          </a:p>
          <a:p>
            <a:r>
              <a:rPr lang="en-US" dirty="0"/>
              <a:t>March 14, 2023  </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860-7F53-4966-86CF-75E2176DF76A}"/>
              </a:ext>
            </a:extLst>
          </p:cNvPr>
          <p:cNvSpPr>
            <a:spLocks noGrp="1"/>
          </p:cNvSpPr>
          <p:nvPr>
            <p:ph type="title"/>
          </p:nvPr>
        </p:nvSpPr>
        <p:spPr>
          <a:xfrm>
            <a:off x="381000" y="243682"/>
            <a:ext cx="8458200" cy="746918"/>
          </a:xfrm>
        </p:spPr>
        <p:txBody>
          <a:bodyPr/>
          <a:lstStyle/>
          <a:p>
            <a:pPr algn="ctr"/>
            <a:r>
              <a:rPr lang="en-US" sz="2000" dirty="0"/>
              <a:t>Invoice exposures – definition  </a:t>
            </a:r>
          </a:p>
        </p:txBody>
      </p:sp>
      <p:sp>
        <p:nvSpPr>
          <p:cNvPr id="4" name="Slide Number Placeholder 3">
            <a:extLst>
              <a:ext uri="{FF2B5EF4-FFF2-40B4-BE49-F238E27FC236}">
                <a16:creationId xmlns:a16="http://schemas.microsoft.com/office/drawing/2014/main" id="{17DB2987-2A6C-46E9-A624-4603F6AF7783}"/>
              </a:ext>
            </a:extLst>
          </p:cNvPr>
          <p:cNvSpPr>
            <a:spLocks noGrp="1"/>
          </p:cNvSpPr>
          <p:nvPr>
            <p:ph type="sldNum" sz="quarter" idx="4"/>
          </p:nvPr>
        </p:nvSpPr>
        <p:spPr/>
        <p:txBody>
          <a:bodyPr/>
          <a:lstStyle/>
          <a:p>
            <a:fld id="{1D93BD3E-1E9A-4970-A6F7-E7AC52762E0C}" type="slidenum">
              <a:rPr lang="en-US" smtClean="0"/>
              <a:pPr/>
              <a:t>2</a:t>
            </a:fld>
            <a:endParaRPr lang="en-US" dirty="0"/>
          </a:p>
        </p:txBody>
      </p:sp>
      <p:sp>
        <p:nvSpPr>
          <p:cNvPr id="7" name="Content Placeholder 2">
            <a:extLst>
              <a:ext uri="{FF2B5EF4-FFF2-40B4-BE49-F238E27FC236}">
                <a16:creationId xmlns:a16="http://schemas.microsoft.com/office/drawing/2014/main" id="{5A0835AC-BF0E-4AAB-93DF-8A0DC56B9C1E}"/>
              </a:ext>
            </a:extLst>
          </p:cNvPr>
          <p:cNvSpPr>
            <a:spLocks noGrp="1"/>
          </p:cNvSpPr>
          <p:nvPr>
            <p:ph idx="1"/>
          </p:nvPr>
        </p:nvSpPr>
        <p:spPr>
          <a:xfrm>
            <a:off x="342900" y="1295400"/>
            <a:ext cx="8534400" cy="5029200"/>
          </a:xfrm>
        </p:spPr>
        <p:txBody>
          <a:bodyPr/>
          <a:lstStyle/>
          <a:p>
            <a:pPr marL="0" marR="0" lvl="0" indent="0">
              <a:spcBef>
                <a:spcPts val="0"/>
              </a:spcBef>
              <a:spcAft>
                <a:spcPts val="0"/>
              </a:spcAft>
              <a:buNone/>
            </a:pPr>
            <a:r>
              <a:rPr lang="en-US" sz="1500" b="1" dirty="0">
                <a:effectLst/>
                <a:latin typeface="Calibri" panose="020F0502020204030204" pitchFamily="34" charset="0"/>
                <a:ea typeface="Times New Roman" panose="02020603050405020304" pitchFamily="18" charset="0"/>
              </a:rPr>
              <a:t>Invoice exposures </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M1 days forward invoices + 7 days look back </a:t>
            </a:r>
            <a:r>
              <a:rPr lang="en-US" sz="1500" u="sng" dirty="0">
                <a:effectLst/>
                <a:latin typeface="Calibri" panose="020F0502020204030204" pitchFamily="34" charset="0"/>
                <a:ea typeface="Times New Roman" panose="02020603050405020304" pitchFamily="18" charset="0"/>
              </a:rPr>
              <a:t>actual</a:t>
            </a:r>
            <a:r>
              <a:rPr lang="en-US" sz="1500" dirty="0">
                <a:effectLst/>
                <a:latin typeface="Calibri" panose="020F0502020204030204" pitchFamily="34" charset="0"/>
                <a:ea typeface="Times New Roman" panose="02020603050405020304" pitchFamily="18" charset="0"/>
              </a:rPr>
              <a:t> invoices </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M1 days could range from 10 to 21 days depending on weekends/holidays, MP activity</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Invoices exclude M&amp;N securitization invoices, CRR auction invoices and miscellaneous invoices relating to $2B distributed to market for Sec N on 6/21/22</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 Data is for a period covering 1/1/22 through 1/31/23</a:t>
            </a:r>
          </a:p>
          <a:p>
            <a:pPr>
              <a:spcBef>
                <a:spcPts val="0"/>
              </a:spcBef>
              <a:buFont typeface="Symbol" panose="05050102010706020507" pitchFamily="18" charset="2"/>
              <a:buChar char=""/>
            </a:pPr>
            <a:endParaRPr lang="en-US" sz="15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1500" b="1" dirty="0">
                <a:effectLst/>
                <a:latin typeface="Calibri" panose="020F0502020204030204" pitchFamily="34" charset="0"/>
                <a:ea typeface="Times New Roman" panose="02020603050405020304" pitchFamily="18" charset="0"/>
              </a:rPr>
              <a:t>TPEA excludes Uri invoices and PUL uplift</a:t>
            </a:r>
          </a:p>
          <a:p>
            <a:pPr marL="342900" marR="0" lvl="0" indent="-342900">
              <a:spcBef>
                <a:spcPts val="0"/>
              </a:spcBef>
              <a:spcAft>
                <a:spcPts val="0"/>
              </a:spcAft>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1500" b="1" dirty="0">
                <a:latin typeface="Calibri" panose="020F0502020204030204" pitchFamily="34" charset="0"/>
                <a:ea typeface="Times New Roman" panose="02020603050405020304" pitchFamily="18" charset="0"/>
              </a:rPr>
              <a:t>TPEA – Invoice exposures = Gap </a:t>
            </a:r>
            <a:endParaRPr lang="en-US" sz="15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Negative gap is when invoice exposures exceed TPEA (less than -$10,000) </a:t>
            </a:r>
          </a:p>
          <a:p>
            <a:pPr marL="342900" marR="0" lvl="0" indent="-342900">
              <a:spcBef>
                <a:spcPts val="0"/>
              </a:spcBef>
              <a:spcAft>
                <a:spcPts val="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Positive gap is when TPEA exceeds invoice exposures (more than $10,000) </a:t>
            </a:r>
            <a:endParaRPr lang="en-US" sz="15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15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681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Gap = TPEA (existing) – Invoice exposures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pic>
        <p:nvPicPr>
          <p:cNvPr id="5" name="Picture 4">
            <a:extLst>
              <a:ext uri="{FF2B5EF4-FFF2-40B4-BE49-F238E27FC236}">
                <a16:creationId xmlns:a16="http://schemas.microsoft.com/office/drawing/2014/main" id="{786D77B9-FF14-4D02-81D6-62E38EC98E86}"/>
              </a:ext>
            </a:extLst>
          </p:cNvPr>
          <p:cNvPicPr>
            <a:picLocks noChangeAspect="1"/>
          </p:cNvPicPr>
          <p:nvPr/>
        </p:nvPicPr>
        <p:blipFill>
          <a:blip r:embed="rId2"/>
          <a:stretch>
            <a:fillRect/>
          </a:stretch>
        </p:blipFill>
        <p:spPr>
          <a:xfrm>
            <a:off x="278091" y="730192"/>
            <a:ext cx="6275109" cy="4527913"/>
          </a:xfrm>
          <a:prstGeom prst="rect">
            <a:avLst/>
          </a:prstGeom>
        </p:spPr>
      </p:pic>
      <p:sp>
        <p:nvSpPr>
          <p:cNvPr id="6" name="Content Placeholder 2">
            <a:extLst>
              <a:ext uri="{FF2B5EF4-FFF2-40B4-BE49-F238E27FC236}">
                <a16:creationId xmlns:a16="http://schemas.microsoft.com/office/drawing/2014/main" id="{A5E38BDF-07B0-4893-851A-5BFDECEF53A2}"/>
              </a:ext>
            </a:extLst>
          </p:cNvPr>
          <p:cNvSpPr txBox="1">
            <a:spLocks/>
          </p:cNvSpPr>
          <p:nvPr/>
        </p:nvSpPr>
        <p:spPr>
          <a:xfrm>
            <a:off x="257666" y="5308107"/>
            <a:ext cx="8704867" cy="143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200" dirty="0"/>
              <a:t>4. A higher RFAF factor is applied into the </a:t>
            </a:r>
            <a:r>
              <a:rPr lang="en-US" sz="1200" dirty="0" err="1"/>
              <a:t>MaxRTLE</a:t>
            </a:r>
            <a:r>
              <a:rPr lang="en-US" sz="1200" dirty="0"/>
              <a:t>, resulting in an even higher positive gap.  During periods of increased price volatility such as in the summer months, positive gaps tend to be more pronounced,</a:t>
            </a:r>
          </a:p>
          <a:p>
            <a:pPr marL="0" indent="0">
              <a:spcBef>
                <a:spcPts val="0"/>
              </a:spcBef>
              <a:buNone/>
            </a:pPr>
            <a:r>
              <a:rPr lang="en-US" sz="1200" dirty="0"/>
              <a:t>5. Increase in futures prices result in higher RFAF’s, but the increase or the magnitude of the increase does not materialize in the RT market.</a:t>
            </a:r>
          </a:p>
          <a:p>
            <a:pPr marL="0" indent="0">
              <a:spcBef>
                <a:spcPts val="0"/>
              </a:spcBef>
              <a:buNone/>
            </a:pPr>
            <a:r>
              <a:rPr lang="en-US" sz="1200" dirty="0"/>
              <a:t>6. A lot of the above points may are also apply for the negative gap occurrences. </a:t>
            </a:r>
          </a:p>
          <a:p>
            <a:pPr>
              <a:spcBef>
                <a:spcPts val="0"/>
              </a:spcBef>
              <a:buFont typeface="Symbol" panose="05050102010706020507" pitchFamily="18" charset="2"/>
              <a:buChar char=""/>
            </a:pPr>
            <a:endParaRPr lang="en-US" sz="1200" dirty="0"/>
          </a:p>
          <a:p>
            <a:pPr>
              <a:spcBef>
                <a:spcPts val="0"/>
              </a:spcBef>
              <a:buFont typeface="Symbol" panose="05050102010706020507" pitchFamily="18" charset="2"/>
              <a:buChar char=""/>
            </a:pPr>
            <a:endParaRPr lang="en-US" sz="1200" dirty="0"/>
          </a:p>
          <a:p>
            <a:pPr>
              <a:spcBef>
                <a:spcPts val="0"/>
              </a:spcBef>
              <a:buFont typeface="Symbol" panose="05050102010706020507" pitchFamily="18" charset="2"/>
              <a:buChar char=""/>
            </a:pPr>
            <a:endParaRPr lang="en-US" sz="2000" dirty="0"/>
          </a:p>
          <a:p>
            <a:pPr>
              <a:spcBef>
                <a:spcPts val="0"/>
              </a:spcBef>
              <a:buFont typeface="Symbol" panose="05050102010706020507" pitchFamily="18" charset="2"/>
              <a:buChar char=""/>
            </a:pPr>
            <a:endParaRPr lang="en-US" sz="2000" dirty="0"/>
          </a:p>
        </p:txBody>
      </p:sp>
      <p:sp>
        <p:nvSpPr>
          <p:cNvPr id="7" name="Content Placeholder 2">
            <a:extLst>
              <a:ext uri="{FF2B5EF4-FFF2-40B4-BE49-F238E27FC236}">
                <a16:creationId xmlns:a16="http://schemas.microsoft.com/office/drawing/2014/main" id="{2BA3D61A-3C7A-43B6-AAEB-3EBE712ECF9C}"/>
              </a:ext>
            </a:extLst>
          </p:cNvPr>
          <p:cNvSpPr txBox="1">
            <a:spLocks/>
          </p:cNvSpPr>
          <p:nvPr/>
        </p:nvSpPr>
        <p:spPr>
          <a:xfrm>
            <a:off x="6695562" y="711997"/>
            <a:ext cx="2366737" cy="456430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200" b="1" dirty="0">
                <a:latin typeface="+mj-lt"/>
                <a:ea typeface="Times New Roman" panose="02020603050405020304" pitchFamily="18" charset="0"/>
              </a:rPr>
              <a:t>Total population is  165,251 </a:t>
            </a:r>
          </a:p>
          <a:p>
            <a:pPr>
              <a:spcBef>
                <a:spcPts val="0"/>
              </a:spcBef>
            </a:pPr>
            <a:r>
              <a:rPr lang="en-US" sz="1200" b="1" dirty="0">
                <a:latin typeface="+mj-lt"/>
                <a:ea typeface="Times New Roman" panose="02020603050405020304" pitchFamily="18" charset="0"/>
              </a:rPr>
              <a:t>ERCOT hit the peak price of $5,000 on 7/13/22</a:t>
            </a:r>
          </a:p>
          <a:p>
            <a:pPr marL="0" marR="0">
              <a:spcBef>
                <a:spcPts val="0"/>
              </a:spcBef>
              <a:spcAft>
                <a:spcPts val="0"/>
              </a:spcAft>
            </a:pPr>
            <a:r>
              <a:rPr lang="en-US" sz="1200" b="1" dirty="0">
                <a:effectLst/>
                <a:latin typeface="+mj-lt"/>
                <a:ea typeface="Calibri" panose="020F0502020204030204" pitchFamily="34" charset="0"/>
              </a:rPr>
              <a:t>Positive gaps occur when: </a:t>
            </a:r>
          </a:p>
          <a:p>
            <a:pPr marL="0" marR="0">
              <a:spcBef>
                <a:spcPts val="0"/>
              </a:spcBef>
              <a:spcAft>
                <a:spcPts val="0"/>
              </a:spcAft>
            </a:pPr>
            <a:endParaRPr lang="en-US" sz="1200" b="1" dirty="0">
              <a:effectLst/>
              <a:latin typeface="+mj-lt"/>
              <a:ea typeface="Calibri" panose="020F0502020204030204" pitchFamily="34" charset="0"/>
            </a:endParaRPr>
          </a:p>
          <a:p>
            <a:pPr marL="0" marR="0" lvl="0" indent="0">
              <a:spcBef>
                <a:spcPts val="0"/>
              </a:spcBef>
              <a:spcAft>
                <a:spcPts val="0"/>
              </a:spcAft>
              <a:buAutoNum type="arabicPeriod"/>
            </a:pPr>
            <a:r>
              <a:rPr lang="en-US" sz="1200" dirty="0">
                <a:effectLst/>
                <a:latin typeface="+mj-lt"/>
                <a:ea typeface="Times New Roman" panose="02020603050405020304" pitchFamily="18" charset="0"/>
              </a:rPr>
              <a:t>A CP is mostly in a net credit position resulting in a net credit invoice exposure and no EAL requirement.  In this instance, the MCE/Minimum Current Exposure is driving the TPEA resulting in a positive gap.</a:t>
            </a:r>
          </a:p>
          <a:p>
            <a:pPr marL="0" indent="0">
              <a:spcBef>
                <a:spcPts val="0"/>
              </a:spcBef>
              <a:buNone/>
            </a:pPr>
            <a:r>
              <a:rPr lang="en-US" sz="1200" dirty="0"/>
              <a:t>2. </a:t>
            </a:r>
            <a:r>
              <a:rPr lang="en-US" sz="1200" dirty="0" err="1"/>
              <a:t>MaxRTLE</a:t>
            </a:r>
            <a:r>
              <a:rPr lang="en-US" sz="1200" dirty="0"/>
              <a:t>, because of the lookback, is still driving the EAL even as the CP’s invoice exposure has already shifted to a net credit position.</a:t>
            </a:r>
          </a:p>
          <a:p>
            <a:pPr marL="0" indent="0">
              <a:spcBef>
                <a:spcPts val="0"/>
              </a:spcBef>
              <a:buNone/>
            </a:pPr>
            <a:r>
              <a:rPr lang="en-US" sz="1200" dirty="0"/>
              <a:t>3. An elevated </a:t>
            </a:r>
            <a:r>
              <a:rPr lang="en-US" sz="1200" dirty="0" err="1"/>
              <a:t>MaxRTLE</a:t>
            </a:r>
            <a:r>
              <a:rPr lang="en-US" sz="1200" dirty="0"/>
              <a:t> is carried over during seasonal transitions (e.g., summer into fall) or from a period of volatility to a period of more stable prices.</a:t>
            </a:r>
          </a:p>
          <a:p>
            <a:pPr marL="342900" marR="0" lvl="0" indent="-342900">
              <a:spcBef>
                <a:spcPts val="0"/>
              </a:spcBef>
              <a:spcAft>
                <a:spcPts val="0"/>
              </a:spcAft>
              <a:buFont typeface="+mj-lt"/>
              <a:buAutoNum type="arabicPeriod"/>
            </a:pPr>
            <a:endParaRPr lang="en-US" sz="1200" dirty="0">
              <a:effectLst/>
              <a:latin typeface="+mj-lt"/>
              <a:ea typeface="Calibri" panose="020F0502020204030204" pitchFamily="34" charset="0"/>
            </a:endParaRPr>
          </a:p>
        </p:txBody>
      </p:sp>
    </p:spTree>
    <p:extLst>
      <p:ext uri="{BB962C8B-B14F-4D97-AF65-F5344CB8AC3E}">
        <p14:creationId xmlns:p14="http://schemas.microsoft.com/office/powerpoint/2010/main" val="42072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Invoice exposures exceed TPEA (existing) = Negative Gap</a:t>
            </a:r>
            <a:br>
              <a:rPr lang="en-US" sz="2000" dirty="0"/>
            </a:br>
            <a:r>
              <a:rPr lang="en-US" sz="2000" dirty="0"/>
              <a:t>Each dot represents an individual occurrence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pic>
        <p:nvPicPr>
          <p:cNvPr id="8" name="Picture 7">
            <a:extLst>
              <a:ext uri="{FF2B5EF4-FFF2-40B4-BE49-F238E27FC236}">
                <a16:creationId xmlns:a16="http://schemas.microsoft.com/office/drawing/2014/main" id="{D914344A-69EB-4C09-94DA-E396DA2A4F55}"/>
              </a:ext>
            </a:extLst>
          </p:cNvPr>
          <p:cNvPicPr>
            <a:picLocks noChangeAspect="1"/>
          </p:cNvPicPr>
          <p:nvPr/>
        </p:nvPicPr>
        <p:blipFill>
          <a:blip r:embed="rId2"/>
          <a:stretch>
            <a:fillRect/>
          </a:stretch>
        </p:blipFill>
        <p:spPr>
          <a:xfrm>
            <a:off x="38100" y="1055800"/>
            <a:ext cx="9144000" cy="3882980"/>
          </a:xfrm>
          <a:prstGeom prst="rect">
            <a:avLst/>
          </a:prstGeom>
        </p:spPr>
      </p:pic>
      <p:sp>
        <p:nvSpPr>
          <p:cNvPr id="9" name="Content Placeholder 2">
            <a:extLst>
              <a:ext uri="{FF2B5EF4-FFF2-40B4-BE49-F238E27FC236}">
                <a16:creationId xmlns:a16="http://schemas.microsoft.com/office/drawing/2014/main" id="{858527A8-486A-45F2-8697-D5D5ACB528FA}"/>
              </a:ext>
            </a:extLst>
          </p:cNvPr>
          <p:cNvSpPr txBox="1">
            <a:spLocks/>
          </p:cNvSpPr>
          <p:nvPr/>
        </p:nvSpPr>
        <p:spPr>
          <a:xfrm>
            <a:off x="381000" y="4943493"/>
            <a:ext cx="8534400" cy="2130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Negative gap events occurred every day</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Total number of occurrences is 6361 (3.8% of total)</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The deepest negative gap occurrence was on 7/8/22 for ($221MM) for a single MP. All deeply negative days clustered around high price days. This was due to RT prices hitting $5K on 7/13/22.  </a:t>
            </a:r>
          </a:p>
          <a:p>
            <a:pPr marL="0" indent="0">
              <a:spcBef>
                <a:spcPts val="0"/>
              </a:spcBef>
              <a:buNone/>
            </a:pPr>
            <a:endParaRPr lang="en-US" sz="1500" dirty="0">
              <a:latin typeface="Calibri" panose="020F0502020204030204" pitchFamily="34" charset="0"/>
              <a:ea typeface="Times New Roman" panose="02020603050405020304" pitchFamily="18" charset="0"/>
            </a:endParaRPr>
          </a:p>
          <a:p>
            <a:pPr>
              <a:spcBef>
                <a:spcPts val="0"/>
              </a:spcBef>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a:spcBef>
                <a:spcPts val="0"/>
              </a:spcBef>
              <a:buFont typeface="Symbol" panose="05050102010706020507" pitchFamily="18" charset="2"/>
              <a:buChar char=""/>
            </a:pPr>
            <a:endParaRPr lang="en-US" sz="2000" dirty="0"/>
          </a:p>
        </p:txBody>
      </p:sp>
    </p:spTree>
    <p:extLst>
      <p:ext uri="{BB962C8B-B14F-4D97-AF65-F5344CB8AC3E}">
        <p14:creationId xmlns:p14="http://schemas.microsoft.com/office/powerpoint/2010/main" val="23270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pPr algn="ctr"/>
            <a:r>
              <a:rPr lang="en-US" sz="2000" dirty="0"/>
              <a:t>Aggregate daily negative gap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pic>
        <p:nvPicPr>
          <p:cNvPr id="8" name="Picture 7">
            <a:extLst>
              <a:ext uri="{FF2B5EF4-FFF2-40B4-BE49-F238E27FC236}">
                <a16:creationId xmlns:a16="http://schemas.microsoft.com/office/drawing/2014/main" id="{767F6BA4-0DF6-44A8-B3E3-33B037A6BFF8}"/>
              </a:ext>
            </a:extLst>
          </p:cNvPr>
          <p:cNvPicPr>
            <a:picLocks noChangeAspect="1"/>
          </p:cNvPicPr>
          <p:nvPr/>
        </p:nvPicPr>
        <p:blipFill>
          <a:blip r:embed="rId2"/>
          <a:stretch>
            <a:fillRect/>
          </a:stretch>
        </p:blipFill>
        <p:spPr>
          <a:xfrm>
            <a:off x="512190" y="766500"/>
            <a:ext cx="7986486" cy="3276600"/>
          </a:xfrm>
          <a:prstGeom prst="rect">
            <a:avLst/>
          </a:prstGeom>
        </p:spPr>
      </p:pic>
      <p:sp>
        <p:nvSpPr>
          <p:cNvPr id="9" name="Content Placeholder 2">
            <a:extLst>
              <a:ext uri="{FF2B5EF4-FFF2-40B4-BE49-F238E27FC236}">
                <a16:creationId xmlns:a16="http://schemas.microsoft.com/office/drawing/2014/main" id="{D209895C-7243-4A2F-83D9-C95B65B96C2E}"/>
              </a:ext>
            </a:extLst>
          </p:cNvPr>
          <p:cNvSpPr txBox="1">
            <a:spLocks/>
          </p:cNvSpPr>
          <p:nvPr/>
        </p:nvSpPr>
        <p:spPr>
          <a:xfrm>
            <a:off x="306371" y="4111759"/>
            <a:ext cx="8534400" cy="25557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Peak aggregate negative gap occurred on 7/8/23 and was for ($334MM) consisting of 28 counterparties</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Negative gap events occurred due to following:</a:t>
            </a:r>
          </a:p>
          <a:p>
            <a:pPr lvl="1">
              <a:spcBef>
                <a:spcPts val="0"/>
              </a:spcBef>
              <a:buFont typeface="+mj-lt"/>
              <a:buAutoNum type="alphaLcParenR"/>
            </a:pPr>
            <a:r>
              <a:rPr lang="en-US" sz="1500" dirty="0">
                <a:latin typeface="Calibri" panose="020F0502020204030204" pitchFamily="34" charset="0"/>
                <a:ea typeface="Times New Roman" panose="02020603050405020304" pitchFamily="18" charset="0"/>
              </a:rPr>
              <a:t>Historical peak exposures (</a:t>
            </a:r>
            <a:r>
              <a:rPr lang="en-US" sz="1500" dirty="0" err="1">
                <a:latin typeface="Calibri" panose="020F0502020204030204" pitchFamily="34" charset="0"/>
                <a:ea typeface="Times New Roman" panose="02020603050405020304" pitchFamily="18" charset="0"/>
              </a:rPr>
              <a:t>maxrtle</a:t>
            </a:r>
            <a:r>
              <a:rPr lang="en-US" sz="1500" dirty="0">
                <a:latin typeface="Calibri" panose="020F0502020204030204" pitchFamily="34" charset="0"/>
                <a:ea typeface="Times New Roman" panose="02020603050405020304" pitchFamily="18" charset="0"/>
              </a:rPr>
              <a:t>) tend to be at lower/minimal levels before the price spikes occur. During the seasonal transitions or price volatility periods TPEA’s take time to get caught up in capturing the invoice exposures, </a:t>
            </a:r>
          </a:p>
          <a:p>
            <a:pPr lvl="1">
              <a:spcBef>
                <a:spcPts val="0"/>
              </a:spcBef>
              <a:buFont typeface="+mj-lt"/>
              <a:buAutoNum type="alphaLcParenR"/>
            </a:pPr>
            <a:r>
              <a:rPr lang="en-US" sz="1500" dirty="0">
                <a:latin typeface="Calibri" panose="020F0502020204030204" pitchFamily="34" charset="0"/>
                <a:ea typeface="Times New Roman" panose="02020603050405020304" pitchFamily="18" charset="0"/>
              </a:rPr>
              <a:t>The way counter-parties transact in the market: MP’s hedging practices and exposure to RT, DAM and ancillary markets could lead to heightened exposure during the high volatility periods, </a:t>
            </a:r>
          </a:p>
          <a:p>
            <a:pPr lvl="1">
              <a:spcBef>
                <a:spcPts val="0"/>
              </a:spcBef>
              <a:buFont typeface="+mj-lt"/>
              <a:buAutoNum type="alphaLcParenR"/>
            </a:pPr>
            <a:r>
              <a:rPr lang="en-US" sz="1500" dirty="0">
                <a:latin typeface="Calibri" panose="020F0502020204030204" pitchFamily="34" charset="0"/>
                <a:ea typeface="Times New Roman" panose="02020603050405020304" pitchFamily="18" charset="0"/>
              </a:rPr>
              <a:t>Futures prices for forward factors do not have a perfect predictive capacity of forecasting actual RT settled prices.</a:t>
            </a:r>
          </a:p>
        </p:txBody>
      </p:sp>
    </p:spTree>
    <p:extLst>
      <p:ext uri="{BB962C8B-B14F-4D97-AF65-F5344CB8AC3E}">
        <p14:creationId xmlns:p14="http://schemas.microsoft.com/office/powerpoint/2010/main" val="173005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860-7F53-4966-86CF-75E2176DF76A}"/>
              </a:ext>
            </a:extLst>
          </p:cNvPr>
          <p:cNvSpPr>
            <a:spLocks noGrp="1"/>
          </p:cNvSpPr>
          <p:nvPr>
            <p:ph type="title"/>
          </p:nvPr>
        </p:nvSpPr>
        <p:spPr>
          <a:xfrm>
            <a:off x="381000" y="243682"/>
            <a:ext cx="8458200" cy="746918"/>
          </a:xfrm>
        </p:spPr>
        <p:txBody>
          <a:bodyPr/>
          <a:lstStyle/>
          <a:p>
            <a:r>
              <a:rPr lang="en-US" sz="2000" dirty="0"/>
              <a:t>Summary of negative gap occurrences:</a:t>
            </a:r>
            <a:br>
              <a:rPr lang="en-US" sz="2000" dirty="0"/>
            </a:br>
            <a:r>
              <a:rPr lang="en-US" sz="2000" dirty="0"/>
              <a:t>Existing methodology vs. NRG proposed methodology    </a:t>
            </a:r>
          </a:p>
        </p:txBody>
      </p:sp>
      <p:sp>
        <p:nvSpPr>
          <p:cNvPr id="4" name="Slide Number Placeholder 3">
            <a:extLst>
              <a:ext uri="{FF2B5EF4-FFF2-40B4-BE49-F238E27FC236}">
                <a16:creationId xmlns:a16="http://schemas.microsoft.com/office/drawing/2014/main" id="{17DB2987-2A6C-46E9-A624-4603F6AF7783}"/>
              </a:ext>
            </a:extLst>
          </p:cNvPr>
          <p:cNvSpPr>
            <a:spLocks noGrp="1"/>
          </p:cNvSpPr>
          <p:nvPr>
            <p:ph type="sldNum" sz="quarter" idx="4"/>
          </p:nvPr>
        </p:nvSpPr>
        <p:spPr/>
        <p:txBody>
          <a:bodyPr/>
          <a:lstStyle/>
          <a:p>
            <a:fld id="{1D93BD3E-1E9A-4970-A6F7-E7AC52762E0C}" type="slidenum">
              <a:rPr lang="en-US" smtClean="0"/>
              <a:pPr/>
              <a:t>6</a:t>
            </a:fld>
            <a:endParaRPr lang="en-US" dirty="0"/>
          </a:p>
        </p:txBody>
      </p:sp>
      <p:sp>
        <p:nvSpPr>
          <p:cNvPr id="5" name="Content Placeholder 2">
            <a:extLst>
              <a:ext uri="{FF2B5EF4-FFF2-40B4-BE49-F238E27FC236}">
                <a16:creationId xmlns:a16="http://schemas.microsoft.com/office/drawing/2014/main" id="{3CFF00EB-5986-4BAE-A41D-3D3CC4506477}"/>
              </a:ext>
            </a:extLst>
          </p:cNvPr>
          <p:cNvSpPr>
            <a:spLocks noGrp="1"/>
          </p:cNvSpPr>
          <p:nvPr>
            <p:ph idx="1"/>
          </p:nvPr>
        </p:nvSpPr>
        <p:spPr>
          <a:xfrm>
            <a:off x="342900" y="5043602"/>
            <a:ext cx="8534400" cy="1504181"/>
          </a:xfrm>
        </p:spPr>
        <p:txBody>
          <a:bodyPr/>
          <a:lstStyle/>
          <a:p>
            <a:pPr>
              <a:spcBef>
                <a:spcPts val="0"/>
              </a:spcBef>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The proposed new TPEA methodology will increase negative gap occurrences from 6,361 to 6,514</a:t>
            </a:r>
          </a:p>
          <a:p>
            <a:pPr marL="342900" marR="0" lvl="0" indent="-342900">
              <a:spcBef>
                <a:spcPts val="0"/>
              </a:spcBef>
              <a:spcAft>
                <a:spcPts val="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The new proposal will increase the negative gap aggregate amounts by 13% and number of occurrences by 2.4% </a:t>
            </a:r>
          </a:p>
          <a:p>
            <a:pPr>
              <a:spcBef>
                <a:spcPts val="0"/>
              </a:spcBef>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Top 10 for each category is roughly 76-93% of </a:t>
            </a:r>
            <a:r>
              <a:rPr lang="en-US" sz="1500" dirty="0">
                <a:latin typeface="Calibri" panose="020F0502020204030204" pitchFamily="34" charset="0"/>
                <a:ea typeface="Times New Roman" panose="02020603050405020304" pitchFamily="18" charset="0"/>
              </a:rPr>
              <a:t>total for each category</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It is noted the above negative gap events will be higher, if the $10K threshold was not applied.   </a:t>
            </a:r>
          </a:p>
          <a:p>
            <a:pPr marL="342900" marR="0" lvl="0" indent="-342900">
              <a:spcBef>
                <a:spcPts val="0"/>
              </a:spcBef>
              <a:spcAft>
                <a:spcPts val="0"/>
              </a:spcAft>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26BD6EEA-556B-4237-BB88-203C4411026A}"/>
              </a:ext>
            </a:extLst>
          </p:cNvPr>
          <p:cNvPicPr>
            <a:picLocks noChangeAspect="1"/>
          </p:cNvPicPr>
          <p:nvPr/>
        </p:nvPicPr>
        <p:blipFill>
          <a:blip r:embed="rId2"/>
          <a:stretch>
            <a:fillRect/>
          </a:stretch>
        </p:blipFill>
        <p:spPr>
          <a:xfrm>
            <a:off x="1752600" y="990600"/>
            <a:ext cx="5638800" cy="3822622"/>
          </a:xfrm>
          <a:prstGeom prst="rect">
            <a:avLst/>
          </a:prstGeom>
        </p:spPr>
      </p:pic>
    </p:spTree>
    <p:extLst>
      <p:ext uri="{BB962C8B-B14F-4D97-AF65-F5344CB8AC3E}">
        <p14:creationId xmlns:p14="http://schemas.microsoft.com/office/powerpoint/2010/main" val="290421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Invoice exposures: existing vs. proposed TPEA minus Inv. </a:t>
            </a:r>
            <a:r>
              <a:rPr lang="en-US" sz="2000"/>
              <a:t>Exposure</a:t>
            </a:r>
            <a:endParaRPr lang="en-US" sz="2000" dirty="0"/>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pic>
        <p:nvPicPr>
          <p:cNvPr id="6" name="Picture 5">
            <a:extLst>
              <a:ext uri="{FF2B5EF4-FFF2-40B4-BE49-F238E27FC236}">
                <a16:creationId xmlns:a16="http://schemas.microsoft.com/office/drawing/2014/main" id="{42142655-4DCD-4088-B6D4-6A06E6ECBAD3}"/>
              </a:ext>
            </a:extLst>
          </p:cNvPr>
          <p:cNvPicPr>
            <a:picLocks noChangeAspect="1"/>
          </p:cNvPicPr>
          <p:nvPr/>
        </p:nvPicPr>
        <p:blipFill>
          <a:blip r:embed="rId2"/>
          <a:stretch>
            <a:fillRect/>
          </a:stretch>
        </p:blipFill>
        <p:spPr>
          <a:xfrm>
            <a:off x="769620" y="712429"/>
            <a:ext cx="7688580" cy="5585190"/>
          </a:xfrm>
          <a:prstGeom prst="rect">
            <a:avLst/>
          </a:prstGeom>
        </p:spPr>
      </p:pic>
    </p:spTree>
    <p:extLst>
      <p:ext uri="{BB962C8B-B14F-4D97-AF65-F5344CB8AC3E}">
        <p14:creationId xmlns:p14="http://schemas.microsoft.com/office/powerpoint/2010/main" val="203922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Negative gap occurrences: NRG’s proposal vs existing TPEA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9" name="Content Placeholder 2">
            <a:extLst>
              <a:ext uri="{FF2B5EF4-FFF2-40B4-BE49-F238E27FC236}">
                <a16:creationId xmlns:a16="http://schemas.microsoft.com/office/drawing/2014/main" id="{858527A8-486A-45F2-8697-D5D5ACB528FA}"/>
              </a:ext>
            </a:extLst>
          </p:cNvPr>
          <p:cNvSpPr txBox="1">
            <a:spLocks/>
          </p:cNvSpPr>
          <p:nvPr/>
        </p:nvSpPr>
        <p:spPr>
          <a:xfrm>
            <a:off x="315798" y="5213130"/>
            <a:ext cx="8534400" cy="2130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Existing TPEA calculation will provide additional cushion as indicated by the above zero occurrences (352 occurrences). In other words, the new methodology will lead to an increased number of negative gap occurrences  </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The new TPEA calculation will deepen the negative gap events when they occur </a:t>
            </a:r>
          </a:p>
          <a:p>
            <a:pPr>
              <a:spcBef>
                <a:spcPts val="0"/>
              </a:spcBef>
              <a:buFont typeface="Symbol" panose="05050102010706020507" pitchFamily="18" charset="2"/>
              <a:buChar char=""/>
            </a:pPr>
            <a:endParaRPr lang="en-US" sz="2000" dirty="0"/>
          </a:p>
        </p:txBody>
      </p:sp>
      <p:pic>
        <p:nvPicPr>
          <p:cNvPr id="5" name="Picture 4">
            <a:extLst>
              <a:ext uri="{FF2B5EF4-FFF2-40B4-BE49-F238E27FC236}">
                <a16:creationId xmlns:a16="http://schemas.microsoft.com/office/drawing/2014/main" id="{42B595AC-AD42-4F74-BBB3-9B92E12370F3}"/>
              </a:ext>
            </a:extLst>
          </p:cNvPr>
          <p:cNvPicPr>
            <a:picLocks noChangeAspect="1"/>
          </p:cNvPicPr>
          <p:nvPr/>
        </p:nvPicPr>
        <p:blipFill>
          <a:blip r:embed="rId2"/>
          <a:stretch>
            <a:fillRect/>
          </a:stretch>
        </p:blipFill>
        <p:spPr>
          <a:xfrm>
            <a:off x="204216" y="806721"/>
            <a:ext cx="8811768" cy="4361688"/>
          </a:xfrm>
          <a:prstGeom prst="rect">
            <a:avLst/>
          </a:prstGeom>
        </p:spPr>
      </p:pic>
    </p:spTree>
    <p:extLst>
      <p:ext uri="{BB962C8B-B14F-4D97-AF65-F5344CB8AC3E}">
        <p14:creationId xmlns:p14="http://schemas.microsoft.com/office/powerpoint/2010/main" val="390819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Negative Gap</a:t>
            </a:r>
            <a:br>
              <a:rPr lang="en-US" sz="2000" dirty="0"/>
            </a:br>
            <a:r>
              <a:rPr lang="en-US" sz="2000" dirty="0"/>
              <a:t>Daily aggregate amounts for the last 13 months ending 1/31/23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pic>
        <p:nvPicPr>
          <p:cNvPr id="6" name="Picture 5">
            <a:extLst>
              <a:ext uri="{FF2B5EF4-FFF2-40B4-BE49-F238E27FC236}">
                <a16:creationId xmlns:a16="http://schemas.microsoft.com/office/drawing/2014/main" id="{B4FF0292-A1A7-42AE-A751-DA4E2408AA4E}"/>
              </a:ext>
            </a:extLst>
          </p:cNvPr>
          <p:cNvPicPr>
            <a:picLocks noChangeAspect="1"/>
          </p:cNvPicPr>
          <p:nvPr/>
        </p:nvPicPr>
        <p:blipFill>
          <a:blip r:embed="rId2"/>
          <a:stretch>
            <a:fillRect/>
          </a:stretch>
        </p:blipFill>
        <p:spPr>
          <a:xfrm>
            <a:off x="438912" y="1114343"/>
            <a:ext cx="8171688" cy="3950208"/>
          </a:xfrm>
          <a:prstGeom prst="rect">
            <a:avLst/>
          </a:prstGeom>
        </p:spPr>
      </p:pic>
      <p:sp>
        <p:nvSpPr>
          <p:cNvPr id="7" name="Content Placeholder 2">
            <a:extLst>
              <a:ext uri="{FF2B5EF4-FFF2-40B4-BE49-F238E27FC236}">
                <a16:creationId xmlns:a16="http://schemas.microsoft.com/office/drawing/2014/main" id="{BE9C8ED4-C1B5-4825-9E1D-F8FB6585050C}"/>
              </a:ext>
            </a:extLst>
          </p:cNvPr>
          <p:cNvSpPr txBox="1">
            <a:spLocks/>
          </p:cNvSpPr>
          <p:nvPr/>
        </p:nvSpPr>
        <p:spPr>
          <a:xfrm>
            <a:off x="342900" y="5162341"/>
            <a:ext cx="8534400" cy="8574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7/8/22 aggregate peak negative gap was ($334MM) consisting of 28 counterparties  vs. ($221MM) based on existing TPEA methodology </a:t>
            </a:r>
          </a:p>
          <a:p>
            <a:pPr>
              <a:spcBef>
                <a:spcPts val="0"/>
              </a:spcBef>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24166276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9AA12-8AF9-4AA6-90FE-24669859CDF3}">
  <ds:schemaRefs>
    <ds:schemaRef ds:uri="http://purl.org/dc/term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21098</TotalTime>
  <Words>746</Words>
  <Application>Microsoft Office PowerPoint</Application>
  <PresentationFormat>On-screen Show (4:3)</PresentationFormat>
  <Paragraphs>100</Paragraphs>
  <Slides>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Symbol</vt:lpstr>
      <vt:lpstr>1_Custom Design</vt:lpstr>
      <vt:lpstr>Office Theme</vt:lpstr>
      <vt:lpstr>Custom Design</vt:lpstr>
      <vt:lpstr>PowerPoint Presentation</vt:lpstr>
      <vt:lpstr>Invoice exposures – definition  </vt:lpstr>
      <vt:lpstr>Gap = TPEA (existing) – Invoice exposures  </vt:lpstr>
      <vt:lpstr>Invoice exposures exceed TPEA (existing) = Negative Gap Each dot represents an individual occurrence  </vt:lpstr>
      <vt:lpstr>Aggregate daily negative gap </vt:lpstr>
      <vt:lpstr>Summary of negative gap occurrences: Existing methodology vs. NRG proposed methodology    </vt:lpstr>
      <vt:lpstr>Invoice exposures: existing vs. proposed TPEA minus Inv. Exposure</vt:lpstr>
      <vt:lpstr>Negative gap occurrences: NRG’s proposal vs existing TPEA </vt:lpstr>
      <vt:lpstr>Negative Gap Daily aggregate amounts for the last 13 months ending 1/31/23 </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Dashnyam, Sanchir</cp:lastModifiedBy>
  <cp:revision>379</cp:revision>
  <cp:lastPrinted>2016-01-21T20:53:15Z</cp:lastPrinted>
  <dcterms:created xsi:type="dcterms:W3CDTF">2016-01-21T15:20:31Z</dcterms:created>
  <dcterms:modified xsi:type="dcterms:W3CDTF">2023-03-09T21:44:25Z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