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2"/>
  </p:notesMasterIdLst>
  <p:handoutMasterIdLst>
    <p:handoutMasterId r:id="rId13"/>
  </p:handoutMasterIdLst>
  <p:sldIdLst>
    <p:sldId id="260" r:id="rId6"/>
    <p:sldId id="268" r:id="rId7"/>
    <p:sldId id="272" r:id="rId8"/>
    <p:sldId id="270" r:id="rId9"/>
    <p:sldId id="274" r:id="rId10"/>
    <p:sldId id="267" r:id="rId11"/>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AA8FF4B2-6FD9-C710-232C-A5BFED59E343}" name="Sanchez, Daniel" initials="SD" userId="S::Daniel.Sanchez2@ercot.com::fb619a67-39da-40d8-9da5-675a1573cb40"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734" autoAdjust="0"/>
  </p:normalViewPr>
  <p:slideViewPr>
    <p:cSldViewPr showGuides="1">
      <p:cViewPr varScale="1">
        <p:scale>
          <a:sx n="100" d="100"/>
          <a:sy n="100" d="100"/>
        </p:scale>
        <p:origin x="1632" y="84"/>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viewProps" Target="viewProps.xml"/><Relationship Id="rId10" Type="http://schemas.openxmlformats.org/officeDocument/2006/relationships/slide" Target="slides/slide5.xml"/><Relationship Id="rId19"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digo, Jake" userId="S::jake.pedigo@ercot.com::0c06b333-eb43-4e1b-ae58-2615bd219d7a" providerId="AD" clId="Web-{2339317D-642F-4451-A731-20A98AD8081A}"/>
    <pc:docChg chg="addSld delSld modSld">
      <pc:chgData name="Pedigo, Jake" userId="S::jake.pedigo@ercot.com::0c06b333-eb43-4e1b-ae58-2615bd219d7a" providerId="AD" clId="Web-{2339317D-642F-4451-A731-20A98AD8081A}" dt="2023-02-24T21:09:50.109" v="31"/>
      <pc:docMkLst>
        <pc:docMk/>
      </pc:docMkLst>
      <pc:sldChg chg="modSp modCm">
        <pc:chgData name="Pedigo, Jake" userId="S::jake.pedigo@ercot.com::0c06b333-eb43-4e1b-ae58-2615bd219d7a" providerId="AD" clId="Web-{2339317D-642F-4451-A731-20A98AD8081A}" dt="2023-02-24T21:07:31.935" v="8"/>
        <pc:sldMkLst>
          <pc:docMk/>
          <pc:sldMk cId="450847268" sldId="268"/>
        </pc:sldMkLst>
        <pc:spChg chg="mod">
          <ac:chgData name="Pedigo, Jake" userId="S::jake.pedigo@ercot.com::0c06b333-eb43-4e1b-ae58-2615bd219d7a" providerId="AD" clId="Web-{2339317D-642F-4451-A731-20A98AD8081A}" dt="2023-02-24T21:07:18.732" v="7" actId="20577"/>
          <ac:spMkLst>
            <pc:docMk/>
            <pc:sldMk cId="450847268" sldId="268"/>
            <ac:spMk id="3" creationId="{00000000-0000-0000-0000-000000000000}"/>
          </ac:spMkLst>
        </pc:spChg>
      </pc:sldChg>
      <pc:sldChg chg="modSp modCm">
        <pc:chgData name="Pedigo, Jake" userId="S::jake.pedigo@ercot.com::0c06b333-eb43-4e1b-ae58-2615bd219d7a" providerId="AD" clId="Web-{2339317D-642F-4451-A731-20A98AD8081A}" dt="2023-02-24T21:08:44.155" v="19" actId="20577"/>
        <pc:sldMkLst>
          <pc:docMk/>
          <pc:sldMk cId="3017110896" sldId="270"/>
        </pc:sldMkLst>
        <pc:spChg chg="mod">
          <ac:chgData name="Pedigo, Jake" userId="S::jake.pedigo@ercot.com::0c06b333-eb43-4e1b-ae58-2615bd219d7a" providerId="AD" clId="Web-{2339317D-642F-4451-A731-20A98AD8081A}" dt="2023-02-24T21:08:44.155" v="19" actId="20577"/>
          <ac:spMkLst>
            <pc:docMk/>
            <pc:sldMk cId="3017110896" sldId="270"/>
            <ac:spMk id="3" creationId="{00000000-0000-0000-0000-000000000000}"/>
          </ac:spMkLst>
        </pc:spChg>
      </pc:sldChg>
      <pc:sldChg chg="del">
        <pc:chgData name="Pedigo, Jake" userId="S::jake.pedigo@ercot.com::0c06b333-eb43-4e1b-ae58-2615bd219d7a" providerId="AD" clId="Web-{2339317D-642F-4451-A731-20A98AD8081A}" dt="2023-02-24T21:09:50.109" v="31"/>
        <pc:sldMkLst>
          <pc:docMk/>
          <pc:sldMk cId="1263220413" sldId="271"/>
        </pc:sldMkLst>
      </pc:sldChg>
      <pc:sldChg chg="del delCm">
        <pc:chgData name="Pedigo, Jake" userId="S::jake.pedigo@ercot.com::0c06b333-eb43-4e1b-ae58-2615bd219d7a" providerId="AD" clId="Web-{2339317D-642F-4451-A731-20A98AD8081A}" dt="2023-02-24T21:09:47.609" v="30"/>
        <pc:sldMkLst>
          <pc:docMk/>
          <pc:sldMk cId="3210406699" sldId="273"/>
        </pc:sldMkLst>
      </pc:sldChg>
      <pc:sldChg chg="modSp add replId modCm">
        <pc:chgData name="Pedigo, Jake" userId="S::jake.pedigo@ercot.com::0c06b333-eb43-4e1b-ae58-2615bd219d7a" providerId="AD" clId="Web-{2339317D-642F-4451-A731-20A98AD8081A}" dt="2023-02-24T21:09:17.468" v="28" actId="20577"/>
        <pc:sldMkLst>
          <pc:docMk/>
          <pc:sldMk cId="2187991941" sldId="274"/>
        </pc:sldMkLst>
        <pc:spChg chg="mod">
          <ac:chgData name="Pedigo, Jake" userId="S::jake.pedigo@ercot.com::0c06b333-eb43-4e1b-ae58-2615bd219d7a" providerId="AD" clId="Web-{2339317D-642F-4451-A731-20A98AD8081A}" dt="2023-02-24T21:09:17.468" v="28" actId="20577"/>
          <ac:spMkLst>
            <pc:docMk/>
            <pc:sldMk cId="2187991941" sldId="274"/>
            <ac:spMk id="3" creationId="{00000000-0000-0000-0000-000000000000}"/>
          </ac:spMkLst>
        </pc:spChg>
      </pc:sldChg>
    </pc:docChg>
  </pc:docChgLst>
  <pc:docChgLst>
    <pc:chgData name="Sanchez, Daniel" userId="fb619a67-39da-40d8-9da5-675a1573cb40" providerId="ADAL" clId="{0F17B405-0859-44F9-8962-E736E782CC37}"/>
    <pc:docChg chg="modSld">
      <pc:chgData name="Sanchez, Daniel" userId="fb619a67-39da-40d8-9da5-675a1573cb40" providerId="ADAL" clId="{0F17B405-0859-44F9-8962-E736E782CC37}" dt="2023-02-27T17:39:26.293" v="6"/>
      <pc:docMkLst>
        <pc:docMk/>
      </pc:docMkLst>
      <pc:sldChg chg="modSp mod">
        <pc:chgData name="Sanchez, Daniel" userId="fb619a67-39da-40d8-9da5-675a1573cb40" providerId="ADAL" clId="{0F17B405-0859-44F9-8962-E736E782CC37}" dt="2023-02-24T02:31:51.581" v="4" actId="14734"/>
        <pc:sldMkLst>
          <pc:docMk/>
          <pc:sldMk cId="3190927396" sldId="267"/>
        </pc:sldMkLst>
        <pc:graphicFrameChg chg="modGraphic">
          <ac:chgData name="Sanchez, Daniel" userId="fb619a67-39da-40d8-9da5-675a1573cb40" providerId="ADAL" clId="{0F17B405-0859-44F9-8962-E736E782CC37}" dt="2023-02-24T02:31:51.581" v="4" actId="14734"/>
          <ac:graphicFrameMkLst>
            <pc:docMk/>
            <pc:sldMk cId="3190927396" sldId="267"/>
            <ac:graphicFrameMk id="5" creationId="{00000000-0000-0000-0000-000000000000}"/>
          </ac:graphicFrameMkLst>
        </pc:graphicFrameChg>
      </pc:sldChg>
      <pc:sldChg chg="addCm">
        <pc:chgData name="Sanchez, Daniel" userId="fb619a67-39da-40d8-9da5-675a1573cb40" providerId="ADAL" clId="{0F17B405-0859-44F9-8962-E736E782CC37}" dt="2023-02-24T02:21:51.058" v="0"/>
        <pc:sldMkLst>
          <pc:docMk/>
          <pc:sldMk cId="450847268" sldId="268"/>
        </pc:sldMkLst>
      </pc:sldChg>
      <pc:sldChg chg="addCm">
        <pc:chgData name="Sanchez, Daniel" userId="fb619a67-39da-40d8-9da5-675a1573cb40" providerId="ADAL" clId="{0F17B405-0859-44F9-8962-E736E782CC37}" dt="2023-02-27T17:38:57.159" v="5"/>
        <pc:sldMkLst>
          <pc:docMk/>
          <pc:sldMk cId="3017110896" sldId="270"/>
        </pc:sldMkLst>
      </pc:sldChg>
      <pc:sldChg chg="addCm">
        <pc:chgData name="Sanchez, Daniel" userId="fb619a67-39da-40d8-9da5-675a1573cb40" providerId="ADAL" clId="{0F17B405-0859-44F9-8962-E736E782CC37}" dt="2023-02-24T02:29:03.834" v="3"/>
        <pc:sldMkLst>
          <pc:docMk/>
          <pc:sldMk cId="1263220413" sldId="271"/>
        </pc:sldMkLst>
      </pc:sldChg>
      <pc:sldChg chg="addCm">
        <pc:chgData name="Sanchez, Daniel" userId="fb619a67-39da-40d8-9da5-675a1573cb40" providerId="ADAL" clId="{0F17B405-0859-44F9-8962-E736E782CC37}" dt="2023-02-24T02:28:31.467" v="2"/>
        <pc:sldMkLst>
          <pc:docMk/>
          <pc:sldMk cId="3210406699" sldId="273"/>
        </pc:sldMkLst>
      </pc:sldChg>
      <pc:sldChg chg="addCm">
        <pc:chgData name="Sanchez, Daniel" userId="fb619a67-39da-40d8-9da5-675a1573cb40" providerId="ADAL" clId="{0F17B405-0859-44F9-8962-E736E782CC37}" dt="2023-02-27T17:39:26.293" v="6"/>
        <pc:sldMkLst>
          <pc:docMk/>
          <pc:sldMk cId="2187991941" sldId="274"/>
        </pc:sldMkLst>
      </pc:sldChg>
    </pc:docChg>
  </pc:docChgLst>
  <pc:docChgLst>
    <pc:chgData name="Pedigo, Jake" userId="S::jake.pedigo@ercot.com::0c06b333-eb43-4e1b-ae58-2615bd219d7a" providerId="AD" clId="Web-{A315B095-3160-4EB9-9516-4DABC0C993EB}"/>
    <pc:docChg chg="mod modSld">
      <pc:chgData name="Pedigo, Jake" userId="S::jake.pedigo@ercot.com::0c06b333-eb43-4e1b-ae58-2615bd219d7a" providerId="AD" clId="Web-{A315B095-3160-4EB9-9516-4DABC0C993EB}" dt="2023-02-24T17:43:33.157" v="5" actId="20577"/>
      <pc:docMkLst>
        <pc:docMk/>
      </pc:docMkLst>
      <pc:sldChg chg="modSp modCm">
        <pc:chgData name="Pedigo, Jake" userId="S::jake.pedigo@ercot.com::0c06b333-eb43-4e1b-ae58-2615bd219d7a" providerId="AD" clId="Web-{A315B095-3160-4EB9-9516-4DABC0C993EB}" dt="2023-02-24T17:41:57.718" v="3" actId="20577"/>
        <pc:sldMkLst>
          <pc:docMk/>
          <pc:sldMk cId="450847268" sldId="268"/>
        </pc:sldMkLst>
        <pc:spChg chg="mod">
          <ac:chgData name="Pedigo, Jake" userId="S::jake.pedigo@ercot.com::0c06b333-eb43-4e1b-ae58-2615bd219d7a" providerId="AD" clId="Web-{A315B095-3160-4EB9-9516-4DABC0C993EB}" dt="2023-02-24T17:41:57.718" v="3" actId="20577"/>
          <ac:spMkLst>
            <pc:docMk/>
            <pc:sldMk cId="450847268" sldId="268"/>
            <ac:spMk id="3" creationId="{00000000-0000-0000-0000-000000000000}"/>
          </ac:spMkLst>
        </pc:spChg>
      </pc:sldChg>
      <pc:sldChg chg="modSp modCm">
        <pc:chgData name="Pedigo, Jake" userId="S::jake.pedigo@ercot.com::0c06b333-eb43-4e1b-ae58-2615bd219d7a" providerId="AD" clId="Web-{A315B095-3160-4EB9-9516-4DABC0C993EB}" dt="2023-02-24T17:43:33.157" v="5" actId="20577"/>
        <pc:sldMkLst>
          <pc:docMk/>
          <pc:sldMk cId="3017110896" sldId="270"/>
        </pc:sldMkLst>
        <pc:spChg chg="mod">
          <ac:chgData name="Pedigo, Jake" userId="S::jake.pedigo@ercot.com::0c06b333-eb43-4e1b-ae58-2615bd219d7a" providerId="AD" clId="Web-{A315B095-3160-4EB9-9516-4DABC0C993EB}" dt="2023-02-24T17:43:33.157" v="5" actId="20577"/>
          <ac:spMkLst>
            <pc:docMk/>
            <pc:sldMk cId="3017110896" sldId="270"/>
            <ac:spMk id="3" creationId="{00000000-0000-0000-0000-000000000000}"/>
          </ac:spMkLst>
        </pc:spChg>
      </pc:sldChg>
    </pc:docChg>
  </pc:docChgLst>
  <pc:docChgLst>
    <pc:chgData name="Pedigo, Jake" userId="S::jake.pedigo@ercot.com::0c06b333-eb43-4e1b-ae58-2615bd219d7a" providerId="AD" clId="Web-{CA8AEC0B-8FF7-DF89-7B51-3C97257499F8}"/>
    <pc:docChg chg="modSld">
      <pc:chgData name="Pedigo, Jake" userId="S::jake.pedigo@ercot.com::0c06b333-eb43-4e1b-ae58-2615bd219d7a" providerId="AD" clId="Web-{CA8AEC0B-8FF7-DF89-7B51-3C97257499F8}" dt="2023-02-27T18:20:22.092" v="18"/>
      <pc:docMkLst>
        <pc:docMk/>
      </pc:docMkLst>
      <pc:sldChg chg="modSp">
        <pc:chgData name="Pedigo, Jake" userId="S::jake.pedigo@ercot.com::0c06b333-eb43-4e1b-ae58-2615bd219d7a" providerId="AD" clId="Web-{CA8AEC0B-8FF7-DF89-7B51-3C97257499F8}" dt="2023-02-27T18:18:47.434" v="11" actId="20577"/>
        <pc:sldMkLst>
          <pc:docMk/>
          <pc:sldMk cId="730603795" sldId="260"/>
        </pc:sldMkLst>
        <pc:spChg chg="mod">
          <ac:chgData name="Pedigo, Jake" userId="S::jake.pedigo@ercot.com::0c06b333-eb43-4e1b-ae58-2615bd219d7a" providerId="AD" clId="Web-{CA8AEC0B-8FF7-DF89-7B51-3C97257499F8}" dt="2023-02-27T18:18:47.434" v="11" actId="20577"/>
          <ac:spMkLst>
            <pc:docMk/>
            <pc:sldMk cId="730603795" sldId="260"/>
            <ac:spMk id="7" creationId="{00000000-0000-0000-0000-000000000000}"/>
          </ac:spMkLst>
        </pc:spChg>
      </pc:sldChg>
      <pc:sldChg chg="modSp modCm">
        <pc:chgData name="Pedigo, Jake" userId="S::jake.pedigo@ercot.com::0c06b333-eb43-4e1b-ae58-2615bd219d7a" providerId="AD" clId="Web-{CA8AEC0B-8FF7-DF89-7B51-3C97257499F8}" dt="2023-02-27T18:20:09.842" v="16" actId="20577"/>
        <pc:sldMkLst>
          <pc:docMk/>
          <pc:sldMk cId="450847268" sldId="268"/>
        </pc:sldMkLst>
        <pc:spChg chg="mod">
          <ac:chgData name="Pedigo, Jake" userId="S::jake.pedigo@ercot.com::0c06b333-eb43-4e1b-ae58-2615bd219d7a" providerId="AD" clId="Web-{CA8AEC0B-8FF7-DF89-7B51-3C97257499F8}" dt="2023-02-27T18:20:09.842" v="16" actId="20577"/>
          <ac:spMkLst>
            <pc:docMk/>
            <pc:sldMk cId="450847268" sldId="268"/>
            <ac:spMk id="3" creationId="{00000000-0000-0000-0000-000000000000}"/>
          </ac:spMkLst>
        </pc:spChg>
      </pc:sldChg>
      <pc:sldChg chg="modSp modCm">
        <pc:chgData name="Pedigo, Jake" userId="S::jake.pedigo@ercot.com::0c06b333-eb43-4e1b-ae58-2615bd219d7a" providerId="AD" clId="Web-{CA8AEC0B-8FF7-DF89-7B51-3C97257499F8}" dt="2023-02-27T18:20:22.092" v="18"/>
        <pc:sldMkLst>
          <pc:docMk/>
          <pc:sldMk cId="3017110896" sldId="270"/>
        </pc:sldMkLst>
        <pc:spChg chg="mod">
          <ac:chgData name="Pedigo, Jake" userId="S::jake.pedigo@ercot.com::0c06b333-eb43-4e1b-ae58-2615bd219d7a" providerId="AD" clId="Web-{CA8AEC0B-8FF7-DF89-7B51-3C97257499F8}" dt="2023-02-27T18:19:13.779" v="12" actId="20577"/>
          <ac:spMkLst>
            <pc:docMk/>
            <pc:sldMk cId="3017110896" sldId="270"/>
            <ac:spMk id="3" creationId="{00000000-0000-0000-0000-000000000000}"/>
          </ac:spMkLst>
        </pc:spChg>
      </pc:sldChg>
      <pc:sldChg chg="modSp">
        <pc:chgData name="Pedigo, Jake" userId="S::jake.pedigo@ercot.com::0c06b333-eb43-4e1b-ae58-2615bd219d7a" providerId="AD" clId="Web-{CA8AEC0B-8FF7-DF89-7B51-3C97257499F8}" dt="2023-02-27T18:19:46.170" v="14" actId="20577"/>
        <pc:sldMkLst>
          <pc:docMk/>
          <pc:sldMk cId="2187991941" sldId="274"/>
        </pc:sldMkLst>
        <pc:spChg chg="mod">
          <ac:chgData name="Pedigo, Jake" userId="S::jake.pedigo@ercot.com::0c06b333-eb43-4e1b-ae58-2615bd219d7a" providerId="AD" clId="Web-{CA8AEC0B-8FF7-DF89-7B51-3C97257499F8}" dt="2023-02-27T18:19:46.170" v="14" actId="20577"/>
          <ac:spMkLst>
            <pc:docMk/>
            <pc:sldMk cId="2187991941" sldId="274"/>
            <ac:spMk id="3" creationId="{00000000-0000-0000-0000-000000000000}"/>
          </ac:spMkLst>
        </pc:spChg>
      </pc:sldChg>
    </pc:docChg>
  </pc:docChgLst>
  <pc:docChgLst>
    <pc:chgData name="Frosch, Colleen" userId="ad348aff-c0ed-4a2c-bb5e-ef5cc181394b" providerId="ADAL" clId="{21CEA478-BBEA-4CCC-B177-8E82BE4FD27B}"/>
    <pc:docChg chg="modSld">
      <pc:chgData name="Frosch, Colleen" userId="ad348aff-c0ed-4a2c-bb5e-ef5cc181394b" providerId="ADAL" clId="{21CEA478-BBEA-4CCC-B177-8E82BE4FD27B}" dt="2023-03-01T13:26:27.257" v="6"/>
      <pc:docMkLst>
        <pc:docMk/>
      </pc:docMkLst>
      <pc:sldChg chg="modSp mod">
        <pc:chgData name="Frosch, Colleen" userId="ad348aff-c0ed-4a2c-bb5e-ef5cc181394b" providerId="ADAL" clId="{21CEA478-BBEA-4CCC-B177-8E82BE4FD27B}" dt="2023-03-01T13:20:21.167" v="1" actId="6549"/>
        <pc:sldMkLst>
          <pc:docMk/>
          <pc:sldMk cId="730603795" sldId="260"/>
        </pc:sldMkLst>
        <pc:spChg chg="mod">
          <ac:chgData name="Frosch, Colleen" userId="ad348aff-c0ed-4a2c-bb5e-ef5cc181394b" providerId="ADAL" clId="{21CEA478-BBEA-4CCC-B177-8E82BE4FD27B}" dt="2023-03-01T13:20:21.167" v="1" actId="6549"/>
          <ac:spMkLst>
            <pc:docMk/>
            <pc:sldMk cId="730603795" sldId="260"/>
            <ac:spMk id="7" creationId="{00000000-0000-0000-0000-000000000000}"/>
          </ac:spMkLst>
        </pc:spChg>
      </pc:sldChg>
      <pc:sldChg chg="delCm">
        <pc:chgData name="Frosch, Colleen" userId="ad348aff-c0ed-4a2c-bb5e-ef5cc181394b" providerId="ADAL" clId="{21CEA478-BBEA-4CCC-B177-8E82BE4FD27B}" dt="2023-03-01T13:22:42.779" v="2"/>
        <pc:sldMkLst>
          <pc:docMk/>
          <pc:sldMk cId="450847268" sldId="268"/>
        </pc:sldMkLst>
      </pc:sldChg>
      <pc:sldChg chg="delCm">
        <pc:chgData name="Frosch, Colleen" userId="ad348aff-c0ed-4a2c-bb5e-ef5cc181394b" providerId="ADAL" clId="{21CEA478-BBEA-4CCC-B177-8E82BE4FD27B}" dt="2023-03-01T13:23:58.137" v="4"/>
        <pc:sldMkLst>
          <pc:docMk/>
          <pc:sldMk cId="3017110896" sldId="270"/>
        </pc:sldMkLst>
      </pc:sldChg>
      <pc:sldChg chg="delCm">
        <pc:chgData name="Frosch, Colleen" userId="ad348aff-c0ed-4a2c-bb5e-ef5cc181394b" providerId="ADAL" clId="{21CEA478-BBEA-4CCC-B177-8E82BE4FD27B}" dt="2023-03-01T13:26:27.257" v="6"/>
        <pc:sldMkLst>
          <pc:docMk/>
          <pc:sldMk cId="2187991941" sldId="274"/>
        </pc:sldMkLst>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3/1/2023</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3/1/2023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2297594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167538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73973401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5291554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32941000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57200" lvl="1" indent="0">
              <a:buFont typeface="Arial" panose="020B0604020202020204" pitchFamily="34" charset="0"/>
              <a:buNone/>
            </a:pPr>
            <a:endParaRPr lang="en-US" b="1" baseline="0" dirty="0">
              <a:solidFill>
                <a:srgbClr val="FF0000"/>
              </a:solidFill>
            </a:endParaRPr>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28893434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14600"/>
            <a:ext cx="5646034" cy="1785104"/>
          </a:xfrm>
          <a:prstGeom prst="rect">
            <a:avLst/>
          </a:prstGeom>
          <a:noFill/>
        </p:spPr>
        <p:txBody>
          <a:bodyPr wrap="square" lIns="91440" tIns="45720" rIns="91440" bIns="45720" rtlCol="0" anchor="t">
            <a:spAutoFit/>
          </a:bodyPr>
          <a:lstStyle/>
          <a:p>
            <a:r>
              <a:rPr lang="en-US" sz="2000" b="1" dirty="0">
                <a:solidFill>
                  <a:schemeClr val="tx2"/>
                </a:solidFill>
              </a:rPr>
              <a:t>2023 ERCOT UFLS Survey Overview and Timeline</a:t>
            </a:r>
          </a:p>
          <a:p>
            <a:endParaRPr lang="en-US" dirty="0">
              <a:solidFill>
                <a:schemeClr val="tx2"/>
              </a:solidFill>
            </a:endParaRPr>
          </a:p>
          <a:p>
            <a:r>
              <a:rPr lang="en-US" sz="1300" dirty="0">
                <a:solidFill>
                  <a:schemeClr val="tx2"/>
                </a:solidFill>
              </a:rPr>
              <a:t>Jake Pedigo</a:t>
            </a:r>
            <a:endParaRPr lang="en-US" sz="1300" dirty="0">
              <a:solidFill>
                <a:schemeClr val="tx2"/>
              </a:solidFill>
              <a:cs typeface="Arial"/>
            </a:endParaRPr>
          </a:p>
          <a:p>
            <a:r>
              <a:rPr lang="en-US" sz="1300" dirty="0">
                <a:solidFill>
                  <a:schemeClr val="tx2"/>
                </a:solidFill>
              </a:rPr>
              <a:t>ERCOT Compliance Analyst</a:t>
            </a:r>
            <a:endParaRPr lang="en-US" sz="1300" dirty="0">
              <a:solidFill>
                <a:schemeClr val="tx2"/>
              </a:solidFill>
              <a:cs typeface="Arial"/>
            </a:endParaRPr>
          </a:p>
          <a:p>
            <a:endParaRPr lang="en-US" sz="1300" dirty="0">
              <a:solidFill>
                <a:schemeClr val="tx2"/>
              </a:solidFill>
              <a:cs typeface="Arial"/>
            </a:endParaRPr>
          </a:p>
          <a:p>
            <a:r>
              <a:rPr lang="en-US" sz="1300" dirty="0">
                <a:solidFill>
                  <a:schemeClr val="tx2"/>
                </a:solidFill>
              </a:rPr>
              <a:t>March 16, 2023</a:t>
            </a:r>
            <a:endParaRPr lang="en-US" sz="1300" dirty="0">
              <a:solidFill>
                <a:schemeClr val="tx2"/>
              </a:solidFill>
              <a:cs typeface="Arial"/>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 Overview and Requirements</a:t>
            </a:r>
          </a:p>
        </p:txBody>
      </p:sp>
      <p:sp>
        <p:nvSpPr>
          <p:cNvPr id="3" name="Content Placeholder 2"/>
          <p:cNvSpPr>
            <a:spLocks noGrp="1"/>
          </p:cNvSpPr>
          <p:nvPr>
            <p:ph idx="1"/>
          </p:nvPr>
        </p:nvSpPr>
        <p:spPr>
          <a:xfrm>
            <a:off x="304800" y="838200"/>
            <a:ext cx="8534400" cy="5052221"/>
          </a:xfrm>
        </p:spPr>
        <p:txBody>
          <a:bodyPr lIns="91440" tIns="45720" rIns="91440" bIns="45720" anchor="t"/>
          <a:lstStyle/>
          <a:p>
            <a:pPr marL="0" indent="0">
              <a:buNone/>
            </a:pPr>
            <a:r>
              <a:rPr lang="en-US" sz="1600" dirty="0"/>
              <a:t>ERCOT ISO conducts the UFLS survey annually to ensure that the required automatic under-frequency load shed circuits are configured to provide the appropriate load relief in an under-frequency event. </a:t>
            </a:r>
          </a:p>
          <a:p>
            <a:pPr marL="0" indent="0">
              <a:spcBef>
                <a:spcPts val="1400"/>
              </a:spcBef>
              <a:buNone/>
            </a:pPr>
            <a:r>
              <a:rPr lang="en-US" sz="1200" b="1" dirty="0"/>
              <a:t>ERCOT Nodal Operating Guides, 2.6.1 (1), Automatic Firm Load Shedding</a:t>
            </a:r>
            <a:endParaRPr lang="en-US" sz="1300" dirty="0"/>
          </a:p>
          <a:p>
            <a:pPr marL="0" indent="0">
              <a:spcBef>
                <a:spcPts val="1400"/>
              </a:spcBef>
              <a:buNone/>
            </a:pPr>
            <a:br>
              <a:rPr lang="en-US" sz="1200" dirty="0">
                <a:ea typeface="+mn-lt"/>
                <a:cs typeface="+mn-lt"/>
              </a:rPr>
            </a:br>
            <a:r>
              <a:rPr lang="en-US" sz="1300" dirty="0">
                <a:ea typeface="+mn-lt"/>
                <a:cs typeface="+mn-lt"/>
              </a:rPr>
              <a:t>At least 25% of the ERCOT System Load shall be equipped at all times with provisions for automatic Under-Frequency Load Shedding (UFLS) as described in this paragraph.  In the event of an under-frequency event, each Transmission Operator (TO) shall provide Load relief by shedding the required percentage of its Distribution Service Provider (DSP)-connected Load and transmission-level Customer Load using automatic under-frequency relays, as specified in  Table 1, Standard UFLS Stages, below.  TOs may, but are not required to, provide supplemental anti-stall under-frequency Load relief in the amounts described in Table 2, Supplemental Anti-Stall UFLS Stages, below.  If the TOs provide supplemental anti-stall under-frequency Load relief, the under-frequency relays shall be set to use the frequency thresholds and time delays described in Table 2.  For the purposes of this paragraph, the TO Load will be the amount of Load being served by the DSPs that the TO represents, as well as the TO’s transmission-level Customer Load, when the ERCOT frequency drops to the 59.5 Hz threshold.  As such, TO Load that has already been removed from the system without restoration prior to the 59.5 Hz frequency threshold will not apply to meeting TO Load relief percentage requirements as stated in Table 1 and Table 2 below.  </a:t>
            </a:r>
            <a:endParaRPr lang="en-US" sz="1300" dirty="0">
              <a:cs typeface="Arial"/>
            </a:endParaRPr>
          </a:p>
          <a:p>
            <a:pPr>
              <a:buNone/>
            </a:pPr>
            <a:endParaRPr lang="en-US" sz="1300" dirty="0">
              <a:cs typeface="Arial"/>
            </a:endParaRPr>
          </a:p>
          <a:p>
            <a:pPr marL="0" indent="0">
              <a:buNone/>
            </a:pPr>
            <a:endParaRPr lang="en-US" sz="1600" i="1" dirty="0">
              <a:cs typeface="Arial"/>
            </a:endParaRPr>
          </a:p>
          <a:p>
            <a:pPr marL="0" indent="0">
              <a:buNone/>
            </a:pPr>
            <a:endParaRPr lang="en-US" sz="1400" dirty="0"/>
          </a:p>
          <a:p>
            <a:endParaRPr lang="en-US" sz="1400" dirty="0"/>
          </a:p>
          <a:p>
            <a:endParaRPr lang="en-US" sz="1400" dirty="0"/>
          </a:p>
          <a:p>
            <a:endParaRPr lang="en-US" sz="1400" dirty="0"/>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450847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Survey Overview and Requirements</a:t>
            </a:r>
          </a:p>
        </p:txBody>
      </p:sp>
      <p:sp>
        <p:nvSpPr>
          <p:cNvPr id="3" name="Content Placeholder 2"/>
          <p:cNvSpPr>
            <a:spLocks noGrp="1"/>
          </p:cNvSpPr>
          <p:nvPr>
            <p:ph idx="1"/>
          </p:nvPr>
        </p:nvSpPr>
        <p:spPr>
          <a:xfrm>
            <a:off x="304800" y="838200"/>
            <a:ext cx="8534400" cy="5052221"/>
          </a:xfrm>
        </p:spPr>
        <p:txBody>
          <a:bodyPr/>
          <a:lstStyle/>
          <a:p>
            <a:pPr marL="0" indent="0" algn="ctr">
              <a:buNone/>
            </a:pPr>
            <a:endParaRPr lang="en-US" sz="1600" dirty="0">
              <a:effectLst/>
              <a:latin typeface="+mj-lt"/>
              <a:ea typeface="Times New Roman" panose="02020603050405020304" pitchFamily="18" charset="0"/>
            </a:endParaRPr>
          </a:p>
          <a:p>
            <a:pPr marL="0" indent="0" algn="ctr">
              <a:buNone/>
            </a:pPr>
            <a:r>
              <a:rPr lang="en-US" sz="1600" dirty="0">
                <a:effectLst/>
                <a:latin typeface="+mj-lt"/>
                <a:ea typeface="Times New Roman" panose="02020603050405020304" pitchFamily="18" charset="0"/>
              </a:rPr>
              <a:t>Table 1: Standard UFLS Stages</a:t>
            </a:r>
          </a:p>
          <a:p>
            <a:pPr marL="0" indent="0" algn="ctr">
              <a:buNone/>
            </a:pPr>
            <a:endParaRPr lang="en-US" sz="1800" dirty="0">
              <a:latin typeface="+mj-lt"/>
              <a:ea typeface="Times New Roman" panose="02020603050405020304" pitchFamily="18" charset="0"/>
            </a:endParaRPr>
          </a:p>
          <a:p>
            <a:pPr marL="0" indent="0" algn="ctr">
              <a:buNone/>
            </a:pPr>
            <a:endParaRPr lang="en-US" sz="1800" dirty="0">
              <a:effectLst/>
              <a:latin typeface="+mj-lt"/>
              <a:ea typeface="Times New Roman" panose="02020603050405020304" pitchFamily="18" charset="0"/>
            </a:endParaRPr>
          </a:p>
          <a:p>
            <a:pPr marL="0" indent="0" algn="ctr">
              <a:buNone/>
            </a:pPr>
            <a:endParaRPr lang="en-US" sz="1800" dirty="0">
              <a:latin typeface="+mj-lt"/>
              <a:ea typeface="Times New Roman" panose="02020603050405020304" pitchFamily="18" charset="0"/>
            </a:endParaRPr>
          </a:p>
          <a:p>
            <a:pPr marL="0" indent="0" algn="ctr">
              <a:buNone/>
            </a:pPr>
            <a:endParaRPr lang="en-US" sz="1800" dirty="0">
              <a:effectLst/>
              <a:latin typeface="+mj-lt"/>
              <a:ea typeface="Times New Roman" panose="02020603050405020304" pitchFamily="18" charset="0"/>
            </a:endParaRPr>
          </a:p>
          <a:p>
            <a:pPr marL="0" indent="0" algn="ctr">
              <a:buNone/>
            </a:pPr>
            <a:endParaRPr lang="en-US" sz="1800" dirty="0">
              <a:latin typeface="+mj-lt"/>
              <a:ea typeface="Times New Roman" panose="02020603050405020304" pitchFamily="18" charset="0"/>
            </a:endParaRPr>
          </a:p>
          <a:p>
            <a:pPr marL="0" indent="0" algn="ctr">
              <a:buNone/>
            </a:pPr>
            <a:endParaRPr lang="en-US" sz="1600" dirty="0">
              <a:effectLst/>
              <a:latin typeface="+mj-lt"/>
              <a:ea typeface="Times New Roman" panose="02020603050405020304" pitchFamily="18" charset="0"/>
            </a:endParaRPr>
          </a:p>
          <a:p>
            <a:pPr marL="0" indent="0" algn="ctr">
              <a:buNone/>
            </a:pPr>
            <a:endParaRPr lang="en-US" sz="1600" dirty="0">
              <a:latin typeface="+mj-lt"/>
              <a:ea typeface="Times New Roman" panose="02020603050405020304" pitchFamily="18" charset="0"/>
            </a:endParaRPr>
          </a:p>
          <a:p>
            <a:pPr marL="0" indent="0" algn="ctr">
              <a:buNone/>
            </a:pPr>
            <a:r>
              <a:rPr lang="en-US" sz="1600" dirty="0">
                <a:effectLst/>
                <a:latin typeface="+mj-lt"/>
                <a:ea typeface="Times New Roman" panose="02020603050405020304" pitchFamily="18" charset="0"/>
              </a:rPr>
              <a:t>Table 2: Supplemental/Anti-Stall UFLS Stages</a:t>
            </a:r>
          </a:p>
          <a:p>
            <a:pPr marL="0" indent="0" algn="ctr">
              <a:buNone/>
            </a:pPr>
            <a:endParaRPr lang="en-US" sz="1800" dirty="0">
              <a:effectLst/>
              <a:latin typeface="+mj-lt"/>
              <a:ea typeface="Times New Roman" panose="02020603050405020304" pitchFamily="18" charset="0"/>
            </a:endParaRPr>
          </a:p>
          <a:p>
            <a:pPr marL="0" indent="0" algn="ctr">
              <a:buNone/>
            </a:pPr>
            <a:endParaRPr lang="en-US" sz="1800" dirty="0">
              <a:effectLst/>
              <a:latin typeface="+mj-lt"/>
              <a:ea typeface="Times New Roman" panose="02020603050405020304" pitchFamily="18" charset="0"/>
            </a:endParaRPr>
          </a:p>
          <a:p>
            <a:pPr marL="0" indent="0">
              <a:buNone/>
            </a:pPr>
            <a:endParaRPr lang="en-US" sz="1400" dirty="0">
              <a:latin typeface="+mj-lt"/>
            </a:endParaRPr>
          </a:p>
          <a:p>
            <a:endParaRPr lang="en-US" sz="1400" dirty="0">
              <a:latin typeface="+mj-lt"/>
            </a:endParaRPr>
          </a:p>
          <a:p>
            <a:endParaRPr lang="en-US" sz="1400" dirty="0">
              <a:latin typeface="+mj-lt"/>
            </a:endParaRPr>
          </a:p>
          <a:p>
            <a:endParaRPr lang="en-US" sz="1400" dirty="0">
              <a:latin typeface="+mj-lt"/>
            </a:endParaRPr>
          </a:p>
          <a:p>
            <a:pPr marL="0" indent="0">
              <a:buNone/>
            </a:pP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6" name="Table 5">
            <a:extLst>
              <a:ext uri="{FF2B5EF4-FFF2-40B4-BE49-F238E27FC236}">
                <a16:creationId xmlns:a16="http://schemas.microsoft.com/office/drawing/2014/main" id="{F8D76264-B12F-4211-B8AC-7AEF2E5F1BDE}"/>
              </a:ext>
            </a:extLst>
          </p:cNvPr>
          <p:cNvGraphicFramePr>
            <a:graphicFrameLocks noGrp="1"/>
          </p:cNvGraphicFramePr>
          <p:nvPr>
            <p:extLst>
              <p:ext uri="{D42A27DB-BD31-4B8C-83A1-F6EECF244321}">
                <p14:modId xmlns:p14="http://schemas.microsoft.com/office/powerpoint/2010/main" val="4069050999"/>
              </p:ext>
            </p:extLst>
          </p:nvPr>
        </p:nvGraphicFramePr>
        <p:xfrm>
          <a:off x="1894840" y="1592419"/>
          <a:ext cx="5339080" cy="1203960"/>
        </p:xfrm>
        <a:graphic>
          <a:graphicData uri="http://schemas.openxmlformats.org/drawingml/2006/table">
            <a:tbl>
              <a:tblPr/>
              <a:tblGrid>
                <a:gridCol w="1050290">
                  <a:extLst>
                    <a:ext uri="{9D8B030D-6E8A-4147-A177-3AD203B41FA5}">
                      <a16:colId xmlns:a16="http://schemas.microsoft.com/office/drawing/2014/main" val="4263072251"/>
                    </a:ext>
                  </a:extLst>
                </a:gridCol>
                <a:gridCol w="2493010">
                  <a:extLst>
                    <a:ext uri="{9D8B030D-6E8A-4147-A177-3AD203B41FA5}">
                      <a16:colId xmlns:a16="http://schemas.microsoft.com/office/drawing/2014/main" val="2315294881"/>
                    </a:ext>
                  </a:extLst>
                </a:gridCol>
                <a:gridCol w="1795780">
                  <a:extLst>
                    <a:ext uri="{9D8B030D-6E8A-4147-A177-3AD203B41FA5}">
                      <a16:colId xmlns:a16="http://schemas.microsoft.com/office/drawing/2014/main" val="231640901"/>
                    </a:ext>
                  </a:extLst>
                </a:gridCol>
              </a:tblGrid>
              <a:tr h="0">
                <a:tc>
                  <a:txBody>
                    <a:bodyPr/>
                    <a:lstStyle/>
                    <a:p>
                      <a:pPr marL="0" marR="0" algn="ctr">
                        <a:spcBef>
                          <a:spcPts val="0"/>
                        </a:spcBef>
                        <a:spcAft>
                          <a:spcPts val="0"/>
                        </a:spcAft>
                      </a:pPr>
                      <a:r>
                        <a:rPr lang="en-US" sz="1100" b="1" spc="-10" dirty="0">
                          <a:effectLst/>
                          <a:latin typeface="+mj-lt"/>
                          <a:ea typeface="Times New Roman" panose="02020603050405020304" pitchFamily="18" charset="0"/>
                        </a:rPr>
                        <a:t>Frequency Threshold</a:t>
                      </a:r>
                      <a:endParaRPr lang="en-US" sz="1100" dirty="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dirty="0">
                          <a:effectLst/>
                          <a:latin typeface="+mj-lt"/>
                          <a:ea typeface="Times New Roman" panose="02020603050405020304" pitchFamily="18" charset="0"/>
                        </a:rPr>
                        <a:t>TO Load Relief</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j-lt"/>
                          <a:ea typeface="Times New Roman" panose="02020603050405020304" pitchFamily="18" charset="0"/>
                        </a:rPr>
                        <a:t>Delay to Trip</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93515643"/>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59.3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At least 5%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dirty="0">
                          <a:effectLst/>
                          <a:latin typeface="+mj-lt"/>
                          <a:ea typeface="Times New Roman" panose="02020603050405020304" pitchFamily="18" charset="0"/>
                        </a:rPr>
                        <a:t>No more than 30 cycles</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88366"/>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58.9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 total of at least 15%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dirty="0">
                          <a:effectLst/>
                          <a:latin typeface="+mj-lt"/>
                          <a:ea typeface="Times New Roman" panose="02020603050405020304" pitchFamily="18" charset="0"/>
                        </a:rPr>
                        <a:t>No more than 30 cycles</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90234352"/>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58.5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 total of at least 25%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dirty="0">
                          <a:effectLst/>
                          <a:latin typeface="+mj-lt"/>
                          <a:ea typeface="Times New Roman" panose="02020603050405020304" pitchFamily="18" charset="0"/>
                        </a:rPr>
                        <a:t>No more than 30 cycles</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3735893664"/>
                  </a:ext>
                </a:extLst>
              </a:tr>
            </a:tbl>
          </a:graphicData>
        </a:graphic>
      </p:graphicFrame>
      <p:graphicFrame>
        <p:nvGraphicFramePr>
          <p:cNvPr id="7" name="Table 6">
            <a:extLst>
              <a:ext uri="{FF2B5EF4-FFF2-40B4-BE49-F238E27FC236}">
                <a16:creationId xmlns:a16="http://schemas.microsoft.com/office/drawing/2014/main" id="{54A02CB4-42E2-49F5-80D5-50FE38ACF85B}"/>
              </a:ext>
            </a:extLst>
          </p:cNvPr>
          <p:cNvGraphicFramePr>
            <a:graphicFrameLocks noGrp="1"/>
          </p:cNvGraphicFramePr>
          <p:nvPr>
            <p:extLst>
              <p:ext uri="{D42A27DB-BD31-4B8C-83A1-F6EECF244321}">
                <p14:modId xmlns:p14="http://schemas.microsoft.com/office/powerpoint/2010/main" val="2128777465"/>
              </p:ext>
            </p:extLst>
          </p:nvPr>
        </p:nvGraphicFramePr>
        <p:xfrm>
          <a:off x="1894840" y="4094169"/>
          <a:ext cx="5384800" cy="1203960"/>
        </p:xfrm>
        <a:graphic>
          <a:graphicData uri="http://schemas.openxmlformats.org/drawingml/2006/table">
            <a:tbl>
              <a:tblPr/>
              <a:tblGrid>
                <a:gridCol w="1059284">
                  <a:extLst>
                    <a:ext uri="{9D8B030D-6E8A-4147-A177-3AD203B41FA5}">
                      <a16:colId xmlns:a16="http://schemas.microsoft.com/office/drawing/2014/main" val="1568418912"/>
                    </a:ext>
                  </a:extLst>
                </a:gridCol>
                <a:gridCol w="2802555">
                  <a:extLst>
                    <a:ext uri="{9D8B030D-6E8A-4147-A177-3AD203B41FA5}">
                      <a16:colId xmlns:a16="http://schemas.microsoft.com/office/drawing/2014/main" val="3927861872"/>
                    </a:ext>
                  </a:extLst>
                </a:gridCol>
                <a:gridCol w="1522961">
                  <a:extLst>
                    <a:ext uri="{9D8B030D-6E8A-4147-A177-3AD203B41FA5}">
                      <a16:colId xmlns:a16="http://schemas.microsoft.com/office/drawing/2014/main" val="974979364"/>
                    </a:ext>
                  </a:extLst>
                </a:gridCol>
              </a:tblGrid>
              <a:tr h="0">
                <a:tc>
                  <a:txBody>
                    <a:bodyPr/>
                    <a:lstStyle/>
                    <a:p>
                      <a:pPr marL="0" marR="0" algn="ctr">
                        <a:spcBef>
                          <a:spcPts val="0"/>
                        </a:spcBef>
                        <a:spcAft>
                          <a:spcPts val="0"/>
                        </a:spcAft>
                      </a:pPr>
                      <a:r>
                        <a:rPr lang="en-US" sz="1100" b="1" spc="-10" dirty="0">
                          <a:effectLst/>
                          <a:latin typeface="+mj-lt"/>
                          <a:ea typeface="Times New Roman" panose="02020603050405020304" pitchFamily="18" charset="0"/>
                        </a:rPr>
                        <a:t>Frequency Threshold</a:t>
                      </a:r>
                      <a:endParaRPr lang="en-US" sz="1100" dirty="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dirty="0">
                          <a:effectLst/>
                          <a:latin typeface="+mj-lt"/>
                          <a:ea typeface="Times New Roman" panose="02020603050405020304" pitchFamily="18" charset="0"/>
                        </a:rPr>
                        <a:t>TO Load Relief</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b="1" spc="-10">
                          <a:effectLst/>
                          <a:latin typeface="+mj-lt"/>
                          <a:ea typeface="Times New Roman" panose="02020603050405020304" pitchFamily="18" charset="0"/>
                        </a:rPr>
                        <a:t>Delay to Trip</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16899094"/>
                  </a:ext>
                </a:extLst>
              </a:tr>
              <a:tr h="0">
                <a:tc>
                  <a:txBody>
                    <a:bodyPr/>
                    <a:lstStyle/>
                    <a:p>
                      <a:pPr marL="0" marR="0" algn="ctr">
                        <a:spcBef>
                          <a:spcPts val="0"/>
                        </a:spcBef>
                        <a:spcAft>
                          <a:spcPts val="0"/>
                        </a:spcAft>
                      </a:pPr>
                      <a:r>
                        <a:rPr lang="en-US" sz="1100" spc="-10" dirty="0">
                          <a:effectLst/>
                          <a:latin typeface="+mj-lt"/>
                          <a:ea typeface="Times New Roman" panose="02020603050405020304" pitchFamily="18" charset="0"/>
                        </a:rPr>
                        <a:t>59.5 Hz</a:t>
                      </a:r>
                      <a:endParaRPr lang="en-US" sz="1100" dirty="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dirty="0">
                          <a:effectLst/>
                          <a:latin typeface="+mj-lt"/>
                          <a:ea typeface="Times New Roman" panose="02020603050405020304" pitchFamily="18" charset="0"/>
                        </a:rPr>
                        <a:t>At least 1.5% of the TO Load</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90 seconds</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9174233"/>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dirty="0">
                          <a:effectLst/>
                          <a:latin typeface="+mj-lt"/>
                          <a:ea typeface="Times New Roman" panose="02020603050405020304" pitchFamily="18" charset="0"/>
                        </a:rPr>
                        <a:t>A total of at least 3.0% of the TO Load</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dirty="0">
                          <a:effectLst/>
                          <a:latin typeface="+mj-lt"/>
                          <a:ea typeface="Times New Roman" panose="02020603050405020304" pitchFamily="18" charset="0"/>
                        </a:rPr>
                        <a:t>120 seconds</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92815436"/>
                  </a:ext>
                </a:extLst>
              </a:tr>
              <a:tr h="0">
                <a:tc>
                  <a:txBody>
                    <a:bodyPr/>
                    <a:lstStyle/>
                    <a:p>
                      <a:pPr marL="0" marR="0" algn="ctr">
                        <a:spcBef>
                          <a:spcPts val="0"/>
                        </a:spcBef>
                        <a:spcAft>
                          <a:spcPts val="0"/>
                        </a:spcAft>
                      </a:pPr>
                      <a:r>
                        <a:rPr lang="en-US" sz="1100" spc="-10">
                          <a:effectLst/>
                          <a:latin typeface="+mj-lt"/>
                          <a:ea typeface="Times New Roman" panose="02020603050405020304" pitchFamily="18" charset="0"/>
                        </a:rPr>
                        <a:t>59.5 Hz</a:t>
                      </a:r>
                      <a:endParaRPr lang="en-US" sz="1100">
                        <a:effectLst/>
                        <a:latin typeface="+mj-lt"/>
                        <a:ea typeface="Times New Roman" panose="02020603050405020304" pitchFamily="18" charset="0"/>
                      </a:endParaRPr>
                    </a:p>
                  </a:txBody>
                  <a:tcPr marL="73025" marR="73025">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a:effectLst/>
                          <a:latin typeface="+mj-lt"/>
                          <a:ea typeface="Times New Roman" panose="02020603050405020304" pitchFamily="18" charset="0"/>
                        </a:rPr>
                        <a:t>A total of at least 4.5% of the TO Load</a:t>
                      </a:r>
                      <a:endParaRPr lang="en-US" sz="110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spc="-10" dirty="0">
                          <a:effectLst/>
                          <a:latin typeface="+mj-lt"/>
                          <a:ea typeface="Times New Roman" panose="02020603050405020304" pitchFamily="18" charset="0"/>
                        </a:rPr>
                        <a:t>150 seconds</a:t>
                      </a:r>
                      <a:endParaRPr lang="en-US" sz="1100" dirty="0">
                        <a:effectLst/>
                        <a:latin typeface="+mj-lt"/>
                        <a:ea typeface="Times New Roman" panose="02020603050405020304" pitchFamily="18" charset="0"/>
                      </a:endParaRPr>
                    </a:p>
                  </a:txBody>
                  <a:tcPr marL="73025" marR="73025">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2030501044"/>
                  </a:ext>
                </a:extLst>
              </a:tr>
            </a:tbl>
          </a:graphicData>
        </a:graphic>
      </p:graphicFrame>
    </p:spTree>
    <p:extLst>
      <p:ext uri="{BB962C8B-B14F-4D97-AF65-F5344CB8AC3E}">
        <p14:creationId xmlns:p14="http://schemas.microsoft.com/office/powerpoint/2010/main" val="36338074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Survey Overview and Requirements</a:t>
            </a:r>
          </a:p>
        </p:txBody>
      </p:sp>
      <p:sp>
        <p:nvSpPr>
          <p:cNvPr id="3" name="Content Placeholder 2"/>
          <p:cNvSpPr>
            <a:spLocks noGrp="1"/>
          </p:cNvSpPr>
          <p:nvPr>
            <p:ph idx="1"/>
          </p:nvPr>
        </p:nvSpPr>
        <p:spPr>
          <a:xfrm>
            <a:off x="228600" y="762000"/>
            <a:ext cx="8587042" cy="5486400"/>
          </a:xfrm>
        </p:spPr>
        <p:txBody>
          <a:bodyPr lIns="91440" tIns="45720" rIns="91440" bIns="45720" anchor="t"/>
          <a:lstStyle/>
          <a:p>
            <a:pPr marL="0" indent="0">
              <a:buNone/>
            </a:pPr>
            <a:r>
              <a:rPr lang="en-US" sz="1600" b="1" dirty="0"/>
              <a:t>ERCOT Nodal Operating Guides 2.6.1 (2)</a:t>
            </a:r>
            <a:endParaRPr lang="en-US" dirty="0"/>
          </a:p>
          <a:p>
            <a:pPr marL="0" indent="0">
              <a:buNone/>
            </a:pPr>
            <a:br>
              <a:rPr lang="en-US" sz="1300" dirty="0">
                <a:cs typeface="Arial"/>
              </a:rPr>
            </a:br>
            <a:r>
              <a:rPr lang="en-US" sz="1300" dirty="0">
                <a:ea typeface="+mn-lt"/>
                <a:cs typeface="+mn-lt"/>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The TO shall identify those circuits armed with under-frequency relays, the corresponding amount of Load, and identify the frequency threshold.  A TO shall not equip the entirety of its Load shed obligation in any one tier, and should endeavor to shed in controlled amounts that equal the difference between the TO Load relief required for each tier.  If ERCOT identifies potential reliability issues related to distribution of Load shed across the tiers, ERCOT may require the TO </a:t>
            </a:r>
            <a:r>
              <a:rPr lang="en-US" sz="1300" dirty="0" err="1">
                <a:ea typeface="+mn-lt"/>
                <a:cs typeface="+mn-lt"/>
              </a:rPr>
              <a:t>to</a:t>
            </a:r>
            <a:r>
              <a:rPr lang="en-US" sz="1300" dirty="0">
                <a:ea typeface="+mn-lt"/>
                <a:cs typeface="+mn-lt"/>
              </a:rPr>
              <a:t> redistribute Load relief closer to the minimum amount required after submitting ERCOT’s proposal to redistribute Load relief to the TO and considering any comments submitted by the TO regarding the proposal.  Compliance with this annual survey does not excuse the TO from compliance with the requirements of paragraph (1) above in an actual frequency event.  To assist TOs, ERCOT will provide the TO’s inventory, including substation and capacity amounts, of registered Load Resources in its area within ten Business Days of receiving a request in writing from a TO.  </a:t>
            </a:r>
            <a:endParaRPr lang="en-US" sz="1300" dirty="0">
              <a:cs typeface="Arial"/>
            </a:endParaRPr>
          </a:p>
          <a:p>
            <a:pPr marL="0" indent="0">
              <a:buNone/>
            </a:pPr>
            <a:endParaRPr lang="en-US" sz="1450" dirty="0">
              <a:highlight>
                <a:srgbClr val="FFFF00"/>
              </a:highlight>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0171108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Survey Overview and Requirements</a:t>
            </a:r>
          </a:p>
        </p:txBody>
      </p:sp>
      <p:sp>
        <p:nvSpPr>
          <p:cNvPr id="3" name="Content Placeholder 2"/>
          <p:cNvSpPr>
            <a:spLocks noGrp="1"/>
          </p:cNvSpPr>
          <p:nvPr>
            <p:ph idx="1"/>
          </p:nvPr>
        </p:nvSpPr>
        <p:spPr>
          <a:xfrm>
            <a:off x="228600" y="762000"/>
            <a:ext cx="8587042" cy="5486400"/>
          </a:xfrm>
        </p:spPr>
        <p:txBody>
          <a:bodyPr lIns="91440" tIns="45720" rIns="91440" bIns="45720" anchor="t"/>
          <a:lstStyle/>
          <a:p>
            <a:pPr marL="0" indent="0">
              <a:buNone/>
            </a:pPr>
            <a:r>
              <a:rPr lang="en-US" sz="1600" b="1" dirty="0"/>
              <a:t>ERCOT Nodal Operating Guides 2.6.1 (3)</a:t>
            </a:r>
            <a:endParaRPr lang="en-US" sz="1600" b="1" dirty="0">
              <a:cs typeface="Arial"/>
            </a:endParaRPr>
          </a:p>
          <a:p>
            <a:pPr marL="0" indent="0">
              <a:buNone/>
            </a:pPr>
            <a:br>
              <a:rPr lang="en-US" sz="1450" dirty="0">
                <a:ea typeface="+mn-lt"/>
                <a:cs typeface="+mn-lt"/>
              </a:rPr>
            </a:br>
            <a:r>
              <a:rPr lang="en-US" sz="1300" dirty="0">
                <a:latin typeface="Arial"/>
                <a:ea typeface="+mn-lt"/>
                <a:cs typeface="+mn-lt"/>
              </a:rPr>
              <a:t>A TO may meet the Load relief requirements of the Supplemental anti-stall UFLS stages by utilizing Load that would otherwise be utilized to meet the 58.9 Hz and 58.5 Hz standard UFLS stages.  In this circumstance, the TO’s Load relief responsibility at the 58.9 and 58.5 Hz standard UFLS stages is reduced by the amount of Load already shed in the supplemental anti-stall UFLS stages.  A TO may not meet the Load relief requirements of the supplemental anti-stall UFLS stages by utilizing Load that the TO needs to meet the 59.3 Hz standard UFLS stage.</a:t>
            </a:r>
            <a:endParaRPr lang="en-US" sz="1300" dirty="0">
              <a:latin typeface="Arial"/>
              <a:cs typeface="Arial"/>
            </a:endParaRPr>
          </a:p>
          <a:p>
            <a:pPr marL="0" indent="0">
              <a:buNone/>
            </a:pPr>
            <a:br>
              <a:rPr lang="en-US" sz="1450" dirty="0">
                <a:cs typeface="Arial"/>
              </a:rPr>
            </a:br>
            <a:endParaRPr lang="en-US" sz="1450" dirty="0">
              <a:cs typeface="Aria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1879919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dirty="0"/>
              <a:t>2023 UFLS Survey Activity Timeline</a:t>
            </a:r>
            <a:endParaRPr lang="en-US" b="1" dirty="0">
              <a:solidFill>
                <a:schemeClr val="accent1"/>
              </a:solidFill>
            </a:endParaRPr>
          </a:p>
        </p:txBody>
      </p:sp>
      <p:sp>
        <p:nvSpPr>
          <p:cNvPr id="3" name="Content Placeholder 2"/>
          <p:cNvSpPr>
            <a:spLocks noGrp="1"/>
          </p:cNvSpPr>
          <p:nvPr>
            <p:ph idx="1"/>
          </p:nvPr>
        </p:nvSpPr>
        <p:spPr>
          <a:xfrm>
            <a:off x="285195" y="990600"/>
            <a:ext cx="8534400" cy="4876800"/>
          </a:xfrm>
        </p:spPr>
        <p:txBody>
          <a:bodyPr/>
          <a:lstStyle/>
          <a:p>
            <a:pPr lvl="0"/>
            <a:endParaRPr lang="en-US" sz="2000" dirty="0"/>
          </a:p>
          <a:p>
            <a:pPr lvl="0"/>
            <a:endParaRPr lang="en-US" sz="2000" dirty="0"/>
          </a:p>
          <a:p>
            <a:pPr lvl="0"/>
            <a:endParaRPr lang="en-US" sz="2000" dirty="0"/>
          </a:p>
          <a:p>
            <a:pPr lvl="0"/>
            <a:endParaRPr lang="en-US" sz="2000" dirty="0"/>
          </a:p>
          <a:p>
            <a:pPr lvl="0"/>
            <a:endParaRPr lang="en-US" sz="2000" dirty="0"/>
          </a:p>
          <a:p>
            <a:pPr lvl="0"/>
            <a:endParaRPr lang="en-US" sz="2000" dirty="0"/>
          </a:p>
          <a:p>
            <a:pPr marL="400050" lvl="2" indent="0">
              <a:buNone/>
            </a:pPr>
            <a:endParaRPr lang="en-US" sz="1600" dirty="0">
              <a:solidFill>
                <a:srgbClr val="FF0000"/>
              </a:solidFill>
            </a:endParaRPr>
          </a:p>
          <a:p>
            <a:pPr marL="400050" lvl="2" indent="0">
              <a:buNone/>
            </a:pPr>
            <a:endParaRPr lang="en-US" sz="1600" dirty="0">
              <a:solidFill>
                <a:srgbClr val="FF0000"/>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6</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3346440240"/>
              </p:ext>
            </p:extLst>
          </p:nvPr>
        </p:nvGraphicFramePr>
        <p:xfrm>
          <a:off x="533400" y="1066800"/>
          <a:ext cx="7924800" cy="239776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152400">
                <a:tc>
                  <a:txBody>
                    <a:bodyPr/>
                    <a:lstStyle/>
                    <a:p>
                      <a:pPr algn="ctr"/>
                      <a:r>
                        <a:rPr lang="en-US" sz="1600" dirty="0"/>
                        <a:t>Date</a:t>
                      </a:r>
                    </a:p>
                  </a:txBody>
                  <a:tcPr anchor="ctr"/>
                </a:tc>
                <a:tc>
                  <a:txBody>
                    <a:bodyPr/>
                    <a:lstStyle/>
                    <a:p>
                      <a:pPr algn="ctr"/>
                      <a:r>
                        <a:rPr lang="en-US" sz="1600" dirty="0"/>
                        <a:t>Activity</a:t>
                      </a:r>
                    </a:p>
                  </a:txBody>
                  <a:tcPr anchor="ctr"/>
                </a:tc>
                <a:extLst>
                  <a:ext uri="{0D108BD9-81ED-4DB2-BD59-A6C34878D82A}">
                    <a16:rowId xmlns:a16="http://schemas.microsoft.com/office/drawing/2014/main" val="10000"/>
                  </a:ext>
                </a:extLst>
              </a:tr>
              <a:tr h="370840">
                <a:tc>
                  <a:txBody>
                    <a:bodyPr/>
                    <a:lstStyle/>
                    <a:p>
                      <a:pPr algn="ctr"/>
                      <a:r>
                        <a:rPr lang="en-US" sz="1600" dirty="0"/>
                        <a:t>March 16</a:t>
                      </a:r>
                      <a:r>
                        <a:rPr lang="en-US" sz="1600" baseline="30000" dirty="0"/>
                        <a:t>th</a:t>
                      </a:r>
                      <a:endParaRPr lang="en-US" sz="1600" dirty="0"/>
                    </a:p>
                  </a:txBody>
                  <a:tcPr anchor="ctr"/>
                </a:tc>
                <a:tc>
                  <a:txBody>
                    <a:bodyPr/>
                    <a:lstStyle/>
                    <a:p>
                      <a:pPr algn="l"/>
                      <a:r>
                        <a:rPr lang="en-US" sz="1600" dirty="0"/>
                        <a:t>Announcement of survey timeline to OWG.</a:t>
                      </a:r>
                    </a:p>
                  </a:txBody>
                  <a:tcPr anchor="ctr"/>
                </a:tc>
                <a:extLst>
                  <a:ext uri="{0D108BD9-81ED-4DB2-BD59-A6C34878D82A}">
                    <a16:rowId xmlns:a16="http://schemas.microsoft.com/office/drawing/2014/main" val="10001"/>
                  </a:ext>
                </a:extLst>
              </a:tr>
              <a:tr h="37084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t>March 30</a:t>
                      </a:r>
                      <a:r>
                        <a:rPr lang="en-US" sz="1600" baseline="30000" dirty="0"/>
                        <a:t>th</a:t>
                      </a:r>
                      <a:endParaRPr lang="en-US" sz="1600" dirty="0"/>
                    </a:p>
                    <a:p>
                      <a:pPr algn="ctr"/>
                      <a:endParaRPr lang="en-US" sz="1600" kern="1200" baseline="30000" dirty="0">
                        <a:solidFill>
                          <a:schemeClr val="dk1"/>
                        </a:solidFill>
                        <a:latin typeface="+mn-lt"/>
                        <a:ea typeface="+mn-ea"/>
                        <a:cs typeface="+mn-cs"/>
                      </a:endParaRPr>
                    </a:p>
                  </a:txBody>
                  <a:tcPr anchor="ctr"/>
                </a:tc>
                <a:tc>
                  <a:txBody>
                    <a:bodyPr/>
                    <a:lstStyle/>
                    <a:p>
                      <a:pPr algn="l"/>
                      <a:r>
                        <a:rPr lang="en-US" sz="1600" dirty="0"/>
                        <a:t>Market Notice sent</a:t>
                      </a:r>
                      <a:r>
                        <a:rPr lang="en-US" sz="1600" baseline="0" dirty="0"/>
                        <a:t> to Authorized TO Representatives.</a:t>
                      </a:r>
                      <a:endParaRPr lang="en-US" sz="1600" dirty="0"/>
                    </a:p>
                  </a:txBody>
                  <a:tcPr anchor="ctr"/>
                </a:tc>
                <a:extLst>
                  <a:ext uri="{0D108BD9-81ED-4DB2-BD59-A6C34878D82A}">
                    <a16:rowId xmlns:a16="http://schemas.microsoft.com/office/drawing/2014/main" val="10002"/>
                  </a:ext>
                </a:extLst>
              </a:tr>
              <a:tr h="370840">
                <a:tc>
                  <a:txBody>
                    <a:bodyPr/>
                    <a:lstStyle/>
                    <a:p>
                      <a:pPr algn="ctr"/>
                      <a:r>
                        <a:rPr lang="en-US" sz="1600" dirty="0"/>
                        <a:t>May 11</a:t>
                      </a:r>
                      <a:r>
                        <a:rPr lang="en-US" sz="1600" baseline="30000" dirty="0"/>
                        <a:t>th</a:t>
                      </a:r>
                      <a:r>
                        <a:rPr lang="en-US" sz="1600" baseline="0" dirty="0"/>
                        <a:t> @ </a:t>
                      </a:r>
                      <a:r>
                        <a:rPr lang="en-US" sz="1600" dirty="0"/>
                        <a:t>11:00 AM</a:t>
                      </a:r>
                    </a:p>
                  </a:txBody>
                  <a:tcPr anchor="ctr"/>
                </a:tc>
                <a:tc>
                  <a:txBody>
                    <a:bodyPr/>
                    <a:lstStyle/>
                    <a:p>
                      <a:pPr algn="l"/>
                      <a:r>
                        <a:rPr lang="en-US" sz="1600" dirty="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dirty="0"/>
                        <a:t>July 14</a:t>
                      </a:r>
                      <a:r>
                        <a:rPr lang="en-US" sz="1600" baseline="30000" dirty="0"/>
                        <a:t>th</a:t>
                      </a:r>
                      <a:endParaRPr lang="en-US" sz="1600" dirty="0"/>
                    </a:p>
                  </a:txBody>
                  <a:tcPr anchor="ctr"/>
                </a:tc>
                <a:tc>
                  <a:txBody>
                    <a:bodyPr/>
                    <a:lstStyle/>
                    <a:p>
                      <a:pPr algn="l"/>
                      <a:r>
                        <a:rPr lang="en-US" sz="1600" dirty="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dirty="0"/>
                        <a:t>August – September</a:t>
                      </a:r>
                    </a:p>
                  </a:txBody>
                  <a:tcPr anchor="ctr"/>
                </a:tc>
                <a:tc>
                  <a:txBody>
                    <a:bodyPr/>
                    <a:lstStyle/>
                    <a:p>
                      <a:pPr algn="l"/>
                      <a:r>
                        <a:rPr lang="en-US" sz="1600" dirty="0"/>
                        <a:t>Results reported to OWG, ROS, and TAC.</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74409F5E5BB984CA898E4671C979DCF" ma:contentTypeVersion="10" ma:contentTypeDescription="Create a new document." ma:contentTypeScope="" ma:versionID="56dcceeb358661ff982a0649b12dbe50">
  <xsd:schema xmlns:xsd="http://www.w3.org/2001/XMLSchema" xmlns:xs="http://www.w3.org/2001/XMLSchema" xmlns:p="http://schemas.microsoft.com/office/2006/metadata/properties" xmlns:ns2="723a8b7a-cd21-471e-94a6-6be23f24a34b" xmlns:ns3="6093d562-e644-4fa2-a2d5-67c193c082f0" targetNamespace="http://schemas.microsoft.com/office/2006/metadata/properties" ma:root="true" ma:fieldsID="a76244c4f2d9654fbde8be87c439e2ef" ns2:_="" ns3:_="">
    <xsd:import namespace="723a8b7a-cd21-471e-94a6-6be23f24a34b"/>
    <xsd:import namespace="6093d562-e644-4fa2-a2d5-67c193c082f0"/>
    <xsd:element name="properties">
      <xsd:complexType>
        <xsd:sequence>
          <xsd:element name="documentManagement">
            <xsd:complexType>
              <xsd:all>
                <xsd:element ref="ns2:lcf76f155ced4ddcb4097134ff3c332f" minOccurs="0"/>
                <xsd:element ref="ns3:TaxCatchAll" minOccurs="0"/>
                <xsd:element ref="ns2:MediaServiceMetadata" minOccurs="0"/>
                <xsd:element ref="ns2:MediaServiceFastMetadata" minOccurs="0"/>
                <xsd:element ref="ns2:MediaServiceOCR" minOccurs="0"/>
                <xsd:element ref="ns2:MediaServiceGenerationTime" minOccurs="0"/>
                <xsd:element ref="ns2:MediaServiceEventHashCode"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23a8b7a-cd21-471e-94a6-6be23f24a34b" elementFormDefault="qualified">
    <xsd:import namespace="http://schemas.microsoft.com/office/2006/documentManagement/types"/>
    <xsd:import namespace="http://schemas.microsoft.com/office/infopath/2007/PartnerControls"/>
    <xsd:element name="lcf76f155ced4ddcb4097134ff3c332f" ma:index="9" nillable="true" ma:taxonomy="true" ma:internalName="lcf76f155ced4ddcb4097134ff3c332f" ma:taxonomyFieldName="MediaServiceImageTags" ma:displayName="Image Tags" ma:readOnly="false" ma:fieldId="{5cf76f15-5ced-4ddc-b409-7134ff3c332f}" ma:taxonomyMulti="true" ma:sspId="a102f585-f336-4ab5-8023-668eed9f00b2" ma:termSetId="09814cd3-568e-fe90-9814-8d621ff8fb84" ma:anchorId="fba54fb3-c3e1-fe81-a776-ca4b69148c4d" ma:open="true" ma:isKeyword="false">
      <xsd:complexType>
        <xsd:sequence>
          <xsd:element ref="pc:Terms" minOccurs="0" maxOccurs="1"/>
        </xsd:sequence>
      </xsd:complexType>
    </xsd:element>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093d562-e644-4fa2-a2d5-67c193c082f0" elementFormDefault="qualified">
    <xsd:import namespace="http://schemas.microsoft.com/office/2006/documentManagement/types"/>
    <xsd:import namespace="http://schemas.microsoft.com/office/infopath/2007/PartnerControls"/>
    <xsd:element name="TaxCatchAll" ma:index="10" nillable="true" ma:displayName="Taxonomy Catch All Column" ma:hidden="true" ma:list="{5f5748ca-d924-4822-ba2a-2cdc512fb2c9}" ma:internalName="TaxCatchAll" ma:showField="CatchAllData" ma:web="6093d562-e644-4fa2-a2d5-67c193c082f0">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23a8b7a-cd21-471e-94a6-6be23f24a34b">
      <Terms xmlns="http://schemas.microsoft.com/office/infopath/2007/PartnerControls"/>
    </lcf76f155ced4ddcb4097134ff3c332f>
    <TaxCatchAll xmlns="6093d562-e644-4fa2-a2d5-67c193c082f0" xsi:nil="true"/>
  </documentManagement>
</p:properties>
</file>

<file path=customXml/itemProps1.xml><?xml version="1.0" encoding="utf-8"?>
<ds:datastoreItem xmlns:ds="http://schemas.openxmlformats.org/officeDocument/2006/customXml" ds:itemID="{4F6F88E9-7835-45EA-8C42-8B7EEC9D40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23a8b7a-cd21-471e-94a6-6be23f24a34b"/>
    <ds:schemaRef ds:uri="6093d562-e644-4fa2-a2d5-67c193c082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infopath/2007/PartnerControls"/>
    <ds:schemaRef ds:uri="http://schemas.microsoft.com/office/2006/documentManagement/types"/>
    <ds:schemaRef ds:uri="http://purl.org/dc/elements/1.1/"/>
    <ds:schemaRef ds:uri="723a8b7a-cd21-471e-94a6-6be23f24a34b"/>
    <ds:schemaRef ds:uri="http://purl.org/dc/dcmitype/"/>
    <ds:schemaRef ds:uri="http://purl.org/dc/terms/"/>
    <ds:schemaRef ds:uri="http://www.w3.org/XML/1998/namespace"/>
    <ds:schemaRef ds:uri="http://schemas.openxmlformats.org/package/2006/metadata/core-properties"/>
    <ds:schemaRef ds:uri="6093d562-e644-4fa2-a2d5-67c193c082f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
  <TotalTime>802</TotalTime>
  <Words>888</Words>
  <Application>Microsoft Office PowerPoint</Application>
  <PresentationFormat>On-screen Show (4:3)</PresentationFormat>
  <Paragraphs>92</Paragraphs>
  <Slides>6</Slides>
  <Notes>6</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6</vt:i4>
      </vt:variant>
    </vt:vector>
  </HeadingPairs>
  <TitlesOfParts>
    <vt:vector size="10" baseType="lpstr">
      <vt:lpstr>Arial</vt:lpstr>
      <vt:lpstr>Calibri</vt:lpstr>
      <vt:lpstr>1_Custom Design</vt:lpstr>
      <vt:lpstr>Office Theme</vt:lpstr>
      <vt:lpstr>PowerPoint Presentation</vt:lpstr>
      <vt:lpstr>Survey Overview and Requirements</vt:lpstr>
      <vt:lpstr>Survey Overview and Requirements</vt:lpstr>
      <vt:lpstr>Survey Overview and Requirements</vt:lpstr>
      <vt:lpstr>Survey Overview and Requirements</vt:lpstr>
      <vt:lpstr>2023 UFLS Survey Activity Timeline</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Frosch, Colleen</cp:lastModifiedBy>
  <cp:revision>92</cp:revision>
  <cp:lastPrinted>2016-01-21T20:53:15Z</cp:lastPrinted>
  <dcterms:created xsi:type="dcterms:W3CDTF">2016-01-21T15:20:31Z</dcterms:created>
  <dcterms:modified xsi:type="dcterms:W3CDTF">2023-03-01T13:26:32Z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0x010100274409F5E5BB984CA898E4671C979DCF</vt:lpwstr>
  </property>
  <property fmtid="{D5CDD505-2E9C-101B-9397-08002B2CF9AE}" pid="3" name="MSIP_Label_7084cbda-52b8-46fb-a7b7-cb5bd465ed85_Name">
    <vt:lpwstr>Internal</vt:lpwstr>
  </property>
  <property fmtid="{D5CDD505-2E9C-101B-9397-08002B2CF9AE}" pid="4" name="MSIP_Label_7084cbda-52b8-46fb-a7b7-cb5bd465ed85_ActionId">
    <vt:lpwstr>b0e8f429-cea6-4f7f-9ffc-fdbdb6a4a705</vt:lpwstr>
  </property>
  <property fmtid="{D5CDD505-2E9C-101B-9397-08002B2CF9AE}" pid="5" name="MediaServiceImageTags">
    <vt:lpwstr/>
  </property>
  <property fmtid="{D5CDD505-2E9C-101B-9397-08002B2CF9AE}" pid="6" name="MSIP_Label_7084cbda-52b8-46fb-a7b7-cb5bd465ed85_SiteId">
    <vt:lpwstr>0afb747d-bff7-4596-a9fc-950ef9e0ec45</vt:lpwstr>
  </property>
  <property fmtid="{D5CDD505-2E9C-101B-9397-08002B2CF9AE}" pid="7" name="MSIP_Label_7084cbda-52b8-46fb-a7b7-cb5bd465ed85_Enabled">
    <vt:lpwstr>true</vt:lpwstr>
  </property>
  <property fmtid="{D5CDD505-2E9C-101B-9397-08002B2CF9AE}" pid="8" name="MSIP_Label_7084cbda-52b8-46fb-a7b7-cb5bd465ed85_SetDate">
    <vt:lpwstr>2023-02-24T17:38:15Z</vt:lpwstr>
  </property>
  <property fmtid="{D5CDD505-2E9C-101B-9397-08002B2CF9AE}" pid="9" name="MSIP_Label_7084cbda-52b8-46fb-a7b7-cb5bd465ed85_ContentBits">
    <vt:lpwstr>0</vt:lpwstr>
  </property>
  <property fmtid="{D5CDD505-2E9C-101B-9397-08002B2CF9AE}" pid="10" name="MSIP_Label_7084cbda-52b8-46fb-a7b7-cb5bd465ed85_Method">
    <vt:lpwstr>Standard</vt:lpwstr>
  </property>
</Properties>
</file>