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703" r:id="rId10"/>
    <p:sldId id="356" r:id="rId11"/>
    <p:sldId id="704" r:id="rId12"/>
    <p:sldId id="294" r:id="rId13"/>
    <p:sldId id="267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FFA21D-3C89-4CAD-9F49-3F10EB0EE055}" v="7" dt="2023-03-06T13:47:30.3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96721" autoAdjust="0"/>
  </p:normalViewPr>
  <p:slideViewPr>
    <p:cSldViewPr showGuides="1">
      <p:cViewPr varScale="1">
        <p:scale>
          <a:sx n="127" d="100"/>
          <a:sy n="127" d="100"/>
        </p:scale>
        <p:origin x="678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81FFA21D-3C89-4CAD-9F49-3F10EB0EE055}"/>
    <pc:docChg chg="undo custSel modSld modMainMaster">
      <pc:chgData name="Anderson, Troy" userId="04de3903-03dd-44db-8353-3f14e4dd6886" providerId="ADAL" clId="{81FFA21D-3C89-4CAD-9F49-3F10EB0EE055}" dt="2023-03-06T20:12:27.865" v="374" actId="1037"/>
      <pc:docMkLst>
        <pc:docMk/>
      </pc:docMkLst>
      <pc:sldChg chg="modSp mod">
        <pc:chgData name="Anderson, Troy" userId="04de3903-03dd-44db-8353-3f14e4dd6886" providerId="ADAL" clId="{81FFA21D-3C89-4CAD-9F49-3F10EB0EE055}" dt="2023-03-06T15:08:30.639" v="323" actId="20577"/>
        <pc:sldMkLst>
          <pc:docMk/>
          <pc:sldMk cId="530499478" sldId="258"/>
        </pc:sldMkLst>
        <pc:spChg chg="mod">
          <ac:chgData name="Anderson, Troy" userId="04de3903-03dd-44db-8353-3f14e4dd6886" providerId="ADAL" clId="{81FFA21D-3C89-4CAD-9F49-3F10EB0EE055}" dt="2023-03-06T15:08:30.639" v="323" actId="20577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81FFA21D-3C89-4CAD-9F49-3F10EB0EE055}" dt="2023-02-09T16:34:58.839" v="34" actId="20577"/>
        <pc:sldMkLst>
          <pc:docMk/>
          <pc:sldMk cId="730603795" sldId="260"/>
        </pc:sldMkLst>
        <pc:spChg chg="mod">
          <ac:chgData name="Anderson, Troy" userId="04de3903-03dd-44db-8353-3f14e4dd6886" providerId="ADAL" clId="{81FFA21D-3C89-4CAD-9F49-3F10EB0EE055}" dt="2023-02-09T16:34:58.839" v="34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delSp modSp mod">
        <pc:chgData name="Anderson, Troy" userId="04de3903-03dd-44db-8353-3f14e4dd6886" providerId="ADAL" clId="{81FFA21D-3C89-4CAD-9F49-3F10EB0EE055}" dt="2023-03-06T15:08:41.261" v="345" actId="20577"/>
        <pc:sldMkLst>
          <pc:docMk/>
          <pc:sldMk cId="3190927396" sldId="267"/>
        </pc:sldMkLst>
        <pc:spChg chg="mod">
          <ac:chgData name="Anderson, Troy" userId="04de3903-03dd-44db-8353-3f14e4dd6886" providerId="ADAL" clId="{81FFA21D-3C89-4CAD-9F49-3F10EB0EE055}" dt="2023-03-06T15:08:41.261" v="345" actId="20577"/>
          <ac:spMkLst>
            <pc:docMk/>
            <pc:sldMk cId="3190927396" sldId="267"/>
            <ac:spMk id="6" creationId="{9C7C0899-E457-4E0E-9843-38E0B3739B05}"/>
          </ac:spMkLst>
        </pc:spChg>
        <pc:picChg chg="del">
          <ac:chgData name="Anderson, Troy" userId="04de3903-03dd-44db-8353-3f14e4dd6886" providerId="ADAL" clId="{81FFA21D-3C89-4CAD-9F49-3F10EB0EE055}" dt="2023-02-09T15:51:33.260" v="24" actId="478"/>
          <ac:picMkLst>
            <pc:docMk/>
            <pc:sldMk cId="3190927396" sldId="267"/>
            <ac:picMk id="5" creationId="{F174657D-A57A-4601-B2D9-AA76339D4FE2}"/>
          </ac:picMkLst>
        </pc:picChg>
      </pc:sldChg>
      <pc:sldChg chg="modSp mod">
        <pc:chgData name="Anderson, Troy" userId="04de3903-03dd-44db-8353-3f14e4dd6886" providerId="ADAL" clId="{81FFA21D-3C89-4CAD-9F49-3F10EB0EE055}" dt="2023-03-06T13:50:02.033" v="315" actId="20577"/>
        <pc:sldMkLst>
          <pc:docMk/>
          <pc:sldMk cId="135025254" sldId="294"/>
        </pc:sldMkLst>
        <pc:graphicFrameChg chg="mod modGraphic">
          <ac:chgData name="Anderson, Troy" userId="04de3903-03dd-44db-8353-3f14e4dd6886" providerId="ADAL" clId="{81FFA21D-3C89-4CAD-9F49-3F10EB0EE055}" dt="2023-03-06T13:50:02.033" v="315" actId="20577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81FFA21D-3C89-4CAD-9F49-3F10EB0EE055}" dt="2023-03-06T13:45:12.861" v="222" actId="6549"/>
        <pc:sldMkLst>
          <pc:docMk/>
          <pc:sldMk cId="4064255820" sldId="318"/>
        </pc:sldMkLst>
        <pc:spChg chg="mod">
          <ac:chgData name="Anderson, Troy" userId="04de3903-03dd-44db-8353-3f14e4dd6886" providerId="ADAL" clId="{81FFA21D-3C89-4CAD-9F49-3F10EB0EE055}" dt="2023-03-06T13:45:12.861" v="222" actId="6549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Anderson, Troy" userId="04de3903-03dd-44db-8353-3f14e4dd6886" providerId="ADAL" clId="{81FFA21D-3C89-4CAD-9F49-3F10EB0EE055}" dt="2023-02-24T18:55:07.601" v="43" actId="207"/>
        <pc:sldMkLst>
          <pc:docMk/>
          <pc:sldMk cId="2944727326" sldId="356"/>
        </pc:sldMkLst>
        <pc:graphicFrameChg chg="modGraphic">
          <ac:chgData name="Anderson, Troy" userId="04de3903-03dd-44db-8353-3f14e4dd6886" providerId="ADAL" clId="{81FFA21D-3C89-4CAD-9F49-3F10EB0EE055}" dt="2023-02-24T18:55:07.601" v="43" actId="20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addSp delSp modSp mod">
        <pc:chgData name="Anderson, Troy" userId="04de3903-03dd-44db-8353-3f14e4dd6886" providerId="ADAL" clId="{81FFA21D-3C89-4CAD-9F49-3F10EB0EE055}" dt="2023-03-06T20:12:27.865" v="374" actId="1037"/>
        <pc:sldMkLst>
          <pc:docMk/>
          <pc:sldMk cId="1067933821" sldId="703"/>
        </pc:sldMkLst>
        <pc:spChg chg="del">
          <ac:chgData name="Anderson, Troy" userId="04de3903-03dd-44db-8353-3f14e4dd6886" providerId="ADAL" clId="{81FFA21D-3C89-4CAD-9F49-3F10EB0EE055}" dt="2023-02-09T15:49:54.596" v="8" actId="478"/>
          <ac:spMkLst>
            <pc:docMk/>
            <pc:sldMk cId="1067933821" sldId="703"/>
            <ac:spMk id="22" creationId="{75FEC4B0-ABBD-4905-A404-5FEF6E948A5E}"/>
          </ac:spMkLst>
        </pc:spChg>
        <pc:spChg chg="mod">
          <ac:chgData name="Anderson, Troy" userId="04de3903-03dd-44db-8353-3f14e4dd6886" providerId="ADAL" clId="{81FFA21D-3C89-4CAD-9F49-3F10EB0EE055}" dt="2023-02-09T15:50:27.696" v="15" actId="20577"/>
          <ac:spMkLst>
            <pc:docMk/>
            <pc:sldMk cId="1067933821" sldId="703"/>
            <ac:spMk id="34" creationId="{6A0ADDBF-EB41-4850-814F-88AF8881525B}"/>
          </ac:spMkLst>
        </pc:spChg>
        <pc:spChg chg="mod">
          <ac:chgData name="Anderson, Troy" userId="04de3903-03dd-44db-8353-3f14e4dd6886" providerId="ADAL" clId="{81FFA21D-3C89-4CAD-9F49-3F10EB0EE055}" dt="2023-02-09T15:50:05.199" v="10" actId="207"/>
          <ac:spMkLst>
            <pc:docMk/>
            <pc:sldMk cId="1067933821" sldId="703"/>
            <ac:spMk id="37" creationId="{A0B95E67-5918-4A23-AE00-6AC2416D331C}"/>
          </ac:spMkLst>
        </pc:spChg>
        <pc:spChg chg="mod">
          <ac:chgData name="Anderson, Troy" userId="04de3903-03dd-44db-8353-3f14e4dd6886" providerId="ADAL" clId="{81FFA21D-3C89-4CAD-9F49-3F10EB0EE055}" dt="2023-02-28T15:41:39.423" v="218" actId="404"/>
          <ac:spMkLst>
            <pc:docMk/>
            <pc:sldMk cId="1067933821" sldId="703"/>
            <ac:spMk id="67" creationId="{677FB7AA-0425-4ECC-9149-91187034677E}"/>
          </ac:spMkLst>
        </pc:spChg>
        <pc:graphicFrameChg chg="modGraphic">
          <ac:chgData name="Anderson, Troy" userId="04de3903-03dd-44db-8353-3f14e4dd6886" providerId="ADAL" clId="{81FFA21D-3C89-4CAD-9F49-3F10EB0EE055}" dt="2023-02-28T15:41:43.200" v="219" actId="207"/>
          <ac:graphicFrameMkLst>
            <pc:docMk/>
            <pc:sldMk cId="1067933821" sldId="703"/>
            <ac:graphicFrameMk id="33" creationId="{00000000-0000-0000-0000-000000000000}"/>
          </ac:graphicFrameMkLst>
        </pc:graphicFrameChg>
        <pc:picChg chg="add mod">
          <ac:chgData name="Anderson, Troy" userId="04de3903-03dd-44db-8353-3f14e4dd6886" providerId="ADAL" clId="{81FFA21D-3C89-4CAD-9F49-3F10EB0EE055}" dt="2023-03-06T20:12:27.865" v="374" actId="1037"/>
          <ac:picMkLst>
            <pc:docMk/>
            <pc:sldMk cId="1067933821" sldId="703"/>
            <ac:picMk id="5" creationId="{254A7A9A-DF72-492F-B666-A36BEEF9A93F}"/>
          </ac:picMkLst>
        </pc:picChg>
        <pc:picChg chg="del">
          <ac:chgData name="Anderson, Troy" userId="04de3903-03dd-44db-8353-3f14e4dd6886" providerId="ADAL" clId="{81FFA21D-3C89-4CAD-9F49-3F10EB0EE055}" dt="2023-03-06T20:12:10.082" v="346" actId="478"/>
          <ac:picMkLst>
            <pc:docMk/>
            <pc:sldMk cId="1067933821" sldId="703"/>
            <ac:picMk id="10" creationId="{F8FBFF65-F285-4A90-9C51-F616B569D7C2}"/>
          </ac:picMkLst>
        </pc:picChg>
        <pc:cxnChg chg="mod">
          <ac:chgData name="Anderson, Troy" userId="04de3903-03dd-44db-8353-3f14e4dd6886" providerId="ADAL" clId="{81FFA21D-3C89-4CAD-9F49-3F10EB0EE055}" dt="2023-02-28T15:42:02.481" v="220" actId="14100"/>
          <ac:cxnSpMkLst>
            <pc:docMk/>
            <pc:sldMk cId="1067933821" sldId="703"/>
            <ac:cxnSpMk id="35" creationId="{0CB75C43-BBE5-4C7F-8EA2-CA00394482E0}"/>
          </ac:cxnSpMkLst>
        </pc:cxnChg>
      </pc:sldChg>
      <pc:sldChg chg="modSp mod">
        <pc:chgData name="Anderson, Troy" userId="04de3903-03dd-44db-8353-3f14e4dd6886" providerId="ADAL" clId="{81FFA21D-3C89-4CAD-9F49-3F10EB0EE055}" dt="2023-03-06T13:47:41.728" v="311" actId="20577"/>
        <pc:sldMkLst>
          <pc:docMk/>
          <pc:sldMk cId="3860210434" sldId="704"/>
        </pc:sldMkLst>
        <pc:graphicFrameChg chg="mod modGraphic">
          <ac:chgData name="Anderson, Troy" userId="04de3903-03dd-44db-8353-3f14e4dd6886" providerId="ADAL" clId="{81FFA21D-3C89-4CAD-9F49-3F10EB0EE055}" dt="2023-03-06T13:47:41.728" v="311" actId="20577"/>
          <ac:graphicFrameMkLst>
            <pc:docMk/>
            <pc:sldMk cId="3860210434" sldId="704"/>
            <ac:graphicFrameMk id="3" creationId="{00000000-0000-0000-0000-000000000000}"/>
          </ac:graphicFrameMkLst>
        </pc:graphicFrameChg>
      </pc:sldChg>
      <pc:sldMasterChg chg="modSldLayout">
        <pc:chgData name="Anderson, Troy" userId="04de3903-03dd-44db-8353-3f14e4dd6886" providerId="ADAL" clId="{81FFA21D-3C89-4CAD-9F49-3F10EB0EE055}" dt="2023-02-09T15:54:41.715" v="33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81FFA21D-3C89-4CAD-9F49-3F10EB0EE055}" dt="2023-02-09T15:54:41.715" v="33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81FFA21D-3C89-4CAD-9F49-3F10EB0EE055}" dt="2023-02-09T15:54:41.715" v="33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769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March 2023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March 8, 2023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7724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2023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Options for Revision Requests with Impacts</a:t>
            </a:r>
          </a:p>
          <a:p>
            <a:pPr lvl="2">
              <a:tabLst>
                <a:tab pos="2117725" algn="l"/>
                <a:tab pos="2511425" algn="l"/>
              </a:tabLst>
            </a:pPr>
            <a:r>
              <a:rPr lang="en-US" sz="1600" i="1" dirty="0"/>
              <a:t>NPRR1145 – </a:t>
            </a:r>
            <a:r>
              <a:rPr lang="en-US" sz="1600" b="0" i="1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Use of State Estimator-Calculated ERCOT-Wide TLFs in Lieu of Seasonal Base Case ERCOT-Wide TLFs for Settlement</a:t>
            </a:r>
            <a:endParaRPr lang="en-US" sz="1600" i="1" dirty="0"/>
          </a:p>
          <a:p>
            <a:pPr lvl="1">
              <a:tabLst>
                <a:tab pos="211772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Next meeting is 4/6/2023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419600"/>
          </a:xfrm>
        </p:spPr>
        <p:txBody>
          <a:bodyPr/>
          <a:lstStyle/>
          <a:p>
            <a:pPr>
              <a:tabLst>
                <a:tab pos="1889125" algn="l"/>
                <a:tab pos="2225675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2023 June Release – </a:t>
            </a:r>
            <a:r>
              <a:rPr lang="en-US" sz="1600" b="1" dirty="0">
                <a:latin typeface="Arial" panose="020B0604020202020204" pitchFamily="34" charset="0"/>
              </a:rPr>
              <a:t>R3</a:t>
            </a:r>
            <a:r>
              <a:rPr lang="en-US" sz="1600" dirty="0">
                <a:latin typeface="Arial" panose="020B0604020202020204" pitchFamily="34" charset="0"/>
              </a:rPr>
              <a:t> – 6/6/2023-6/8/2023	</a:t>
            </a:r>
            <a:r>
              <a:rPr lang="en-US" sz="1600" i="1" dirty="0"/>
              <a:t>In Flight</a:t>
            </a:r>
            <a:endParaRPr lang="en-US" sz="1800" i="1" dirty="0"/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NPRR863	</a:t>
            </a:r>
            <a:r>
              <a:rPr lang="en-US" sz="1400" kern="0" dirty="0"/>
              <a:t>– Creation of ERCOT Contingency Reserve Service (ECRS) and Revisions to 			Responsive Reserve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NPRR1085	</a:t>
            </a:r>
            <a:r>
              <a:rPr lang="en-US" sz="1400" kern="0" dirty="0"/>
              <a:t>– Ensuring Continuous Validity of PRC and Dispatch through Timely Changes to 		Resource Telemetry and COPs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dirty="0"/>
              <a:t>NPRR1096(b)	</a:t>
            </a:r>
            <a:r>
              <a:rPr lang="en-US" sz="1400" kern="0" dirty="0"/>
              <a:t>– Require Sustained Two-Hour Capability for ECRS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NPRR1148	– Language Cleanup Related to ERCOT Contingency Reserve Service (ECRS)</a:t>
            </a:r>
          </a:p>
          <a:p>
            <a:pPr lvl="1">
              <a:tabLst>
                <a:tab pos="1889125" algn="l"/>
                <a:tab pos="2225675" algn="l"/>
                <a:tab pos="7199313" algn="l"/>
              </a:tabLst>
            </a:pPr>
            <a:r>
              <a:rPr lang="en-US" sz="1400" kern="0" dirty="0"/>
              <a:t>OBDRR043	– Related to NPRR1148, Language Cleanup Related to ECRS</a:t>
            </a:r>
          </a:p>
          <a:p>
            <a:pPr lvl="2">
              <a:tabLst>
                <a:tab pos="1889125" algn="l"/>
                <a:tab pos="2225675" algn="l"/>
                <a:tab pos="7199313" algn="l"/>
              </a:tabLst>
            </a:pPr>
            <a:endParaRPr lang="en-US" sz="1300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27613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2023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90890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43195" y="55957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081460"/>
              </p:ext>
            </p:extLst>
          </p:nvPr>
        </p:nvGraphicFramePr>
        <p:xfrm>
          <a:off x="160280" y="798447"/>
          <a:ext cx="8839200" cy="2878417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83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1/31 – 2/2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 – 3/30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6/6 – 6/8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 – 7/27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10/3 – 10/5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12/5 – 12/7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46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NPRR1020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ECRS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SCR789 </a:t>
                      </a: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Securitization Phase 2A – Maine  Invoice and Credit Exposure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EMS Upgrade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194363" y="5596382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27" name="TextBox 12">
            <a:extLst>
              <a:ext uri="{FF2B5EF4-FFF2-40B4-BE49-F238E27FC236}">
                <a16:creationId xmlns:a16="http://schemas.microsoft.com/office/drawing/2014/main" id="{91228DEC-7DCD-4F3E-B94B-ED94A1A58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1" y="3333897"/>
            <a:ext cx="495177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EMS Upgrade Freeze – </a:t>
            </a:r>
            <a:r>
              <a:rPr lang="en-US" sz="1200" b="0" dirty="0"/>
              <a:t>May 2023 – Jan. 2024</a:t>
            </a:r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0115" y="5605046"/>
            <a:ext cx="2505302" cy="33855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NPRR1020(a) – EPS Metering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NPRR1096(b) – ECRS portion</a:t>
            </a:r>
          </a:p>
        </p:txBody>
      </p:sp>
      <p:graphicFrame>
        <p:nvGraphicFramePr>
          <p:cNvPr id="40" name="Table 39">
            <a:extLst>
              <a:ext uri="{FF2B5EF4-FFF2-40B4-BE49-F238E27FC236}">
                <a16:creationId xmlns:a16="http://schemas.microsoft.com/office/drawing/2014/main" id="{BB347731-9DCF-4A6B-84CF-377681286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105854"/>
              </p:ext>
            </p:extLst>
          </p:nvPr>
        </p:nvGraphicFramePr>
        <p:xfrm>
          <a:off x="176358" y="518459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484,825(b),826,829,841,857,879,885,904,918,930,936,941,962,963,965,975,987,995,1004,1006,1007,1019,1023,1026,1030,1032,1034,1057, 1077,1092(b),1105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799,805,810,813,818,819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TextBox 49">
            <a:extLst>
              <a:ext uri="{FF2B5EF4-FFF2-40B4-BE49-F238E27FC236}">
                <a16:creationId xmlns:a16="http://schemas.microsoft.com/office/drawing/2014/main" id="{0F180DDC-31F0-4FDE-9149-5350629C28EA}"/>
              </a:ext>
            </a:extLst>
          </p:cNvPr>
          <p:cNvSpPr txBox="1"/>
          <p:nvPr/>
        </p:nvSpPr>
        <p:spPr>
          <a:xfrm>
            <a:off x="1276786" y="1306854"/>
            <a:ext cx="370549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68642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3FABC49-64BA-4341-9620-8FAE27F64974}"/>
              </a:ext>
            </a:extLst>
          </p:cNvPr>
          <p:cNvSpPr txBox="1"/>
          <p:nvPr/>
        </p:nvSpPr>
        <p:spPr>
          <a:xfrm>
            <a:off x="4256524" y="1306767"/>
            <a:ext cx="370549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5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50298" y="1304620"/>
            <a:ext cx="37054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94C33D-5A6E-4835-8D60-5683CF0A7FFE}"/>
              </a:ext>
            </a:extLst>
          </p:cNvPr>
          <p:cNvSpPr txBox="1"/>
          <p:nvPr/>
        </p:nvSpPr>
        <p:spPr>
          <a:xfrm>
            <a:off x="8678397" y="1371600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8708877" y="1631339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:a16="http://schemas.microsoft.com/office/drawing/2014/main" id="{086159DC-2D1C-470F-8874-21F198816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3741" y="265559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11/15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299709"/>
            <a:ext cx="37054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CB75C43-BBE5-4C7F-8EA2-CA00394482E0}"/>
              </a:ext>
            </a:extLst>
          </p:cNvPr>
          <p:cNvCxnSpPr>
            <a:cxnSpLocks/>
          </p:cNvCxnSpPr>
          <p:nvPr/>
        </p:nvCxnSpPr>
        <p:spPr>
          <a:xfrm>
            <a:off x="2806558" y="1447800"/>
            <a:ext cx="3441842" cy="183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2">
            <a:extLst>
              <a:ext uri="{FF2B5EF4-FFF2-40B4-BE49-F238E27FC236}">
                <a16:creationId xmlns:a16="http://schemas.microsoft.com/office/drawing/2014/main" id="{A0B95E67-5918-4A23-AE00-6AC2416D3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456" y="2314420"/>
            <a:ext cx="143068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July</a:t>
            </a:r>
            <a:endParaRPr lang="en-US" sz="1200" kern="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2B2A94E-A5B3-4CF6-AAE2-12971C5EFBF2}"/>
              </a:ext>
            </a:extLst>
          </p:cNvPr>
          <p:cNvSpPr txBox="1"/>
          <p:nvPr/>
        </p:nvSpPr>
        <p:spPr>
          <a:xfrm>
            <a:off x="5676610" y="1287617"/>
            <a:ext cx="37054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4A7A9A-DF72-492F-B666-A36BEEF9A9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946" y="3776025"/>
            <a:ext cx="8098531" cy="1282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93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645986"/>
              </p:ext>
            </p:extLst>
          </p:nvPr>
        </p:nvGraphicFramePr>
        <p:xfrm>
          <a:off x="152400" y="784283"/>
          <a:ext cx="8839200" cy="3577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NPRR1095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Texas SET V5.0 Changes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MarkeTrak Validation Revisions Aligning w/TX SET 5.0</a:t>
                      </a:r>
                    </a:p>
                    <a:p>
                      <a:pPr algn="l" defTabSz="228600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Mass System “County Name” File Updates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Expected completion in </a:t>
                      </a: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late</a:t>
                      </a: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NPRR962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Publish Approved DC Tie Schedules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Evaluating for a Q2 2023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0732786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756942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restart date options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31367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 RUC Opt-Out Provision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6441889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Assessing start date options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6628470"/>
                  </a:ext>
                </a:extLst>
              </a:tr>
              <a:tr h="23762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Updates to Language Regarding a QSE Moving Ancillary Service Responsibility Between Resources</a:t>
                      </a: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Mid-2023 start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3358198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34156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1 of 2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151982"/>
              </p:ext>
            </p:extLst>
          </p:nvPr>
        </p:nvGraphicFramePr>
        <p:xfrm>
          <a:off x="152400" y="782082"/>
          <a:ext cx="8839200" cy="552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24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Project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764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NPRR1007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SCED Postings Gray-boxed in Section 3.2.5(4)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Publication of Resource and Load Information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Potential implementation of the gray box in this section, specifically the increasing of granularity for SCED disclosure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Evaluating for a Q2 2023 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624262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SCR819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Improving IRR Control to Manage GTC Stability Limits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candidate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6635596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SCR820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Operator Real-Time Messaging During Emergency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Project approved to start in March 2023 – Go-Live target is TBD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9709388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SCR822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Daily Energy Storage Integration Report and Dashboard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Evaluating 2023 project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0962675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PGRR066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Interconnection Request Cancellation and Creation of Inactive Status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start candidate for next bundle of RIOO enhancements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8654937"/>
                  </a:ext>
                </a:extLst>
              </a:tr>
              <a:tr h="53662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PGRR076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Improvements to Generation Resource Interconnection or Change Request (GINR) Process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2023 start candidate for next bundle of RIOO enhancements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0665421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6356269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98DC86-0BFA-4A88-962B-7A06F8E679C1}"/>
              </a:ext>
            </a:extLst>
          </p:cNvPr>
          <p:cNvSpPr txBox="1">
            <a:spLocks/>
          </p:cNvSpPr>
          <p:nvPr/>
        </p:nvSpPr>
        <p:spPr>
          <a:xfrm>
            <a:off x="7581020" y="340380"/>
            <a:ext cx="1275272" cy="3256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Page 2 of 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1574CF-9DD2-48CF-8E51-2D1EE57F9E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09800"/>
            <a:ext cx="4519078" cy="1377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1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229600" cy="518318"/>
          </a:xfrm>
        </p:spPr>
        <p:txBody>
          <a:bodyPr/>
          <a:lstStyle/>
          <a:p>
            <a:r>
              <a:rPr lang="en-US" sz="2200" dirty="0"/>
              <a:t>Priority / Rank Options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548720"/>
              </p:ext>
            </p:extLst>
          </p:nvPr>
        </p:nvGraphicFramePr>
        <p:xfrm>
          <a:off x="89933" y="1208166"/>
          <a:ext cx="8955921" cy="289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State Estimator-Calculated ERCOT-Wide TLFs in Lieu of Seasonal Base Case ERCOT-Wide TLFs for Settlement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$50k-$80k, 3-6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S&amp;B, EMS, Data Analytics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2024 priority due to EMS impacts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1172907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NPRR1156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Priority Revision Request Process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&lt;$10k O&amp;M, 1-2 weeks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Impacted Systems: ERCOT.com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 project required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127199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961141"/>
              </p:ext>
            </p:extLst>
          </p:nvPr>
        </p:nvGraphicFramePr>
        <p:xfrm>
          <a:off x="3769749" y="990600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Options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3075365" y="6095812"/>
            <a:ext cx="3034172" cy="5232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2023 Rank in Business Strategy 	= 3800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360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Technology Working Group (TWG)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96240" y="1295400"/>
            <a:ext cx="6477000" cy="838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Next TWG meeting is 4/6/2023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Agenda is TBD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www.w3.org/XML/1998/namespace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453673</TotalTime>
  <Words>886</Words>
  <Application>Microsoft Office PowerPoint</Application>
  <PresentationFormat>On-screen Show (4:3)</PresentationFormat>
  <Paragraphs>321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Courier New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2023 Release Targets – Approved NPRRs / SCRs / xGRRs </vt:lpstr>
      <vt:lpstr>Additional Project Status Information</vt:lpstr>
      <vt:lpstr>Additional Project Status Information</vt:lpstr>
      <vt:lpstr>Priority / Rank Options for Revision Requests with Impacts</vt:lpstr>
      <vt:lpstr>Technology Working Group (TWG)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3109</cp:revision>
  <cp:lastPrinted>2022-08-13T23:36:00Z</cp:lastPrinted>
  <dcterms:created xsi:type="dcterms:W3CDTF">2016-01-21T15:20:31Z</dcterms:created>
  <dcterms:modified xsi:type="dcterms:W3CDTF">2023-03-06T20:12:28Z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