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  <p:sldMasterId id="2147483687" r:id="rId2"/>
  </p:sldMasterIdLst>
  <p:notesMasterIdLst>
    <p:notesMasterId r:id="rId8"/>
  </p:notesMasterIdLst>
  <p:sldIdLst>
    <p:sldId id="415" r:id="rId3"/>
    <p:sldId id="417" r:id="rId4"/>
    <p:sldId id="418" r:id="rId5"/>
    <p:sldId id="412" r:id="rId6"/>
    <p:sldId id="416" r:id="rId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224">
          <p15:clr>
            <a:srgbClr val="A4A3A4"/>
          </p15:clr>
        </p15:guide>
        <p15:guide id="2" pos="153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66"/>
    <a:srgbClr val="0000CC"/>
    <a:srgbClr val="294171"/>
    <a:srgbClr val="40949A"/>
    <a:srgbClr val="DDDDDD"/>
    <a:srgbClr val="FF3300"/>
    <a:srgbClr val="FF9900"/>
    <a:srgbClr val="5469A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736" autoAdjust="0"/>
    <p:restoredTop sz="77212" autoAdjust="0"/>
  </p:normalViewPr>
  <p:slideViewPr>
    <p:cSldViewPr>
      <p:cViewPr varScale="1">
        <p:scale>
          <a:sx n="88" d="100"/>
          <a:sy n="88" d="100"/>
        </p:scale>
        <p:origin x="2214" y="96"/>
      </p:cViewPr>
      <p:guideLst>
        <p:guide orient="horz" pos="4224"/>
        <p:guide pos="153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41E67AEE-8CC1-4A0B-A9B6-7A0EA26C251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41852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1E67AEE-8CC1-4A0B-A9B6-7A0EA26C2515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275327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1E67AEE-8CC1-4A0B-A9B6-7A0EA26C2515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0080271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1E67AEE-8CC1-4A0B-A9B6-7A0EA26C2515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554651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1E67AEE-8CC1-4A0B-A9B6-7A0EA26C2515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8862638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1E67AEE-8CC1-4A0B-A9B6-7A0EA26C2515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425140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6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25F4E91-82B0-4B0A-B027-BD0D9A9E2FD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E63C12-58CE-4440-A1BF-0B7C561A990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686800" cy="685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066800"/>
            <a:ext cx="8229600" cy="4724400"/>
          </a:xfrm>
        </p:spPr>
        <p:txBody>
          <a:bodyPr/>
          <a:lstStyle/>
          <a:p>
            <a:pPr lvl="0"/>
            <a:endParaRPr lang="en-US" noProof="0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6B53AA-B243-4AFA-AE7D-A4D34BCED2E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0B1BD-72B5-401B-8472-DB8C6D692E59}" type="slidenum">
              <a:rPr lang="en-US" smtClean="0"/>
              <a:t>‹#›</a:t>
            </a:fld>
            <a:endParaRPr lang="en-US"/>
          </a:p>
        </p:txBody>
      </p:sp>
      <p:sp>
        <p:nvSpPr>
          <p:cNvPr id="7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792805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185C669-FB09-4A92-913B-0BA846DAB37C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560031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E09CC92-127D-4848-9213-EA7DAAA4121A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633010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21EDB76-CD43-480E-8EA0-CC06EF22C0A1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965375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166B115-F29F-48A1-9E11-9E3CE3F393CF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740558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8CFD4DE-F1B7-4669-99F6-06BC1BE7749A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10350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C45D72C-229D-4F03-A50E-FE97AACDD8E8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18825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85C669-FB09-4A92-913B-0BA846DAB37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79E0F6C-C800-4268-B636-BF74DBEF15B6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628960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C1CB72A-E33B-43FC-913A-F3DE954CEE9D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2870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25F4E91-82B0-4B0A-B027-BD0D9A9E2FD3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768290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9E63C12-58CE-4440-A1BF-0B7C561A990D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16177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09CC92-127D-4848-9213-EA7DAAA4121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1EDB76-CD43-480E-8EA0-CC06EF22C0A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66B115-F29F-48A1-9E11-9E3CE3F393C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FD4DE-F1B7-4669-99F6-06BC1BE7749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45D72C-229D-4F03-A50E-FE97AACDD8E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9E0F6C-C800-4268-B636-BF74DBEF15B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1CB72A-E33B-43FC-913A-F3DE954CEE9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5EE74527-A6B7-4978-8CA2-A96E52BABC2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23559" name="Rectangle 7"/>
          <p:cNvSpPr>
            <a:spLocks noChangeArrowheads="1"/>
          </p:cNvSpPr>
          <p:nvPr userDrawn="1"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23563" name="Line 11"/>
          <p:cNvSpPr>
            <a:spLocks noChangeShapeType="1"/>
          </p:cNvSpPr>
          <p:nvPr userDrawn="1"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23564" name="Line 12"/>
          <p:cNvSpPr>
            <a:spLocks noChangeShapeType="1"/>
          </p:cNvSpPr>
          <p:nvPr userDrawn="1"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6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>
              <a:defRPr/>
            </a:pPr>
            <a:fld id="{30AE3F6D-6E55-4F4D-8DFA-3811BE74B05E}" type="slidenum">
              <a:rPr lang="en-US" sz="1200"/>
              <a:pPr algn="ctr">
                <a:defRPr/>
              </a:pPr>
              <a:t>‹#›</a:t>
            </a:fld>
            <a:endParaRPr lang="en-US" sz="12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0" r:id="rId3"/>
    <p:sldLayoutId id="2147483659" r:id="rId4"/>
    <p:sldLayoutId id="2147483658" r:id="rId5"/>
    <p:sldLayoutId id="2147483657" r:id="rId6"/>
    <p:sldLayoutId id="2147483656" r:id="rId7"/>
    <p:sldLayoutId id="2147483655" r:id="rId8"/>
    <p:sldLayoutId id="2147483654" r:id="rId9"/>
    <p:sldLayoutId id="2147483653" r:id="rId10"/>
    <p:sldLayoutId id="2147483652" r:id="rId11"/>
    <p:sldLayoutId id="2147483651" r:id="rId12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Update to RMS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Retail Market Training Task Force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5EE74527-A6B7-4978-8CA2-A96E52BABC27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8" name="Line 11"/>
          <p:cNvSpPr>
            <a:spLocks noChangeShapeType="1"/>
          </p:cNvSpPr>
          <p:nvPr userDrawn="1"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9" name="Line 12"/>
          <p:cNvSpPr>
            <a:spLocks noChangeShapeType="1"/>
          </p:cNvSpPr>
          <p:nvPr userDrawn="1"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9190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</p:sldLayoutIdLst>
  <p:hf sldNum="0"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rcot.com/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8.xml"/><Relationship Id="rId4" Type="http://schemas.openxmlformats.org/officeDocument/2006/relationships/hyperlink" Target="mailto:training@ercot.com" TargetMode="Externa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797E2B-115F-4246-943D-512241F34A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Accomplishments for 2022</a:t>
            </a: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3321EB94-CCD5-4C20-958E-72F0B2FCDBC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1730576"/>
              </p:ext>
            </p:extLst>
          </p:nvPr>
        </p:nvGraphicFramePr>
        <p:xfrm>
          <a:off x="0" y="-497687"/>
          <a:ext cx="9144000" cy="7355687"/>
        </p:xfrm>
        <a:graphic>
          <a:graphicData uri="http://schemas.openxmlformats.org/drawingml/2006/table">
            <a:tbl>
              <a:tblPr firstRow="1" bandRow="1">
                <a:tableStyleId>{125E5076-3810-47DD-B79F-674D7AD40C01}</a:tableStyleId>
              </a:tblPr>
              <a:tblGrid>
                <a:gridCol w="326571">
                  <a:extLst>
                    <a:ext uri="{9D8B030D-6E8A-4147-A177-3AD203B41FA5}">
                      <a16:colId xmlns:a16="http://schemas.microsoft.com/office/drawing/2014/main" val="505463957"/>
                    </a:ext>
                  </a:extLst>
                </a:gridCol>
                <a:gridCol w="8817429">
                  <a:extLst>
                    <a:ext uri="{9D8B030D-6E8A-4147-A177-3AD203B41FA5}">
                      <a16:colId xmlns:a16="http://schemas.microsoft.com/office/drawing/2014/main" val="1674498542"/>
                    </a:ext>
                  </a:extLst>
                </a:gridCol>
              </a:tblGrid>
              <a:tr h="605342">
                <a:tc>
                  <a:txBody>
                    <a:bodyPr/>
                    <a:lstStyle/>
                    <a:p>
                      <a:pPr algn="ctr"/>
                      <a:endParaRPr lang="en-US" sz="24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5914914"/>
                  </a:ext>
                </a:extLst>
              </a:tr>
              <a:tr h="6374076">
                <a:tc>
                  <a:txBody>
                    <a:bodyPr/>
                    <a:lstStyle/>
                    <a:p>
                      <a:pPr marL="0" lvl="0" indent="0">
                        <a:buFont typeface="Wingdings" panose="05000000000000000000" pitchFamily="2" charset="2"/>
                        <a:buNone/>
                      </a:pPr>
                      <a:endParaRPr lang="en-US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buFontTx/>
                        <a:buNone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marL="0" indent="0" algn="ctr">
                        <a:buFontTx/>
                        <a:buNone/>
                      </a:pPr>
                      <a:r>
                        <a:rPr lang="en-US" sz="4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RMTTF UPDATE TO RMS    </a:t>
                      </a:r>
                    </a:p>
                    <a:p>
                      <a:pPr marL="0" indent="0" algn="ctr">
                        <a:buFontTx/>
                        <a:buNone/>
                      </a:pPr>
                      <a:endParaRPr lang="en-US" sz="4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ctr">
                        <a:buFontTx/>
                        <a:buNone/>
                      </a:pP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TUESDAY, MARCH 7 </a:t>
                      </a:r>
                    </a:p>
                    <a:p>
                      <a:pPr marL="0" indent="0" algn="ctr">
                        <a:buFontTx/>
                        <a:buNone/>
                      </a:pPr>
                      <a:endParaRPr lang="en-US" sz="4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ctr">
                        <a:buFontTx/>
                        <a:buNone/>
                      </a:pPr>
                      <a:r>
                        <a:rPr lang="en-US" sz="28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Co-Chairs</a:t>
                      </a:r>
                    </a:p>
                    <a:p>
                      <a:pPr marL="0" indent="0" algn="ctr">
                        <a:buFontTx/>
                        <a:buNone/>
                      </a:pPr>
                      <a:endParaRPr lang="en-US" sz="28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28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Tomas                    Debbie              Melinda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28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Fernandez              McKeever         Earnest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28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NRG                      ONCOR            AEP</a:t>
                      </a:r>
                    </a:p>
                    <a:p>
                      <a:pPr marL="0" indent="0" algn="l">
                        <a:buFontTx/>
                        <a:buNone/>
                      </a:pPr>
                      <a:br>
                        <a:rPr lang="en-US" sz="28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en-US" sz="28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67439875"/>
                  </a:ext>
                </a:extLst>
              </a:tr>
              <a:tr h="376269">
                <a:tc>
                  <a:txBody>
                    <a:bodyPr/>
                    <a:lstStyle/>
                    <a:p>
                      <a:pPr marL="0" lvl="0" indent="0">
                        <a:buFont typeface="Wingdings" panose="05000000000000000000" pitchFamily="2" charset="2"/>
                        <a:buNone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i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370966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720781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797E2B-115F-4246-943D-512241F34A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Accomplishments for 2022</a:t>
            </a: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3321EB94-CCD5-4C20-958E-72F0B2FCDBC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876532"/>
              </p:ext>
            </p:extLst>
          </p:nvPr>
        </p:nvGraphicFramePr>
        <p:xfrm>
          <a:off x="0" y="-497687"/>
          <a:ext cx="9144000" cy="7355687"/>
        </p:xfrm>
        <a:graphic>
          <a:graphicData uri="http://schemas.openxmlformats.org/drawingml/2006/table">
            <a:tbl>
              <a:tblPr firstRow="1" bandRow="1">
                <a:tableStyleId>{125E5076-3810-47DD-B79F-674D7AD40C01}</a:tableStyleId>
              </a:tblPr>
              <a:tblGrid>
                <a:gridCol w="326571">
                  <a:extLst>
                    <a:ext uri="{9D8B030D-6E8A-4147-A177-3AD203B41FA5}">
                      <a16:colId xmlns:a16="http://schemas.microsoft.com/office/drawing/2014/main" val="505463957"/>
                    </a:ext>
                  </a:extLst>
                </a:gridCol>
                <a:gridCol w="8817429">
                  <a:extLst>
                    <a:ext uri="{9D8B030D-6E8A-4147-A177-3AD203B41FA5}">
                      <a16:colId xmlns:a16="http://schemas.microsoft.com/office/drawing/2014/main" val="1674498542"/>
                    </a:ext>
                  </a:extLst>
                </a:gridCol>
              </a:tblGrid>
              <a:tr h="605342">
                <a:tc>
                  <a:txBody>
                    <a:bodyPr/>
                    <a:lstStyle/>
                    <a:p>
                      <a:pPr algn="ctr"/>
                      <a:endParaRPr lang="en-US" sz="24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5914914"/>
                  </a:ext>
                </a:extLst>
              </a:tr>
              <a:tr h="6374076">
                <a:tc>
                  <a:txBody>
                    <a:bodyPr/>
                    <a:lstStyle/>
                    <a:p>
                      <a:pPr marL="0" lvl="0" indent="0">
                        <a:buFont typeface="Wingdings" panose="05000000000000000000" pitchFamily="2" charset="2"/>
                        <a:buNone/>
                      </a:pPr>
                      <a:endParaRPr lang="en-US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buFontTx/>
                        <a:buNone/>
                      </a:pPr>
                      <a:r>
                        <a:rPr lang="en-US" sz="4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2023 Retail Training Classes</a:t>
                      </a:r>
                    </a:p>
                    <a:p>
                      <a:pPr marL="0" indent="0" algn="ctr">
                        <a:buFontTx/>
                        <a:buNone/>
                      </a:pPr>
                      <a:endParaRPr lang="en-US" sz="4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4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Retail 101 – 3 Sessions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4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Full Day Class-WebEx only</a:t>
                      </a:r>
                    </a:p>
                    <a:p>
                      <a:pPr marL="0" indent="0" algn="l">
                        <a:buFontTx/>
                        <a:buNone/>
                      </a:pPr>
                      <a:endParaRPr lang="en-US" sz="4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4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Marketrak Part 1, 2 – 3 Sessions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4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Half Day Classes for Each-WebEx only</a:t>
                      </a:r>
                    </a:p>
                    <a:p>
                      <a:pPr marL="0" indent="0" algn="l">
                        <a:buFontTx/>
                        <a:buNone/>
                      </a:pPr>
                      <a:endParaRPr lang="en-US" sz="4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4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TX SET – 2 Sessions 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4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Full Day Class-In Person only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67439875"/>
                  </a:ext>
                </a:extLst>
              </a:tr>
              <a:tr h="376269">
                <a:tc>
                  <a:txBody>
                    <a:bodyPr/>
                    <a:lstStyle/>
                    <a:p>
                      <a:pPr marL="0" lvl="0" indent="0">
                        <a:buFont typeface="Wingdings" panose="05000000000000000000" pitchFamily="2" charset="2"/>
                        <a:buNone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i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370966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229199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797E2B-115F-4246-943D-512241F34A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Accomplishments for 2022</a:t>
            </a: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3321EB94-CCD5-4C20-958E-72F0B2FCDBC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7870397"/>
              </p:ext>
            </p:extLst>
          </p:nvPr>
        </p:nvGraphicFramePr>
        <p:xfrm>
          <a:off x="0" y="-497687"/>
          <a:ext cx="9144000" cy="7355687"/>
        </p:xfrm>
        <a:graphic>
          <a:graphicData uri="http://schemas.openxmlformats.org/drawingml/2006/table">
            <a:tbl>
              <a:tblPr firstRow="1" bandRow="1">
                <a:tableStyleId>{125E5076-3810-47DD-B79F-674D7AD40C01}</a:tableStyleId>
              </a:tblPr>
              <a:tblGrid>
                <a:gridCol w="326571">
                  <a:extLst>
                    <a:ext uri="{9D8B030D-6E8A-4147-A177-3AD203B41FA5}">
                      <a16:colId xmlns:a16="http://schemas.microsoft.com/office/drawing/2014/main" val="505463957"/>
                    </a:ext>
                  </a:extLst>
                </a:gridCol>
                <a:gridCol w="8817429">
                  <a:extLst>
                    <a:ext uri="{9D8B030D-6E8A-4147-A177-3AD203B41FA5}">
                      <a16:colId xmlns:a16="http://schemas.microsoft.com/office/drawing/2014/main" val="1674498542"/>
                    </a:ext>
                  </a:extLst>
                </a:gridCol>
              </a:tblGrid>
              <a:tr h="605342">
                <a:tc>
                  <a:txBody>
                    <a:bodyPr/>
                    <a:lstStyle/>
                    <a:p>
                      <a:pPr algn="ctr"/>
                      <a:endParaRPr lang="en-US" sz="24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5914914"/>
                  </a:ext>
                </a:extLst>
              </a:tr>
              <a:tr h="6374076">
                <a:tc>
                  <a:txBody>
                    <a:bodyPr/>
                    <a:lstStyle/>
                    <a:p>
                      <a:pPr marL="0" lvl="0" indent="0">
                        <a:buFont typeface="Wingdings" panose="05000000000000000000" pitchFamily="2" charset="2"/>
                        <a:buNone/>
                      </a:pPr>
                      <a:endParaRPr lang="en-US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buFontTx/>
                        <a:buNone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All Retail Training sessions begin at 8:30 AM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Registration is required for all Classes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Log-in is required to register</a:t>
                      </a:r>
                    </a:p>
                    <a:p>
                      <a:pPr marL="0" indent="0" algn="ctr">
                        <a:buFontTx/>
                        <a:buNone/>
                      </a:pPr>
                      <a:endParaRPr lang="en-US" sz="32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To select a Training Class 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Access </a:t>
                      </a: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rId3"/>
                        </a:rPr>
                        <a:t>www.ERCOT.com</a:t>
                      </a:r>
                      <a:endParaRPr lang="en-US" sz="32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Select “Services”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Select “Course Catalog” (under Training)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Select the Class of your choice  </a:t>
                      </a:r>
                    </a:p>
                    <a:p>
                      <a:pPr marL="0" indent="0" algn="l">
                        <a:buFontTx/>
                        <a:buNone/>
                      </a:pPr>
                      <a:endParaRPr lang="en-US" sz="32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If you have questions please email  </a:t>
                      </a:r>
                    </a:p>
                    <a:p>
                      <a:pPr marL="0" indent="0" algn="ctr">
                        <a:buFontTx/>
                        <a:buNone/>
                      </a:pPr>
                      <a:r>
                        <a:rPr lang="en-US" sz="3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rId4"/>
                        </a:rPr>
                        <a:t>training@ercot.com</a:t>
                      </a:r>
                      <a:endParaRPr lang="en-US" sz="32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67439875"/>
                  </a:ext>
                </a:extLst>
              </a:tr>
              <a:tr h="376269">
                <a:tc>
                  <a:txBody>
                    <a:bodyPr/>
                    <a:lstStyle/>
                    <a:p>
                      <a:pPr marL="0" lvl="0" indent="0">
                        <a:buFont typeface="Wingdings" panose="05000000000000000000" pitchFamily="2" charset="2"/>
                        <a:buNone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i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370966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348090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797E2B-115F-4246-943D-512241F34A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Accomplishments for 2022</a:t>
            </a: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3321EB94-CCD5-4C20-958E-72F0B2FCDBC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3648930"/>
              </p:ext>
            </p:extLst>
          </p:nvPr>
        </p:nvGraphicFramePr>
        <p:xfrm>
          <a:off x="0" y="76201"/>
          <a:ext cx="9144000" cy="7732075"/>
        </p:xfrm>
        <a:graphic>
          <a:graphicData uri="http://schemas.openxmlformats.org/drawingml/2006/table">
            <a:tbl>
              <a:tblPr firstRow="1" bandRow="1">
                <a:tableStyleId>{125E5076-3810-47DD-B79F-674D7AD40C01}</a:tableStyleId>
              </a:tblPr>
              <a:tblGrid>
                <a:gridCol w="326571">
                  <a:extLst>
                    <a:ext uri="{9D8B030D-6E8A-4147-A177-3AD203B41FA5}">
                      <a16:colId xmlns:a16="http://schemas.microsoft.com/office/drawing/2014/main" val="505463957"/>
                    </a:ext>
                  </a:extLst>
                </a:gridCol>
                <a:gridCol w="8817429">
                  <a:extLst>
                    <a:ext uri="{9D8B030D-6E8A-4147-A177-3AD203B41FA5}">
                      <a16:colId xmlns:a16="http://schemas.microsoft.com/office/drawing/2014/main" val="1674498542"/>
                    </a:ext>
                  </a:extLst>
                </a:gridCol>
              </a:tblGrid>
              <a:tr h="813724">
                <a:tc>
                  <a:txBody>
                    <a:bodyPr/>
                    <a:lstStyle/>
                    <a:p>
                      <a:pPr algn="ctr"/>
                      <a:endParaRPr lang="en-US" sz="24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2400" dirty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RMTTF – UPDATE TO RMS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5914914"/>
                  </a:ext>
                </a:extLst>
              </a:tr>
              <a:tr h="6054121">
                <a:tc>
                  <a:txBody>
                    <a:bodyPr/>
                    <a:lstStyle/>
                    <a:p>
                      <a:pPr marL="0" lvl="0" indent="0">
                        <a:buFont typeface="Wingdings" panose="05000000000000000000" pitchFamily="2" charset="2"/>
                        <a:buNone/>
                      </a:pPr>
                      <a:endParaRPr lang="en-US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UPCOMING SCHEDULED 2023 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RMTTF MEETINGS AND RETAIL TRAINING CLASSES </a:t>
                      </a:r>
                    </a:p>
                    <a:p>
                      <a:pPr marL="0" indent="0" algn="l">
                        <a:buFontTx/>
                        <a:buNone/>
                      </a:pPr>
                      <a:endParaRPr lang="en-US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April 13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 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TX SET, Dry Run with Instructors   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April 14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RMTTF Meeting – final revisions of TX SET training materials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May 4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   TX SET Training class, In Person only</a:t>
                      </a:r>
                    </a:p>
                    <a:p>
                      <a:pPr marL="0" indent="0" algn="l">
                        <a:buFont typeface="Arial" panose="020B0604020202020204" pitchFamily="34" charset="0"/>
                        <a:buNone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                    Vistra, 1925 W John Carpenter Frwy. Irving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May 5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   RMTTF Meeting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June 7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   MarkeTrak Part 1 – WebEx only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June 8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   MarkeTrak Part 2 (Inadvertent Gain/Switch Hold) – WebEx only 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June 8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   RMTTF Meeting 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August 3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rd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RMTTF Meeting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August 10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Retail 101 – WebEx only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September 27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TX SET Training class, In Person only</a:t>
                      </a:r>
                    </a:p>
                    <a:p>
                      <a:pPr marL="0" indent="0" algn="l">
                        <a:buFont typeface="Arial" panose="020B0604020202020204" pitchFamily="34" charset="0"/>
                        <a:buNone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                     Centerpoint, 1111 Louisiana St. Houston 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September 28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RMTTF Meeting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November 2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nd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Retail 101 -  WebEx only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November 9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RMTTF Meeting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December 7</a:t>
                      </a:r>
                      <a:r>
                        <a:rPr lang="en-US" baseline="30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RMTTF Meeting      </a:t>
                      </a:r>
                    </a:p>
                    <a:p>
                      <a:pPr marL="285750" indent="-285750" algn="l">
                        <a:buFont typeface="Arial" panose="020B0604020202020204" pitchFamily="34" charset="0"/>
                        <a:buChar char="•"/>
                      </a:pPr>
                      <a:endParaRPr lang="en-US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ctr">
                        <a:buFont typeface="Arial" panose="020B0604020202020204" pitchFamily="34" charset="0"/>
                        <a:buNone/>
                      </a:pPr>
                      <a:endParaRPr lang="en-US" u="none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l">
                        <a:buFontTx/>
                        <a:buNone/>
                      </a:pPr>
                      <a:endParaRPr lang="en-US" sz="2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67439875"/>
                  </a:ext>
                </a:extLst>
              </a:tr>
              <a:tr h="752155">
                <a:tc>
                  <a:txBody>
                    <a:bodyPr/>
                    <a:lstStyle/>
                    <a:p>
                      <a:pPr marL="0" lvl="0" indent="0">
                        <a:buFont typeface="Wingdings" panose="05000000000000000000" pitchFamily="2" charset="2"/>
                        <a:buNone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i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370966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660755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797E2B-115F-4246-943D-512241F34A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Accomplishments for 2022</a:t>
            </a: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3321EB94-CCD5-4C20-958E-72F0B2FCDBC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2126880"/>
              </p:ext>
            </p:extLst>
          </p:nvPr>
        </p:nvGraphicFramePr>
        <p:xfrm>
          <a:off x="0" y="-497687"/>
          <a:ext cx="9144000" cy="7355687"/>
        </p:xfrm>
        <a:graphic>
          <a:graphicData uri="http://schemas.openxmlformats.org/drawingml/2006/table">
            <a:tbl>
              <a:tblPr firstRow="1" bandRow="1">
                <a:tableStyleId>{125E5076-3810-47DD-B79F-674D7AD40C01}</a:tableStyleId>
              </a:tblPr>
              <a:tblGrid>
                <a:gridCol w="326571">
                  <a:extLst>
                    <a:ext uri="{9D8B030D-6E8A-4147-A177-3AD203B41FA5}">
                      <a16:colId xmlns:a16="http://schemas.microsoft.com/office/drawing/2014/main" val="505463957"/>
                    </a:ext>
                  </a:extLst>
                </a:gridCol>
                <a:gridCol w="8817429">
                  <a:extLst>
                    <a:ext uri="{9D8B030D-6E8A-4147-A177-3AD203B41FA5}">
                      <a16:colId xmlns:a16="http://schemas.microsoft.com/office/drawing/2014/main" val="1674498542"/>
                    </a:ext>
                  </a:extLst>
                </a:gridCol>
              </a:tblGrid>
              <a:tr h="605342">
                <a:tc>
                  <a:txBody>
                    <a:bodyPr/>
                    <a:lstStyle/>
                    <a:p>
                      <a:pPr algn="ctr"/>
                      <a:endParaRPr lang="en-US" sz="24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5914914"/>
                  </a:ext>
                </a:extLst>
              </a:tr>
              <a:tr h="6374076">
                <a:tc>
                  <a:txBody>
                    <a:bodyPr/>
                    <a:lstStyle/>
                    <a:p>
                      <a:pPr marL="0" lvl="0" indent="0">
                        <a:buFont typeface="Wingdings" panose="05000000000000000000" pitchFamily="2" charset="2"/>
                        <a:buNone/>
                      </a:pPr>
                      <a:endParaRPr lang="en-US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buFontTx/>
                        <a:buNone/>
                      </a:pPr>
                      <a:r>
                        <a:rPr lang="en-US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marL="0" indent="0" algn="ctr">
                        <a:buFontTx/>
                        <a:buNone/>
                      </a:pPr>
                      <a:endParaRPr lang="en-US" sz="4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ctr">
                        <a:buFontTx/>
                        <a:buNone/>
                      </a:pPr>
                      <a:endParaRPr lang="en-US" sz="4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ctr">
                        <a:buFontTx/>
                        <a:buNone/>
                      </a:pPr>
                      <a:endParaRPr lang="en-US" sz="4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ctr">
                        <a:buFontTx/>
                        <a:buNone/>
                      </a:pPr>
                      <a:endParaRPr lang="en-US" sz="4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ctr">
                        <a:buFontTx/>
                        <a:buNone/>
                      </a:pPr>
                      <a:r>
                        <a:rPr lang="en-US" sz="4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THANK YOU! </a:t>
                      </a:r>
                      <a:endParaRPr lang="en-US" sz="28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67439875"/>
                  </a:ext>
                </a:extLst>
              </a:tr>
              <a:tr h="376269">
                <a:tc>
                  <a:txBody>
                    <a:bodyPr/>
                    <a:lstStyle/>
                    <a:p>
                      <a:pPr marL="0" lvl="0" indent="0">
                        <a:buFont typeface="Wingdings" panose="05000000000000000000" pitchFamily="2" charset="2"/>
                        <a:buNone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i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370966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33684822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12755</TotalTime>
  <Words>281</Words>
  <Application>Microsoft Office PowerPoint</Application>
  <PresentationFormat>On-screen Show (4:3)</PresentationFormat>
  <Paragraphs>73</Paragraphs>
  <Slides>5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13" baseType="lpstr">
      <vt:lpstr>Arial</vt:lpstr>
      <vt:lpstr>Arial Black</vt:lpstr>
      <vt:lpstr>Calibri</vt:lpstr>
      <vt:lpstr>Calibri Light</vt:lpstr>
      <vt:lpstr>Times New Roman</vt:lpstr>
      <vt:lpstr>Wingdings</vt:lpstr>
      <vt:lpstr>Custom Design</vt:lpstr>
      <vt:lpstr>Office Theme</vt:lpstr>
      <vt:lpstr>Accomplishments for 2022</vt:lpstr>
      <vt:lpstr>Accomplishments for 2022</vt:lpstr>
      <vt:lpstr>Accomplishments for 2022</vt:lpstr>
      <vt:lpstr>Accomplishments for 2022</vt:lpstr>
      <vt:lpstr>Accomplishments for 2022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Mckeever, Deborah</dc:creator>
  <cp:lastModifiedBy>Melinda D Earnest</cp:lastModifiedBy>
  <cp:revision>523</cp:revision>
  <cp:lastPrinted>2016-02-12T19:29:41Z</cp:lastPrinted>
  <dcterms:created xsi:type="dcterms:W3CDTF">2005-04-21T14:28:35Z</dcterms:created>
  <dcterms:modified xsi:type="dcterms:W3CDTF">2023-03-03T15:49:44Z</dcterms:modified>
</cp:coreProperties>
</file>

<file path=docProps/thumbnail.jpeg>
</file>