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3"/>
  </p:sldMasterIdLst>
  <p:notesMasterIdLst>
    <p:notesMasterId r:id="rId11"/>
  </p:notesMasterIdLst>
  <p:handoutMasterIdLst>
    <p:handoutMasterId r:id="rId12"/>
  </p:handoutMasterIdLst>
  <p:sldIdLst>
    <p:sldId id="260" r:id="rId4"/>
    <p:sldId id="705" r:id="rId5"/>
    <p:sldId id="294" r:id="rId6"/>
    <p:sldId id="706" r:id="rId7"/>
    <p:sldId id="707" r:id="rId8"/>
    <p:sldId id="708" r:id="rId9"/>
    <p:sldId id="709" r:id="rId10"/>
  </p:sldIdLst>
  <p:sldSz cx="9144000" cy="6858000" type="screen4x3"/>
  <p:notesSz cx="7010400" cy="92964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>
          <p15:clr>
            <a:srgbClr val="A4A3A4"/>
          </p15:clr>
        </p15:guide>
        <p15:guide id="2" pos="220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50A3835-9A6B-4594-902C-581A542A27B5}" v="13" dt="2023-01-17T19:18:43.05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779" autoAdjust="0"/>
    <p:restoredTop sz="94595" autoAdjust="0"/>
  </p:normalViewPr>
  <p:slideViewPr>
    <p:cSldViewPr snapToGrid="0" snapToObjects="1">
      <p:cViewPr varScale="1">
        <p:scale>
          <a:sx n="84" d="100"/>
          <a:sy n="84" d="100"/>
        </p:scale>
        <p:origin x="1464" y="72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2.xml"/><Relationship Id="rId15" Type="http://schemas.openxmlformats.org/officeDocument/2006/relationships/theme" Target="theme/theme1.xml"/><Relationship Id="rId10" Type="http://schemas.openxmlformats.org/officeDocument/2006/relationships/slide" Target="slides/slide7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viewProps" Target="viewProps.xml"/><Relationship Id="rId22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A93900B-E395-43E7-8304-29909643870B}" type="datetimeFigureOut">
              <a:rPr lang="en-US"/>
              <a:pPr>
                <a:defRPr/>
              </a:pPr>
              <a:t>2/28/2023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99E6681-5ED2-4276-ADE9-96EBF7D3732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12685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916DEC4A-A848-423D-B6D0-8A125B2D4CA1}" type="datetimeFigureOut">
              <a:rPr lang="en-US"/>
              <a:pPr>
                <a:defRPr/>
              </a:pPr>
              <a:t>2/28/2023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B56BE11-F7D4-4A51-97C7-9E59A26F3BF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74253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DEEEA60B-7622-4EC2-8DF7-099F1D6081DA}" type="slidenum">
              <a:rPr lang="en-US" altLang="en-US" smtClean="0">
                <a:latin typeface="Calibri" panose="020F0502020204030204" pitchFamily="34" charset="0"/>
              </a:rPr>
              <a:pPr/>
              <a:t>1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2816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091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94754E99-A0E5-4899-94D8-C73D0E406896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492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F7754F16-BD6A-4448-A728-D47AE01157D9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3929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5"/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58EF099-2B0E-49FB-A308-8F2246FAE50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4274" r:id="rId1"/>
    <p:sldLayoutId id="2147494275" r:id="rId2"/>
    <p:sldLayoutId id="2147494276" r:id="rId3"/>
  </p:sldLayoutIdLst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3"/>
          <p:cNvGrpSpPr>
            <a:grpSpLocks/>
          </p:cNvGrpSpPr>
          <p:nvPr/>
        </p:nvGrpSpPr>
        <p:grpSpPr bwMode="auto">
          <a:xfrm>
            <a:off x="787400" y="2805113"/>
            <a:ext cx="7543800" cy="2247634"/>
            <a:chOff x="787400" y="1852613"/>
            <a:chExt cx="7543800" cy="2247214"/>
          </a:xfrm>
        </p:grpSpPr>
        <p:sp>
          <p:nvSpPr>
            <p:cNvPr id="7171" name="TextBox 9"/>
            <p:cNvSpPr txBox="1">
              <a:spLocks noChangeArrowheads="1"/>
            </p:cNvSpPr>
            <p:nvPr/>
          </p:nvSpPr>
          <p:spPr bwMode="auto">
            <a:xfrm>
              <a:off x="787400" y="2130425"/>
              <a:ext cx="7543800" cy="196940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US" altLang="en-US" sz="3200" b="1" dirty="0" smtClean="0"/>
                <a:t>TAC Update to RMS </a:t>
              </a:r>
              <a:endParaRPr lang="en-US" altLang="en-US" sz="3200" b="1" dirty="0"/>
            </a:p>
            <a:p>
              <a:pPr eaLnBrk="1" hangingPunct="1"/>
              <a:endParaRPr lang="en-US" altLang="en-US" b="1" dirty="0"/>
            </a:p>
            <a:p>
              <a:pPr eaLnBrk="1" hangingPunct="1"/>
              <a:endParaRPr lang="en-US" altLang="en-US" dirty="0"/>
            </a:p>
            <a:p>
              <a:pPr eaLnBrk="1" hangingPunct="1"/>
              <a:r>
                <a:rPr lang="en-US" altLang="en-US" dirty="0"/>
                <a:t>Technical Advisory Committee (TAC) </a:t>
              </a:r>
              <a:r>
                <a:rPr lang="en-US" altLang="en-US" dirty="0" smtClean="0"/>
                <a:t>Meetings</a:t>
              </a:r>
              <a:endParaRPr lang="en-US" altLang="en-US" dirty="0"/>
            </a:p>
            <a:p>
              <a:pPr eaLnBrk="1" hangingPunct="1"/>
              <a:r>
                <a:rPr lang="en-US" altLang="en-US" dirty="0" smtClean="0"/>
                <a:t>January </a:t>
              </a:r>
              <a:r>
                <a:rPr lang="en-US" altLang="en-US" dirty="0"/>
                <a:t>24, </a:t>
              </a:r>
              <a:r>
                <a:rPr lang="en-US" altLang="en-US" dirty="0" smtClean="0"/>
                <a:t>2023				</a:t>
              </a:r>
            </a:p>
            <a:p>
              <a:pPr eaLnBrk="1" hangingPunct="1"/>
              <a:r>
                <a:rPr lang="en-US" altLang="en-US" dirty="0" smtClean="0"/>
                <a:t>February 20, 2023</a:t>
              </a:r>
              <a:endParaRPr lang="en-US" altLang="en-US" dirty="0"/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698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65760" y="595158"/>
            <a:ext cx="8412480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 smtClean="0"/>
              <a:t>2023 Leadership </a:t>
            </a:r>
          </a:p>
          <a:p>
            <a:r>
              <a:rPr lang="en-US" dirty="0" smtClean="0"/>
              <a:t>TAC</a:t>
            </a:r>
          </a:p>
          <a:p>
            <a:r>
              <a:rPr lang="en-US" dirty="0" smtClean="0"/>
              <a:t>            Chair:           </a:t>
            </a:r>
            <a:r>
              <a:rPr lang="en-US" dirty="0" err="1" smtClean="0"/>
              <a:t>Clif</a:t>
            </a:r>
            <a:r>
              <a:rPr lang="en-US" dirty="0" smtClean="0"/>
              <a:t> Lange, STEC</a:t>
            </a:r>
          </a:p>
          <a:p>
            <a:r>
              <a:rPr lang="en-US" dirty="0" smtClean="0"/>
              <a:t>            Vice Chair:   Caitlin Smith, Jupiter Power </a:t>
            </a:r>
          </a:p>
          <a:p>
            <a:endParaRPr lang="en-US" dirty="0" smtClean="0"/>
          </a:p>
          <a:p>
            <a:r>
              <a:rPr lang="en-US" dirty="0" smtClean="0"/>
              <a:t>PRS</a:t>
            </a:r>
            <a:endParaRPr lang="en-US" dirty="0"/>
          </a:p>
          <a:p>
            <a:r>
              <a:rPr lang="en-US" dirty="0" smtClean="0"/>
              <a:t>            Chair</a:t>
            </a:r>
            <a:r>
              <a:rPr lang="en-US" dirty="0"/>
              <a:t>: </a:t>
            </a:r>
            <a:r>
              <a:rPr lang="en-US" dirty="0" smtClean="0"/>
              <a:t>          Martha </a:t>
            </a:r>
            <a:r>
              <a:rPr lang="en-US" dirty="0"/>
              <a:t>Henson, Oncor</a:t>
            </a:r>
          </a:p>
          <a:p>
            <a:r>
              <a:rPr lang="en-US" dirty="0" smtClean="0"/>
              <a:t>            Vice </a:t>
            </a:r>
            <a:r>
              <a:rPr lang="en-US" dirty="0"/>
              <a:t>Chair: </a:t>
            </a:r>
            <a:r>
              <a:rPr lang="en-US" dirty="0" smtClean="0"/>
              <a:t>  Diana </a:t>
            </a:r>
            <a:r>
              <a:rPr lang="en-US" dirty="0"/>
              <a:t>Coleman, CPS Energy</a:t>
            </a:r>
          </a:p>
          <a:p>
            <a:endParaRPr lang="en-US" dirty="0" smtClean="0"/>
          </a:p>
          <a:p>
            <a:r>
              <a:rPr lang="en-US" dirty="0" smtClean="0"/>
              <a:t>RMS</a:t>
            </a:r>
            <a:endParaRPr lang="en-US" dirty="0"/>
          </a:p>
          <a:p>
            <a:r>
              <a:rPr lang="en-US" dirty="0" smtClean="0"/>
              <a:t>            Chair</a:t>
            </a:r>
            <a:r>
              <a:rPr lang="en-US" dirty="0"/>
              <a:t>: </a:t>
            </a:r>
            <a:r>
              <a:rPr lang="en-US" dirty="0" smtClean="0"/>
              <a:t>          Debbie </a:t>
            </a:r>
            <a:r>
              <a:rPr lang="en-US" dirty="0"/>
              <a:t>McKeever, Oncor</a:t>
            </a:r>
          </a:p>
          <a:p>
            <a:r>
              <a:rPr lang="en-US" dirty="0" smtClean="0"/>
              <a:t>            Vice </a:t>
            </a:r>
            <a:r>
              <a:rPr lang="en-US" dirty="0"/>
              <a:t>Chair: </a:t>
            </a:r>
            <a:r>
              <a:rPr lang="en-US" dirty="0" smtClean="0"/>
              <a:t>  John </a:t>
            </a:r>
            <a:r>
              <a:rPr lang="en-US" dirty="0"/>
              <a:t>Schatz, Luminant Generation</a:t>
            </a:r>
          </a:p>
          <a:p>
            <a:endParaRPr lang="en-US" dirty="0" smtClean="0"/>
          </a:p>
          <a:p>
            <a:r>
              <a:rPr lang="en-US" dirty="0" smtClean="0"/>
              <a:t>ROS</a:t>
            </a:r>
            <a:endParaRPr lang="en-US" dirty="0"/>
          </a:p>
          <a:p>
            <a:r>
              <a:rPr lang="en-US" dirty="0" smtClean="0"/>
              <a:t>            Chair</a:t>
            </a:r>
            <a:r>
              <a:rPr lang="en-US" dirty="0"/>
              <a:t>: </a:t>
            </a:r>
            <a:r>
              <a:rPr lang="en-US" dirty="0" smtClean="0"/>
              <a:t>          Chase </a:t>
            </a:r>
            <a:r>
              <a:rPr lang="en-US" dirty="0"/>
              <a:t>Smith, Southern Company</a:t>
            </a:r>
          </a:p>
          <a:p>
            <a:r>
              <a:rPr lang="en-US" dirty="0" smtClean="0"/>
              <a:t>            Vice </a:t>
            </a:r>
            <a:r>
              <a:rPr lang="en-US" dirty="0"/>
              <a:t>Chair: </a:t>
            </a:r>
            <a:r>
              <a:rPr lang="en-US" dirty="0" smtClean="0"/>
              <a:t>  Katie </a:t>
            </a:r>
            <a:r>
              <a:rPr lang="en-US" dirty="0"/>
              <a:t>Rich, Golden Spread Electric Cooperatives</a:t>
            </a:r>
          </a:p>
          <a:p>
            <a:endParaRPr lang="en-US" dirty="0" smtClean="0"/>
          </a:p>
          <a:p>
            <a:r>
              <a:rPr lang="en-US" dirty="0" smtClean="0"/>
              <a:t>WMS</a:t>
            </a:r>
            <a:endParaRPr lang="en-US" dirty="0"/>
          </a:p>
          <a:p>
            <a:r>
              <a:rPr lang="en-US" dirty="0" smtClean="0"/>
              <a:t>            Chair</a:t>
            </a:r>
            <a:r>
              <a:rPr lang="en-US" dirty="0"/>
              <a:t>: </a:t>
            </a:r>
            <a:r>
              <a:rPr lang="en-US" dirty="0" smtClean="0"/>
              <a:t>           Eric </a:t>
            </a:r>
            <a:r>
              <a:rPr lang="en-US" dirty="0"/>
              <a:t>Blakey, Perdernales Electric Cooperative</a:t>
            </a:r>
          </a:p>
          <a:p>
            <a:r>
              <a:rPr lang="en-US" dirty="0" smtClean="0"/>
              <a:t>            Vice </a:t>
            </a:r>
            <a:r>
              <a:rPr lang="en-US" dirty="0"/>
              <a:t>Chair: </a:t>
            </a:r>
            <a:r>
              <a:rPr lang="en-US" dirty="0" smtClean="0"/>
              <a:t>   Jim </a:t>
            </a:r>
            <a:r>
              <a:rPr lang="en-US" dirty="0"/>
              <a:t>Lee, Centerpoint Energy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65760" y="219456"/>
            <a:ext cx="34248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TAC Meeting January 24, 2023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438840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 bwMode="auto">
          <a:xfrm>
            <a:off x="379413" y="179388"/>
            <a:ext cx="8458200" cy="46196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r>
              <a:rPr lang="en-US" altLang="en-US" dirty="0" smtClean="0"/>
              <a:t>TAC Meeting, January 24 Meeting-Voting Items Approved </a:t>
            </a:r>
            <a:endParaRPr lang="en-US" alt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420624" y="978408"/>
            <a:ext cx="831189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eaLnBrk="1" fontAlgn="b" hangingPunct="1"/>
            <a:r>
              <a:rPr lang="en-US" dirty="0"/>
              <a:t>NPRR1147, Update and Improve Notification and Evaluation Processes Associated with Reliability Must-Run (RMR</a:t>
            </a:r>
            <a:r>
              <a:rPr lang="en-US" dirty="0" smtClean="0"/>
              <a:t>)</a:t>
            </a:r>
          </a:p>
          <a:p>
            <a:pPr eaLnBrk="1" fontAlgn="b" hangingPunct="1"/>
            <a:endParaRPr lang="en-US" dirty="0"/>
          </a:p>
          <a:p>
            <a:pPr eaLnBrk="1" fontAlgn="b" hangingPunct="1"/>
            <a:r>
              <a:rPr lang="en-US" dirty="0"/>
              <a:t>NPRR1149, Implementation of Systematic Ancillary Service Failed Quantity </a:t>
            </a:r>
            <a:r>
              <a:rPr lang="en-US" dirty="0" smtClean="0"/>
              <a:t>Charges </a:t>
            </a:r>
          </a:p>
          <a:p>
            <a:pPr eaLnBrk="1" fontAlgn="b" hangingPunct="1"/>
            <a:endParaRPr lang="en-US" dirty="0"/>
          </a:p>
          <a:p>
            <a:pPr eaLnBrk="1" fontAlgn="b" hangingPunct="1"/>
            <a:r>
              <a:rPr lang="en-US" dirty="0"/>
              <a:t>NPRR1151, Protocol Revision Subcommittee Meeting Requirement (Removes requirement to hold at least one PRS meeting a month) </a:t>
            </a:r>
            <a:endParaRPr lang="en-US" dirty="0" smtClean="0"/>
          </a:p>
          <a:p>
            <a:pPr eaLnBrk="1" fontAlgn="b" hangingPunct="1"/>
            <a:r>
              <a:rPr lang="en-US" dirty="0" smtClean="0"/>
              <a:t> </a:t>
            </a:r>
            <a:endParaRPr lang="en-US" dirty="0"/>
          </a:p>
          <a:p>
            <a:pPr eaLnBrk="1" fontAlgn="b" hangingPunct="1"/>
            <a:r>
              <a:rPr lang="en-US" dirty="0"/>
              <a:t>NPRR1153 - ERCOT Fee Schedule </a:t>
            </a:r>
            <a:r>
              <a:rPr lang="en-US" dirty="0" smtClean="0"/>
              <a:t>Changes</a:t>
            </a:r>
          </a:p>
          <a:p>
            <a:pPr eaLnBrk="1" fontAlgn="b" hangingPunct="1"/>
            <a:endParaRPr lang="en-US" dirty="0"/>
          </a:p>
          <a:p>
            <a:pPr eaLnBrk="1" fontAlgn="b" hangingPunct="1"/>
            <a:r>
              <a:rPr lang="en-US" dirty="0"/>
              <a:t>PGRR102, Dynamic Operation Model Improvement</a:t>
            </a:r>
          </a:p>
          <a:p>
            <a:endParaRPr lang="en-US" dirty="0" smtClean="0"/>
          </a:p>
          <a:p>
            <a:r>
              <a:rPr lang="en-US" dirty="0" smtClean="0"/>
              <a:t>NPRR1144</a:t>
            </a:r>
            <a:r>
              <a:rPr lang="en-US" dirty="0"/>
              <a:t>, Station Service Backup Power Metering 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TAC Meeting, January 24, 2023 – Discussion Highlights  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10171" y="876141"/>
            <a:ext cx="8680903" cy="57584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ERCOT PMO Release Schedule</a:t>
            </a:r>
          </a:p>
          <a:p>
            <a:r>
              <a:rPr lang="en-US" dirty="0" smtClean="0"/>
              <a:t> </a:t>
            </a:r>
          </a:p>
          <a:p>
            <a:r>
              <a:rPr lang="en-US" dirty="0" smtClean="0"/>
              <a:t>New Credit Group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CWG was retired by the ERCOT Board on December 20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Market Credit Working Group terminated, new Credit Group to be established</a:t>
            </a:r>
          </a:p>
          <a:p>
            <a:pPr lvl="1"/>
            <a:r>
              <a:rPr lang="en-US" i="1" dirty="0" smtClean="0"/>
              <a:t>(as stated in the Reliability and Markets recommendation </a:t>
            </a:r>
            <a:r>
              <a:rPr lang="en-US" i="1" dirty="0"/>
              <a:t>to the Board that </a:t>
            </a:r>
            <a:r>
              <a:rPr lang="en-US" i="1" dirty="0" smtClean="0"/>
              <a:t>the</a:t>
            </a:r>
          </a:p>
          <a:p>
            <a:pPr lvl="1"/>
            <a:r>
              <a:rPr lang="en-US" i="1" dirty="0" smtClean="0"/>
              <a:t>Credit </a:t>
            </a:r>
            <a:r>
              <a:rPr lang="en-US" i="1" dirty="0"/>
              <a:t>Work Group be retired </a:t>
            </a:r>
            <a:r>
              <a:rPr lang="en-US" i="1" dirty="0" smtClean="0"/>
              <a:t>with the </a:t>
            </a:r>
            <a:r>
              <a:rPr lang="en-US" i="1" dirty="0"/>
              <a:t>expectation that ERCOT staff will </a:t>
            </a:r>
            <a:r>
              <a:rPr lang="en-US" i="1" dirty="0" smtClean="0"/>
              <a:t>now</a:t>
            </a:r>
          </a:p>
          <a:p>
            <a:pPr lvl="1"/>
            <a:r>
              <a:rPr lang="en-US" i="1" dirty="0" smtClean="0"/>
              <a:t>report </a:t>
            </a:r>
            <a:r>
              <a:rPr lang="en-US" i="1" dirty="0"/>
              <a:t>on market credit to </a:t>
            </a:r>
            <a:r>
              <a:rPr lang="en-US" i="1" dirty="0" smtClean="0"/>
              <a:t>the Committee </a:t>
            </a:r>
            <a:r>
              <a:rPr lang="en-US" i="1" dirty="0"/>
              <a:t>and </a:t>
            </a:r>
            <a:r>
              <a:rPr lang="en-US" i="1" dirty="0" smtClean="0"/>
              <a:t>a </a:t>
            </a:r>
            <a:r>
              <a:rPr lang="en-US" i="1" dirty="0"/>
              <a:t>new Credit Work Group </a:t>
            </a:r>
            <a:r>
              <a:rPr lang="en-US" i="1" dirty="0" smtClean="0"/>
              <a:t>will</a:t>
            </a:r>
          </a:p>
          <a:p>
            <a:pPr lvl="1"/>
            <a:r>
              <a:rPr lang="en-US" i="1" dirty="0" smtClean="0"/>
              <a:t>be </a:t>
            </a:r>
            <a:r>
              <a:rPr lang="en-US" i="1" dirty="0"/>
              <a:t>formed under </a:t>
            </a:r>
            <a:r>
              <a:rPr lang="en-US" i="1" dirty="0" smtClean="0"/>
              <a:t>TAC, which  </a:t>
            </a:r>
            <a:r>
              <a:rPr lang="en-US" i="1" dirty="0"/>
              <a:t>can raise market credit issues with the Board</a:t>
            </a:r>
            <a:endParaRPr lang="en-US" i="1" dirty="0" smtClean="0"/>
          </a:p>
          <a:p>
            <a:r>
              <a:rPr lang="en-US" dirty="0"/>
              <a:t>	</a:t>
            </a:r>
            <a:r>
              <a:rPr lang="en-US" dirty="0" smtClean="0"/>
              <a:t>Utilizing Credit Working Group as base for new group   </a:t>
            </a:r>
          </a:p>
          <a:p>
            <a:endParaRPr lang="en-US" dirty="0"/>
          </a:p>
          <a:p>
            <a:r>
              <a:rPr lang="en-US" dirty="0" smtClean="0"/>
              <a:t>ERCOT Report – December 2022, Winter Storm Recap</a:t>
            </a:r>
          </a:p>
          <a:p>
            <a:endParaRPr lang="en-US" dirty="0" smtClean="0"/>
          </a:p>
          <a:p>
            <a:r>
              <a:rPr lang="en-US" dirty="0" smtClean="0"/>
              <a:t>RMS Report – January 10 RMS meeting – Primary Items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	</a:t>
            </a:r>
            <a:r>
              <a:rPr lang="en-US" dirty="0" smtClean="0"/>
              <a:t>Retail Planning Workshop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	</a:t>
            </a:r>
            <a:r>
              <a:rPr lang="en-US" dirty="0" smtClean="0"/>
              <a:t>Voting Items from January 10 RMS Meeting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	</a:t>
            </a:r>
            <a:r>
              <a:rPr lang="en-US" dirty="0" smtClean="0"/>
              <a:t>WG and TF Activities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	</a:t>
            </a:r>
            <a:r>
              <a:rPr lang="en-US" dirty="0" smtClean="0"/>
              <a:t>TNMP 3 G Remediation Status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	</a:t>
            </a:r>
            <a:r>
              <a:rPr lang="en-US" dirty="0" smtClean="0"/>
              <a:t>LP&amp;L </a:t>
            </a:r>
          </a:p>
          <a:p>
            <a:pPr lvl="0" defTabSz="9144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E48312"/>
              </a:buClr>
              <a:buSzPct val="100000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00842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TAC Meeting, February 20, 2023-Voting Items Approved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274320" y="859536"/>
            <a:ext cx="8055864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2023 </a:t>
            </a:r>
            <a:r>
              <a:rPr lang="en-US" dirty="0"/>
              <a:t>TAC Goals as revised by TAC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Table NPRR1157</a:t>
            </a:r>
            <a:r>
              <a:rPr lang="en-US" dirty="0"/>
              <a:t>, Incorporation of PUCT Approval into Revision Request </a:t>
            </a:r>
            <a:r>
              <a:rPr lang="en-US" dirty="0" smtClean="0"/>
              <a:t>Process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NPRR1158, Remove Sunset Date for Weatherization Inspection Fees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NPRR1159</a:t>
            </a:r>
            <a:r>
              <a:rPr lang="en-US" dirty="0"/>
              <a:t>, Related to RMGRR171, Changes to Transition Process That </a:t>
            </a:r>
            <a:endParaRPr lang="en-US" dirty="0" smtClean="0"/>
          </a:p>
          <a:p>
            <a:r>
              <a:rPr lang="en-US" dirty="0" smtClean="0"/>
              <a:t>     Require Opt-in </a:t>
            </a:r>
            <a:r>
              <a:rPr lang="en-US" dirty="0"/>
              <a:t>MOU and EC That Are Designating POLR to Provide Mass </a:t>
            </a:r>
            <a:endParaRPr lang="en-US" dirty="0" smtClean="0"/>
          </a:p>
          <a:p>
            <a:r>
              <a:rPr lang="en-US" dirty="0" smtClean="0"/>
              <a:t>     Transition </a:t>
            </a:r>
            <a:r>
              <a:rPr lang="en-US" dirty="0"/>
              <a:t>Methodology to </a:t>
            </a:r>
            <a:r>
              <a:rPr lang="en-US" dirty="0" smtClean="0"/>
              <a:t>ERCOT</a:t>
            </a: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RMGRR171</a:t>
            </a:r>
            <a:r>
              <a:rPr lang="en-US" dirty="0"/>
              <a:t>, Changes to Transition Process That Require Opt-in MOU and EC 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That </a:t>
            </a:r>
            <a:r>
              <a:rPr lang="en-US" dirty="0"/>
              <a:t>Are Designating POLR to Provide Mass Transition Methodology to </a:t>
            </a:r>
            <a:r>
              <a:rPr lang="en-US" dirty="0" smtClean="0"/>
              <a:t>ERCOT  </a:t>
            </a: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2023 </a:t>
            </a:r>
            <a:r>
              <a:rPr lang="en-US" dirty="0"/>
              <a:t>RMS Goals as revised by TAC</a:t>
            </a:r>
          </a:p>
        </p:txBody>
      </p:sp>
    </p:spTree>
    <p:extLst>
      <p:ext uri="{BB962C8B-B14F-4D97-AF65-F5344CB8AC3E}">
        <p14:creationId xmlns:p14="http://schemas.microsoft.com/office/powerpoint/2010/main" val="27603310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TAC Meeting, February 20, 2023 - Discussion Highlights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38911" y="667512"/>
            <a:ext cx="8389807" cy="92332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TAC Goals and Strategic Initiatives – TAC will discontinue “Strategic Initiatives</a:t>
            </a:r>
          </a:p>
          <a:p>
            <a:r>
              <a:rPr lang="en-US" dirty="0"/>
              <a:t>	</a:t>
            </a:r>
            <a:r>
              <a:rPr lang="en-US" dirty="0" smtClean="0"/>
              <a:t>TAC revised RMS Goals to remove “Strategic Initiatives”   </a:t>
            </a:r>
          </a:p>
          <a:p>
            <a:endParaRPr lang="en-US" dirty="0"/>
          </a:p>
          <a:p>
            <a:r>
              <a:rPr lang="en-US" dirty="0" smtClean="0"/>
              <a:t>New Credit Group </a:t>
            </a:r>
          </a:p>
          <a:p>
            <a:r>
              <a:rPr lang="en-US" dirty="0" smtClean="0"/>
              <a:t>TAC requested CWG Leadership hold a workshop to develop a Charter with 	consideration as a voting body</a:t>
            </a:r>
          </a:p>
          <a:p>
            <a:endParaRPr lang="en-US" dirty="0"/>
          </a:p>
          <a:p>
            <a:r>
              <a:rPr lang="en-US" dirty="0" smtClean="0"/>
              <a:t>RMS Report</a:t>
            </a:r>
          </a:p>
          <a:p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2023 WG and TF Leadership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Highlights of each RMS Working Group and Task Force activities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Update from Retail Planning Workshop</a:t>
            </a:r>
          </a:p>
          <a:p>
            <a:r>
              <a:rPr lang="en-US" dirty="0"/>
              <a:t>	</a:t>
            </a:r>
            <a:r>
              <a:rPr lang="en-US" smtClean="0"/>
              <a:t>Progress of Assignments </a:t>
            </a:r>
            <a:r>
              <a:rPr lang="en-US" dirty="0" smtClean="0"/>
              <a:t>to WG and TF Activities in Progress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TNMP Remediation Update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2022 Analysis of REP and NOIE Demand </a:t>
            </a:r>
            <a:r>
              <a:rPr lang="en-US" dirty="0" smtClean="0"/>
              <a:t>Response (Pres. by Carl Raish)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LP&amp;L Progress Update </a:t>
            </a:r>
            <a:r>
              <a:rPr lang="en-US" dirty="0"/>
              <a:t/>
            </a:r>
            <a:br>
              <a:rPr lang="en-US" dirty="0"/>
            </a:b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80621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1097280" y="1179576"/>
            <a:ext cx="7022592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Thank you!</a:t>
            </a:r>
          </a:p>
          <a:p>
            <a:pPr algn="ctr"/>
            <a:endParaRPr lang="en-US" sz="4000" dirty="0"/>
          </a:p>
          <a:p>
            <a:pPr algn="ctr"/>
            <a:r>
              <a:rPr lang="en-US" sz="4000" dirty="0" smtClean="0"/>
              <a:t>Upcoming RMS Meeting</a:t>
            </a:r>
          </a:p>
          <a:p>
            <a:pPr algn="ctr"/>
            <a:r>
              <a:rPr lang="en-US" sz="4000" dirty="0" smtClean="0"/>
              <a:t>Tuesday, March 7 </a:t>
            </a:r>
          </a:p>
          <a:p>
            <a:pPr algn="ctr"/>
            <a:endParaRPr lang="en-US" sz="4000" dirty="0"/>
          </a:p>
          <a:p>
            <a:pPr algn="ctr"/>
            <a:r>
              <a:rPr lang="en-US" sz="4000" dirty="0" smtClean="0"/>
              <a:t>Please join us! 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4287318940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3AD6A9D-E05D-44AF-B5F9-103C86E8102F}">
  <ds:schemaRefs>
    <ds:schemaRef ds:uri="c34af464-7aa1-4edd-9be4-83dffc1cb926"/>
    <ds:schemaRef ds:uri="http://purl.org/dc/elements/1.1/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10166</TotalTime>
  <Words>414</Words>
  <Application>Microsoft Office PowerPoint</Application>
  <PresentationFormat>On-screen Show (4:3)</PresentationFormat>
  <Paragraphs>113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Calibri</vt:lpstr>
      <vt:lpstr>Custom Design</vt:lpstr>
      <vt:lpstr>PowerPoint Presentation</vt:lpstr>
      <vt:lpstr>PowerPoint Presentation</vt:lpstr>
      <vt:lpstr>TAC Meeting, January 24 Meeting-Voting Items Approved </vt:lpstr>
      <vt:lpstr>TAC Meeting, January 24, 2023 – Discussion Highlights  </vt:lpstr>
      <vt:lpstr>TAC Meeting, February 20, 2023-Voting Items Approved</vt:lpstr>
      <vt:lpstr>TAC Meeting, February 20, 2023 - Discussion Highlights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Mckeever, Deborah</cp:lastModifiedBy>
  <cp:revision>631</cp:revision>
  <cp:lastPrinted>2013-01-30T23:16:36Z</cp:lastPrinted>
  <dcterms:created xsi:type="dcterms:W3CDTF">2010-04-12T23:12:02Z</dcterms:created>
  <dcterms:modified xsi:type="dcterms:W3CDTF">2023-02-28T19:19:43Z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