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8" d="100"/>
          <a:sy n="118" d="100"/>
        </p:scale>
        <p:origin x="140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3/6/2023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3/6/2023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03/06/2023</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03/07/2023</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7" name="Table 6">
            <a:extLst>
              <a:ext uri="{FF2B5EF4-FFF2-40B4-BE49-F238E27FC236}">
                <a16:creationId xmlns:a16="http://schemas.microsoft.com/office/drawing/2014/main" id="{F0C87E9C-20B9-437B-865D-1313037A89CA}"/>
              </a:ext>
            </a:extLst>
          </p:cNvPr>
          <p:cNvGraphicFramePr>
            <a:graphicFrameLocks noGrp="1"/>
          </p:cNvGraphicFramePr>
          <p:nvPr>
            <p:extLst>
              <p:ext uri="{D42A27DB-BD31-4B8C-83A1-F6EECF244321}">
                <p14:modId xmlns:p14="http://schemas.microsoft.com/office/powerpoint/2010/main" val="3863362211"/>
              </p:ext>
            </p:extLst>
          </p:nvPr>
        </p:nvGraphicFramePr>
        <p:xfrm>
          <a:off x="380994" y="914401"/>
          <a:ext cx="8382000" cy="5105396"/>
        </p:xfrm>
        <a:graphic>
          <a:graphicData uri="http://schemas.openxmlformats.org/drawingml/2006/table">
            <a:tbl>
              <a:tblPr/>
              <a:tblGrid>
                <a:gridCol w="698500">
                  <a:extLst>
                    <a:ext uri="{9D8B030D-6E8A-4147-A177-3AD203B41FA5}">
                      <a16:colId xmlns:a16="http://schemas.microsoft.com/office/drawing/2014/main" val="2877430531"/>
                    </a:ext>
                  </a:extLst>
                </a:gridCol>
                <a:gridCol w="698500">
                  <a:extLst>
                    <a:ext uri="{9D8B030D-6E8A-4147-A177-3AD203B41FA5}">
                      <a16:colId xmlns:a16="http://schemas.microsoft.com/office/drawing/2014/main" val="2869987268"/>
                    </a:ext>
                  </a:extLst>
                </a:gridCol>
                <a:gridCol w="698500">
                  <a:extLst>
                    <a:ext uri="{9D8B030D-6E8A-4147-A177-3AD203B41FA5}">
                      <a16:colId xmlns:a16="http://schemas.microsoft.com/office/drawing/2014/main" val="4068216607"/>
                    </a:ext>
                  </a:extLst>
                </a:gridCol>
                <a:gridCol w="698500">
                  <a:extLst>
                    <a:ext uri="{9D8B030D-6E8A-4147-A177-3AD203B41FA5}">
                      <a16:colId xmlns:a16="http://schemas.microsoft.com/office/drawing/2014/main" val="1035892400"/>
                    </a:ext>
                  </a:extLst>
                </a:gridCol>
                <a:gridCol w="698500">
                  <a:extLst>
                    <a:ext uri="{9D8B030D-6E8A-4147-A177-3AD203B41FA5}">
                      <a16:colId xmlns:a16="http://schemas.microsoft.com/office/drawing/2014/main" val="3004344934"/>
                    </a:ext>
                  </a:extLst>
                </a:gridCol>
                <a:gridCol w="698500">
                  <a:extLst>
                    <a:ext uri="{9D8B030D-6E8A-4147-A177-3AD203B41FA5}">
                      <a16:colId xmlns:a16="http://schemas.microsoft.com/office/drawing/2014/main" val="1657995694"/>
                    </a:ext>
                  </a:extLst>
                </a:gridCol>
                <a:gridCol w="698500">
                  <a:extLst>
                    <a:ext uri="{9D8B030D-6E8A-4147-A177-3AD203B41FA5}">
                      <a16:colId xmlns:a16="http://schemas.microsoft.com/office/drawing/2014/main" val="3257985604"/>
                    </a:ext>
                  </a:extLst>
                </a:gridCol>
                <a:gridCol w="698500">
                  <a:extLst>
                    <a:ext uri="{9D8B030D-6E8A-4147-A177-3AD203B41FA5}">
                      <a16:colId xmlns:a16="http://schemas.microsoft.com/office/drawing/2014/main" val="2954757734"/>
                    </a:ext>
                  </a:extLst>
                </a:gridCol>
                <a:gridCol w="698500">
                  <a:extLst>
                    <a:ext uri="{9D8B030D-6E8A-4147-A177-3AD203B41FA5}">
                      <a16:colId xmlns:a16="http://schemas.microsoft.com/office/drawing/2014/main" val="447122830"/>
                    </a:ext>
                  </a:extLst>
                </a:gridCol>
                <a:gridCol w="698500">
                  <a:extLst>
                    <a:ext uri="{9D8B030D-6E8A-4147-A177-3AD203B41FA5}">
                      <a16:colId xmlns:a16="http://schemas.microsoft.com/office/drawing/2014/main" val="1800848831"/>
                    </a:ext>
                  </a:extLst>
                </a:gridCol>
                <a:gridCol w="698500">
                  <a:extLst>
                    <a:ext uri="{9D8B030D-6E8A-4147-A177-3AD203B41FA5}">
                      <a16:colId xmlns:a16="http://schemas.microsoft.com/office/drawing/2014/main" val="637239801"/>
                    </a:ext>
                  </a:extLst>
                </a:gridCol>
                <a:gridCol w="698500">
                  <a:extLst>
                    <a:ext uri="{9D8B030D-6E8A-4147-A177-3AD203B41FA5}">
                      <a16:colId xmlns:a16="http://schemas.microsoft.com/office/drawing/2014/main" val="865560160"/>
                    </a:ext>
                  </a:extLst>
                </a:gridCol>
              </a:tblGrid>
              <a:tr h="242435">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14586404"/>
                  </a:ext>
                </a:extLst>
              </a:tr>
              <a:tr h="499131">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9203538"/>
                  </a:ext>
                </a:extLst>
              </a:tr>
              <a:tr h="242435">
                <a:tc>
                  <a:txBody>
                    <a:bodyPr/>
                    <a:lstStyle/>
                    <a:p>
                      <a:pPr algn="ctr" fontAlgn="b"/>
                      <a:r>
                        <a:rPr lang="en-US" sz="800" b="0" i="0" u="none" strike="noStrike">
                          <a:solidFill>
                            <a:srgbClr val="000000"/>
                          </a:solidFill>
                          <a:effectLst/>
                          <a:latin typeface="Calibri" panose="020F0502020204030204" pitchFamily="34" charset="0"/>
                        </a:rPr>
                        <a:t>2021-07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87,752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291,498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379,250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5,545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5228294"/>
                  </a:ext>
                </a:extLst>
              </a:tr>
              <a:tr h="242435">
                <a:tc>
                  <a:txBody>
                    <a:bodyPr/>
                    <a:lstStyle/>
                    <a:p>
                      <a:pPr algn="ctr" fontAlgn="b"/>
                      <a:r>
                        <a:rPr lang="en-US" sz="800" b="0" i="0" u="none" strike="noStrike">
                          <a:solidFill>
                            <a:srgbClr val="000000"/>
                          </a:solidFill>
                          <a:effectLst/>
                          <a:latin typeface="Calibri" panose="020F0502020204030204" pitchFamily="34" charset="0"/>
                        </a:rPr>
                        <a:t>2021-08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112,901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264,683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377,584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4,297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030392"/>
                  </a:ext>
                </a:extLst>
              </a:tr>
              <a:tr h="242435">
                <a:tc>
                  <a:txBody>
                    <a:bodyPr/>
                    <a:lstStyle/>
                    <a:p>
                      <a:pPr algn="ctr" fontAlgn="b"/>
                      <a:r>
                        <a:rPr lang="en-US" sz="800" b="0" i="0" u="none" strike="noStrike">
                          <a:solidFill>
                            <a:srgbClr val="000000"/>
                          </a:solidFill>
                          <a:effectLst/>
                          <a:latin typeface="Calibri" panose="020F0502020204030204" pitchFamily="34" charset="0"/>
                        </a:rPr>
                        <a:t>2021-09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68,915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243,881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312,796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9915520"/>
                  </a:ext>
                </a:extLst>
              </a:tr>
              <a:tr h="242435">
                <a:tc>
                  <a:txBody>
                    <a:bodyPr/>
                    <a:lstStyle/>
                    <a:p>
                      <a:pPr algn="ctr" fontAlgn="b"/>
                      <a:r>
                        <a:rPr lang="en-US" sz="800" b="0" i="0" u="none" strike="noStrike">
                          <a:solidFill>
                            <a:srgbClr val="000000"/>
                          </a:solidFill>
                          <a:effectLst/>
                          <a:latin typeface="Calibri" panose="020F0502020204030204" pitchFamily="34" charset="0"/>
                        </a:rPr>
                        <a:t>2021-10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56,991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233,687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290,678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5357112"/>
                  </a:ext>
                </a:extLst>
              </a:tr>
              <a:tr h="242435">
                <a:tc>
                  <a:txBody>
                    <a:bodyPr/>
                    <a:lstStyle/>
                    <a:p>
                      <a:pPr algn="ctr" fontAlgn="b"/>
                      <a:r>
                        <a:rPr lang="en-US" sz="800" b="0" i="0" u="none" strike="noStrike">
                          <a:solidFill>
                            <a:srgbClr val="000000"/>
                          </a:solidFill>
                          <a:effectLst/>
                          <a:latin typeface="Calibri" panose="020F0502020204030204" pitchFamily="34" charset="0"/>
                        </a:rPr>
                        <a:t>2021-11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356,986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572,268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1,388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0.61%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029888"/>
                  </a:ext>
                </a:extLst>
              </a:tr>
              <a:tr h="242435">
                <a:tc>
                  <a:txBody>
                    <a:bodyPr/>
                    <a:lstStyle/>
                    <a:p>
                      <a:pPr algn="ctr" fontAlgn="b"/>
                      <a:r>
                        <a:rPr lang="en-US" sz="800" b="0" i="0" u="none" strike="noStrike">
                          <a:solidFill>
                            <a:srgbClr val="000000"/>
                          </a:solidFill>
                          <a:effectLst/>
                          <a:latin typeface="Calibri" panose="020F0502020204030204" pitchFamily="34" charset="0"/>
                        </a:rPr>
                        <a:t>2021-12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70,637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214,374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285,011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1,906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2754554"/>
                  </a:ext>
                </a:extLst>
              </a:tr>
              <a:tr h="242435">
                <a:tc>
                  <a:txBody>
                    <a:bodyPr/>
                    <a:lstStyle/>
                    <a:p>
                      <a:pPr algn="ctr" fontAlgn="b"/>
                      <a:r>
                        <a:rPr lang="en-US" sz="800" b="0" i="0" u="none" strike="noStrike">
                          <a:solidFill>
                            <a:srgbClr val="000000"/>
                          </a:solidFill>
                          <a:effectLst/>
                          <a:latin typeface="Calibri" panose="020F0502020204030204" pitchFamily="34" charset="0"/>
                        </a:rPr>
                        <a:t>2022-01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104,313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221,439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325,752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1622977"/>
                  </a:ext>
                </a:extLst>
              </a:tr>
              <a:tr h="242435">
                <a:tc>
                  <a:txBody>
                    <a:bodyPr/>
                    <a:lstStyle/>
                    <a:p>
                      <a:pPr algn="ctr" fontAlgn="b"/>
                      <a:r>
                        <a:rPr lang="en-US" sz="800" b="0" i="0" u="none" strike="noStrike">
                          <a:solidFill>
                            <a:srgbClr val="000000"/>
                          </a:solidFill>
                          <a:effectLst/>
                          <a:latin typeface="Calibri" panose="020F0502020204030204" pitchFamily="34" charset="0"/>
                        </a:rPr>
                        <a:t>2022-02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105,063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208,309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313,372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3541812"/>
                  </a:ext>
                </a:extLst>
              </a:tr>
              <a:tr h="242435">
                <a:tc>
                  <a:txBody>
                    <a:bodyPr/>
                    <a:lstStyle/>
                    <a:p>
                      <a:pPr algn="ctr" fontAlgn="b"/>
                      <a:r>
                        <a:rPr lang="en-US" sz="800" b="0" i="0" u="none" strike="noStrike">
                          <a:solidFill>
                            <a:srgbClr val="000000"/>
                          </a:solidFill>
                          <a:effectLst/>
                          <a:latin typeface="Calibri" panose="020F0502020204030204" pitchFamily="34" charset="0"/>
                        </a:rPr>
                        <a:t>2022-03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112,865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269,490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382,355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1,932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84993"/>
                  </a:ext>
                </a:extLst>
              </a:tr>
              <a:tr h="242435">
                <a:tc>
                  <a:txBody>
                    <a:bodyPr/>
                    <a:lstStyle/>
                    <a:p>
                      <a:pPr algn="ctr" fontAlgn="b"/>
                      <a:r>
                        <a:rPr lang="en-US" sz="800" b="0" i="0" u="none" strike="noStrike">
                          <a:solidFill>
                            <a:srgbClr val="000000"/>
                          </a:solidFill>
                          <a:effectLst/>
                          <a:latin typeface="Calibri" panose="020F0502020204030204" pitchFamily="34" charset="0"/>
                        </a:rPr>
                        <a:t>2022-04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128,697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247,896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376,593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2352536"/>
                  </a:ext>
                </a:extLst>
              </a:tr>
              <a:tr h="242435">
                <a:tc>
                  <a:txBody>
                    <a:bodyPr/>
                    <a:lstStyle/>
                    <a:p>
                      <a:pPr algn="ctr" fontAlgn="b"/>
                      <a:r>
                        <a:rPr lang="en-US" sz="800" b="0" i="0" u="none" strike="noStrike">
                          <a:solidFill>
                            <a:srgbClr val="000000"/>
                          </a:solidFill>
                          <a:effectLst/>
                          <a:latin typeface="Calibri" panose="020F0502020204030204" pitchFamily="34" charset="0"/>
                        </a:rPr>
                        <a:t>2022-05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131,481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257,179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388,660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2,780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5,935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5176216"/>
                  </a:ext>
                </a:extLst>
              </a:tr>
              <a:tr h="242435">
                <a:tc>
                  <a:txBody>
                    <a:bodyPr/>
                    <a:lstStyle/>
                    <a:p>
                      <a:pPr algn="ctr" fontAlgn="b"/>
                      <a:r>
                        <a:rPr lang="en-US" sz="800" b="0" i="0" u="none" strike="noStrike">
                          <a:solidFill>
                            <a:srgbClr val="000000"/>
                          </a:solidFill>
                          <a:effectLst/>
                          <a:latin typeface="Calibri" panose="020F0502020204030204" pitchFamily="34" charset="0"/>
                        </a:rPr>
                        <a:t>2022-06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103,647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286,099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389,746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597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512183"/>
                  </a:ext>
                </a:extLst>
              </a:tr>
              <a:tr h="242435">
                <a:tc>
                  <a:txBody>
                    <a:bodyPr/>
                    <a:lstStyle/>
                    <a:p>
                      <a:pPr algn="ctr" fontAlgn="b"/>
                      <a:r>
                        <a:rPr lang="en-US" sz="800" b="0" i="0" u="none" strike="noStrike">
                          <a:solidFill>
                            <a:srgbClr val="000000"/>
                          </a:solidFill>
                          <a:effectLst/>
                          <a:latin typeface="Calibri" panose="020F0502020204030204" pitchFamily="34" charset="0"/>
                        </a:rPr>
                        <a:t>2022-07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96,502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277,038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373,540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2,363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633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8057026"/>
                  </a:ext>
                </a:extLst>
              </a:tr>
              <a:tr h="242435">
                <a:tc>
                  <a:txBody>
                    <a:bodyPr/>
                    <a:lstStyle/>
                    <a:p>
                      <a:pPr algn="ctr" fontAlgn="b"/>
                      <a:r>
                        <a:rPr lang="en-US" sz="800" b="0" i="0" u="none" strike="noStrike">
                          <a:solidFill>
                            <a:srgbClr val="000000"/>
                          </a:solidFill>
                          <a:effectLst/>
                          <a:latin typeface="Calibri" panose="020F0502020204030204" pitchFamily="34" charset="0"/>
                        </a:rPr>
                        <a:t>2022-08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102,478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320,856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423,334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2,126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2,572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5,273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098490"/>
                  </a:ext>
                </a:extLst>
              </a:tr>
              <a:tr h="242435">
                <a:tc>
                  <a:txBody>
                    <a:bodyPr/>
                    <a:lstStyle/>
                    <a:p>
                      <a:pPr algn="ctr" fontAlgn="b"/>
                      <a:r>
                        <a:rPr lang="en-US" sz="800" b="0" i="0" u="none" strike="noStrike">
                          <a:solidFill>
                            <a:srgbClr val="000000"/>
                          </a:solidFill>
                          <a:effectLst/>
                          <a:latin typeface="Calibri" panose="020F0502020204030204" pitchFamily="34" charset="0"/>
                        </a:rPr>
                        <a:t>2022-09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284,323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365,763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4,276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978539"/>
                  </a:ext>
                </a:extLst>
              </a:tr>
              <a:tr h="242435">
                <a:tc>
                  <a:txBody>
                    <a:bodyPr/>
                    <a:lstStyle/>
                    <a:p>
                      <a:pPr algn="ctr" fontAlgn="b"/>
                      <a:r>
                        <a:rPr lang="en-US" sz="800" b="0" i="0" u="none" strike="noStrike">
                          <a:solidFill>
                            <a:srgbClr val="000000"/>
                          </a:solidFill>
                          <a:effectLst/>
                          <a:latin typeface="Calibri" panose="020F0502020204030204" pitchFamily="34" charset="0"/>
                        </a:rPr>
                        <a:t>2022-10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75,040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261,008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336,048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1,535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980266"/>
                  </a:ext>
                </a:extLst>
              </a:tr>
              <a:tr h="242435">
                <a:tc>
                  <a:txBody>
                    <a:bodyPr/>
                    <a:lstStyle/>
                    <a:p>
                      <a:pPr algn="ctr" fontAlgn="b"/>
                      <a:r>
                        <a:rPr lang="en-US" sz="800" b="0" i="0" u="none" strike="noStrike">
                          <a:solidFill>
                            <a:srgbClr val="000000"/>
                          </a:solidFill>
                          <a:effectLst/>
                          <a:latin typeface="Calibri" panose="020F0502020204030204" pitchFamily="34" charset="0"/>
                        </a:rPr>
                        <a:t>2022-11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70,446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231,597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302,043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1,503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714559"/>
                  </a:ext>
                </a:extLst>
              </a:tr>
              <a:tr h="242435">
                <a:tc>
                  <a:txBody>
                    <a:bodyPr/>
                    <a:lstStyle/>
                    <a:p>
                      <a:pPr algn="ctr" fontAlgn="b"/>
                      <a:r>
                        <a:rPr lang="en-US" sz="800" b="0" i="0" u="none" strike="noStrike">
                          <a:solidFill>
                            <a:srgbClr val="000000"/>
                          </a:solidFill>
                          <a:effectLst/>
                          <a:latin typeface="Calibri" panose="020F0502020204030204" pitchFamily="34" charset="0"/>
                        </a:rPr>
                        <a:t>2022-12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70,513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232,968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303,481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3591208"/>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December 2022 - IAG/IAL Statistics</a:t>
            </a:r>
          </a:p>
          <a:p>
            <a:r>
              <a:rPr lang="en-US" altLang="en-US" dirty="0"/>
              <a:t>Top 10 – December 2022 -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December 2022 -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graphicFrame>
        <p:nvGraphicFramePr>
          <p:cNvPr id="4" name="Table 3">
            <a:extLst>
              <a:ext uri="{FF2B5EF4-FFF2-40B4-BE49-F238E27FC236}">
                <a16:creationId xmlns:a16="http://schemas.microsoft.com/office/drawing/2014/main" id="{8EBDE19F-2D62-44DC-82E8-3378607B03CF}"/>
              </a:ext>
            </a:extLst>
          </p:cNvPr>
          <p:cNvGraphicFramePr>
            <a:graphicFrameLocks noGrp="1"/>
          </p:cNvGraphicFramePr>
          <p:nvPr>
            <p:extLst>
              <p:ext uri="{D42A27DB-BD31-4B8C-83A1-F6EECF244321}">
                <p14:modId xmlns:p14="http://schemas.microsoft.com/office/powerpoint/2010/main" val="21904790"/>
              </p:ext>
            </p:extLst>
          </p:nvPr>
        </p:nvGraphicFramePr>
        <p:xfrm>
          <a:off x="2120894" y="1101561"/>
          <a:ext cx="4902201" cy="3914775"/>
        </p:xfrm>
        <a:graphic>
          <a:graphicData uri="http://schemas.openxmlformats.org/drawingml/2006/table">
            <a:tbl>
              <a:tblPr/>
              <a:tblGrid>
                <a:gridCol w="1148953">
                  <a:extLst>
                    <a:ext uri="{9D8B030D-6E8A-4147-A177-3AD203B41FA5}">
                      <a16:colId xmlns:a16="http://schemas.microsoft.com/office/drawing/2014/main" val="3471853483"/>
                    </a:ext>
                  </a:extLst>
                </a:gridCol>
                <a:gridCol w="938312">
                  <a:extLst>
                    <a:ext uri="{9D8B030D-6E8A-4147-A177-3AD203B41FA5}">
                      <a16:colId xmlns:a16="http://schemas.microsoft.com/office/drawing/2014/main" val="2146326266"/>
                    </a:ext>
                  </a:extLst>
                </a:gridCol>
                <a:gridCol w="938312">
                  <a:extLst>
                    <a:ext uri="{9D8B030D-6E8A-4147-A177-3AD203B41FA5}">
                      <a16:colId xmlns:a16="http://schemas.microsoft.com/office/drawing/2014/main" val="3711830159"/>
                    </a:ext>
                  </a:extLst>
                </a:gridCol>
                <a:gridCol w="938312">
                  <a:extLst>
                    <a:ext uri="{9D8B030D-6E8A-4147-A177-3AD203B41FA5}">
                      <a16:colId xmlns:a16="http://schemas.microsoft.com/office/drawing/2014/main" val="1375195707"/>
                    </a:ext>
                  </a:extLst>
                </a:gridCol>
                <a:gridCol w="938312">
                  <a:extLst>
                    <a:ext uri="{9D8B030D-6E8A-4147-A177-3AD203B41FA5}">
                      <a16:colId xmlns:a16="http://schemas.microsoft.com/office/drawing/2014/main" val="2977784194"/>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1.13%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7063630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4006838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09808306"/>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01036586"/>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2,332</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711451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83664621"/>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32918364"/>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38556"/>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1,089</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3043736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0526851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94433132"/>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57687344"/>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1334168"/>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787307903"/>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550629280"/>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663261038"/>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1420246578"/>
                  </a:ext>
                </a:extLst>
              </a:tr>
            </a:tbl>
          </a:graphicData>
        </a:graphic>
      </p:graphicFrame>
      <p:graphicFrame>
        <p:nvGraphicFramePr>
          <p:cNvPr id="8" name="Object 7">
            <a:extLst>
              <a:ext uri="{FF2B5EF4-FFF2-40B4-BE49-F238E27FC236}">
                <a16:creationId xmlns:a16="http://schemas.microsoft.com/office/drawing/2014/main" id="{FD1DEF88-17E7-42D1-A854-34113D0FD36C}"/>
              </a:ext>
            </a:extLst>
          </p:cNvPr>
          <p:cNvGraphicFramePr>
            <a:graphicFrameLocks noChangeAspect="1"/>
          </p:cNvGraphicFramePr>
          <p:nvPr>
            <p:extLst>
              <p:ext uri="{D42A27DB-BD31-4B8C-83A1-F6EECF244321}">
                <p14:modId xmlns:p14="http://schemas.microsoft.com/office/powerpoint/2010/main" val="1297824556"/>
              </p:ext>
            </p:extLst>
          </p:nvPr>
        </p:nvGraphicFramePr>
        <p:xfrm>
          <a:off x="4114794" y="5279697"/>
          <a:ext cx="914400" cy="771525"/>
        </p:xfrm>
        <a:graphic>
          <a:graphicData uri="http://schemas.openxmlformats.org/presentationml/2006/ole">
            <mc:AlternateContent xmlns:mc="http://schemas.openxmlformats.org/markup-compatibility/2006">
              <mc:Choice xmlns:v="urn:schemas-microsoft-com:vml" Requires="v">
                <p:oleObj spid="_x0000_s1076" name="Worksheet" showAsIcon="1" r:id="rId4" imgW="914400" imgH="771480" progId="Excel.Sheet.12">
                  <p:embed/>
                </p:oleObj>
              </mc:Choice>
              <mc:Fallback>
                <p:oleObj name="Worksheet" showAsIcon="1" r:id="rId4" imgW="914400" imgH="771480" progId="Excel.Sheet.12">
                  <p:embed/>
                  <p:pic>
                    <p:nvPicPr>
                      <p:cNvPr id="0" name=""/>
                      <p:cNvPicPr/>
                      <p:nvPr/>
                    </p:nvPicPr>
                    <p:blipFill>
                      <a:blip r:embed="rId5"/>
                      <a:stretch>
                        <a:fillRect/>
                      </a:stretch>
                    </p:blipFill>
                    <p:spPr>
                      <a:xfrm>
                        <a:off x="4114794" y="527969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December 2022 -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pic>
        <p:nvPicPr>
          <p:cNvPr id="4" name="Picture 3" descr="Chart, bar chart&#10;&#10;Description automatically generated">
            <a:extLst>
              <a:ext uri="{FF2B5EF4-FFF2-40B4-BE49-F238E27FC236}">
                <a16:creationId xmlns:a16="http://schemas.microsoft.com/office/drawing/2014/main" id="{31BA0BF1-8175-46DB-BDF1-1B2B26CB32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35278"/>
            <a:ext cx="9144000" cy="1524000"/>
          </a:xfrm>
          <a:prstGeom prst="rect">
            <a:avLst/>
          </a:prstGeom>
        </p:spPr>
      </p:pic>
      <p:pic>
        <p:nvPicPr>
          <p:cNvPr id="9" name="Picture 8" descr="Chart, box and whisker chart&#10;&#10;Description automatically generated">
            <a:extLst>
              <a:ext uri="{FF2B5EF4-FFF2-40B4-BE49-F238E27FC236}">
                <a16:creationId xmlns:a16="http://schemas.microsoft.com/office/drawing/2014/main" id="{47A4895C-4985-4D73-B2D4-0EDF6DCC4D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10;&#10;Description automatically generated">
            <a:extLst>
              <a:ext uri="{FF2B5EF4-FFF2-40B4-BE49-F238E27FC236}">
                <a16:creationId xmlns:a16="http://schemas.microsoft.com/office/drawing/2014/main" id="{22B56B2F-78E4-4087-B1D9-819163DD8C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298722"/>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art, scatter chart&#10;&#10;Description automatically generated">
            <a:extLst>
              <a:ext uri="{FF2B5EF4-FFF2-40B4-BE49-F238E27FC236}">
                <a16:creationId xmlns:a16="http://schemas.microsoft.com/office/drawing/2014/main" id="{6BE140C9-94F3-4AA7-92FB-1D84CEBBEC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 y="1054143"/>
            <a:ext cx="9144000" cy="1524000"/>
          </a:xfrm>
          <a:prstGeom prst="rect">
            <a:avLst/>
          </a:prstGeom>
        </p:spPr>
      </p:pic>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December 2022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
        <p:nvSpPr>
          <p:cNvPr id="14" name="TextBox 13">
            <a:extLst>
              <a:ext uri="{FF2B5EF4-FFF2-40B4-BE49-F238E27FC236}">
                <a16:creationId xmlns:a16="http://schemas.microsoft.com/office/drawing/2014/main" id="{DF47B65A-FBE0-4EDA-B33D-CC36AB9505E8}"/>
              </a:ext>
            </a:extLst>
          </p:cNvPr>
          <p:cNvSpPr txBox="1"/>
          <p:nvPr/>
        </p:nvSpPr>
        <p:spPr>
          <a:xfrm>
            <a:off x="8077200" y="961536"/>
            <a:ext cx="3048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8</a:t>
            </a:r>
          </a:p>
        </p:txBody>
      </p:sp>
      <p:pic>
        <p:nvPicPr>
          <p:cNvPr id="8" name="Picture 7" descr="Chart, box and whisker chart&#10;&#10;Description automatically generated">
            <a:extLst>
              <a:ext uri="{FF2B5EF4-FFF2-40B4-BE49-F238E27FC236}">
                <a16:creationId xmlns:a16="http://schemas.microsoft.com/office/drawing/2014/main" id="{505DF705-77B8-4BCA-A846-5A8224C54E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1" name="Picture 10" descr="Chart&#10;&#10;Description automatically generated">
            <a:extLst>
              <a:ext uri="{FF2B5EF4-FFF2-40B4-BE49-F238E27FC236}">
                <a16:creationId xmlns:a16="http://schemas.microsoft.com/office/drawing/2014/main" id="{758AD097-B63F-466A-A10C-710EC3F2FA7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4" y="4279857"/>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December 2022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pic>
        <p:nvPicPr>
          <p:cNvPr id="4" name="Picture 3" descr="Chart, waterfall chart&#10;&#10;Description automatically generated">
            <a:extLst>
              <a:ext uri="{FF2B5EF4-FFF2-40B4-BE49-F238E27FC236}">
                <a16:creationId xmlns:a16="http://schemas.microsoft.com/office/drawing/2014/main" id="{2031D33F-CF0E-4294-9BAA-BD625F697C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03/07/23</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17265</TotalTime>
  <Words>1167</Words>
  <Application>Microsoft Office PowerPoint</Application>
  <PresentationFormat>On-screen Show (4:3)</PresentationFormat>
  <Paragraphs>358</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December 2022 - IAG/IAL Statistics</vt:lpstr>
      <vt:lpstr>Top 10 - December 2022 - IAG/IAL % Greater Than 1% of Enrollments With number of months Greater Than 1%  </vt:lpstr>
      <vt:lpstr>Top 10 - 12 Month Average IAG/IAL % Greater Than 1% of Enrollments thru December 2022 With number of months Greater Than 1% </vt:lpstr>
      <vt:lpstr>Explanation of IAG/IAL Slides Data</vt:lpstr>
      <vt:lpstr>Explanation of IAG/IAL Slides Data (Cont)</vt:lpstr>
      <vt:lpstr>Top - 12 Month Average Rescission % Greater Than 1% of Switches thru December 2022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Paul Yockey</cp:lastModifiedBy>
  <cp:revision>443</cp:revision>
  <cp:lastPrinted>2016-01-21T20:53:15Z</cp:lastPrinted>
  <dcterms:created xsi:type="dcterms:W3CDTF">2016-01-21T15:20:31Z</dcterms:created>
  <dcterms:modified xsi:type="dcterms:W3CDTF">2023-03-06T18:04:25Z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