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angle 1251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Rectangle 1253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56" name="Straight Connector 1255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accent1"/>
                </a:solidFill>
                <a:latin typeface="Congenial" panose="02000503040000020004" pitchFamily="2" charset="0"/>
              </a:rPr>
              <a:t>RMS: March 7,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312EE4-9529-17F2-6176-E21DD2A1C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26" r="1" b="1076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81FF415-F744-468C-B57C-BCB2B4829914}"/>
              </a:ext>
            </a:extLst>
          </p:cNvPr>
          <p:cNvSpPr txBox="1">
            <a:spLocks/>
          </p:cNvSpPr>
          <p:nvPr/>
        </p:nvSpPr>
        <p:spPr>
          <a:xfrm>
            <a:off x="3879698" y="600075"/>
            <a:ext cx="7511457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TEXAS SET 5.0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2CF6F-8AE3-2BEF-BF92-1C04C9FAC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7" r="23377" b="2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FEA79DC-A7CB-4D52-B7EA-E4A2A47C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  <a:latin typeface="Congenial" panose="02000503040000020004" pitchFamily="2" charset="0"/>
              </a:rPr>
              <a:t>Draft NPRR, Related to RMGRR172, Texas SET V5.0 Continuous Service Agreements Changes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  <a:latin typeface="Congenial" panose="02000503040000020004" pitchFamily="2" charset="0"/>
              </a:rPr>
              <a:t>RMGRR172, Texas SET V5.0 Continuous Service Agreements Changes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600" dirty="0">
                <a:solidFill>
                  <a:srgbClr val="FFFFFF"/>
                </a:solidFill>
                <a:latin typeface="Congenial" panose="02000503040000020004" pitchFamily="2" charset="0"/>
              </a:rPr>
              <a:t>2024 Flight Schedule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endParaRPr lang="en-US" sz="2800" dirty="0">
              <a:solidFill>
                <a:srgbClr val="FFFFFF"/>
              </a:solidFill>
              <a:latin typeface="Congenial" panose="0200050304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84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3870173" y="628650"/>
            <a:ext cx="75268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TEXAS SET 5.0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ACDEC-5113-091B-8F97-4FC74D7CA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9" r="2971" b="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25" y="1819275"/>
            <a:ext cx="7920539" cy="42767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3300" dirty="0">
                <a:solidFill>
                  <a:srgbClr val="FF0000"/>
                </a:solidFill>
                <a:latin typeface="Congenial" panose="02000503040000020004" pitchFamily="2" charset="0"/>
              </a:rPr>
              <a:t>TEXAS SET Change Control Call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1900" dirty="0">
                <a:solidFill>
                  <a:srgbClr val="FF0000"/>
                </a:solidFill>
                <a:latin typeface="Congenial" panose="02000503040000020004" pitchFamily="2" charset="0"/>
              </a:rPr>
              <a:t>TXSETCC 2020-817: Update the 650_04 Guide as a result of the market recommendations following Hurricane Harvey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1900" dirty="0">
                <a:solidFill>
                  <a:srgbClr val="FF0000"/>
                </a:solidFill>
                <a:latin typeface="Congenial" panose="02000503040000020004" pitchFamily="2" charset="0"/>
              </a:rPr>
              <a:t>TXSETCC 2020-821: Add necessary data elements to transactions to allow the submission of County to be communicated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1900" dirty="0">
                <a:solidFill>
                  <a:srgbClr val="FF0000"/>
                </a:solidFill>
                <a:latin typeface="Congenial" panose="02000503040000020004" pitchFamily="2" charset="0"/>
              </a:rPr>
              <a:t>TXSETCC 2022-838:  Update the 814_19 to add the ASI02 of 001 (Change) and additional reject codes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1900" dirty="0">
                <a:solidFill>
                  <a:srgbClr val="FF0000"/>
                </a:solidFill>
                <a:latin typeface="Congenial" panose="02000503040000020004" pitchFamily="2" charset="0"/>
              </a:rPr>
              <a:t>TXSETCC 2023-840:  Update the 814_18 and 814_19 Guides to be in line with Texas SET 5.0 Change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1900" dirty="0">
                <a:solidFill>
                  <a:srgbClr val="FF0000"/>
                </a:solidFill>
                <a:latin typeface="Congenial" panose="02000503040000020004" pitchFamily="2" charset="0"/>
              </a:rPr>
              <a:t>TXSETCC 2023-842: Update the gray box for the 814_04 and 814_25 for the I2M - Invalid Second Move Out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endParaRPr lang="en-US" dirty="0">
              <a:solidFill>
                <a:srgbClr val="FF0000"/>
              </a:solidFill>
              <a:latin typeface="Congenial" panose="02000503040000020004" pitchFamily="2" charset="0"/>
            </a:endParaRP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endParaRPr lang="en-US" sz="2800" dirty="0">
              <a:solidFill>
                <a:srgbClr val="FF0000"/>
              </a:solidFill>
              <a:latin typeface="Congenial" panose="02000503040000020004" pitchFamily="2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B2ADB18-4E7C-4441-A89B-FC68F3D9C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ECACE-C966-2645-FAA8-99741E526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16231" b="8518"/>
          <a:stretch/>
        </p:blipFill>
        <p:spPr>
          <a:xfrm>
            <a:off x="20" y="-104765"/>
            <a:ext cx="12191980" cy="68579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381000" y="70104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6" y="2057400"/>
            <a:ext cx="10511046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  <a:latin typeface="Congenial" panose="02000503040000020004" pitchFamily="2" charset="0"/>
              </a:rPr>
              <a:t>All CRs will perform Penny and Connectivity in LPL0423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  <a:latin typeface="Congenial" panose="02000503040000020004" pitchFamily="2" charset="0"/>
              </a:rPr>
              <a:t>Approximately 40+ CRs registered for flight as of February 15</a:t>
            </a:r>
            <a:r>
              <a:rPr lang="en-US" sz="2800" baseline="30000" dirty="0">
                <a:solidFill>
                  <a:srgbClr val="FFFFFF"/>
                </a:solidFill>
                <a:latin typeface="Congenial" panose="02000503040000020004" pitchFamily="2" charset="0"/>
              </a:rPr>
              <a:t>th</a:t>
            </a:r>
            <a:endParaRPr lang="en-US" sz="2800" dirty="0">
              <a:solidFill>
                <a:srgbClr val="FFFFFF"/>
              </a:solidFill>
              <a:latin typeface="Congenial" panose="02000503040000020004" pitchFamily="2" charset="0"/>
            </a:endParaRP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  <a:latin typeface="Congenial" panose="02000503040000020004" pitchFamily="2" charset="0"/>
              </a:rPr>
              <a:t>Registration deadline March 8th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28D9B36-75B9-4435-83E6-0A9C81A1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150C1-F9F4-D170-15A4-5847C872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3677" b="87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3600" dirty="0">
                <a:solidFill>
                  <a:srgbClr val="0070C0"/>
                </a:solidFill>
                <a:latin typeface="Congenial" panose="02000503040000020004" pitchFamily="2" charset="0"/>
              </a:rPr>
              <a:t>March 22</a:t>
            </a:r>
            <a:r>
              <a:rPr lang="en-US" sz="3600">
                <a:solidFill>
                  <a:srgbClr val="0070C0"/>
                </a:solidFill>
                <a:latin typeface="Congenial" panose="02000503040000020004" pitchFamily="2" charset="0"/>
              </a:rPr>
              <a:t>, 2023 @ 1PM</a:t>
            </a:r>
            <a:endParaRPr lang="en-US" sz="3600" dirty="0">
              <a:solidFill>
                <a:srgbClr val="0070C0"/>
              </a:solidFill>
              <a:latin typeface="Congenial" panose="02000503040000020004" pitchFamily="2" charset="0"/>
            </a:endParaRP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3600" dirty="0">
                <a:solidFill>
                  <a:srgbClr val="0070C0"/>
                </a:solidFill>
                <a:latin typeface="Congenial" panose="02000503040000020004" pitchFamily="2" charset="0"/>
              </a:rPr>
              <a:t>WebEx Only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</a:pPr>
            <a:r>
              <a:rPr lang="en-US" sz="3600" dirty="0">
                <a:solidFill>
                  <a:srgbClr val="0070C0"/>
                </a:solidFill>
                <a:latin typeface="Congenial" panose="02000503040000020004" pitchFamily="2" charset="0"/>
              </a:rPr>
              <a:t>Goals and Accomplishments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endParaRPr lang="en-US" sz="3600" dirty="0">
              <a:solidFill>
                <a:srgbClr val="0070C0"/>
              </a:solidFill>
              <a:latin typeface="Congenial" panose="0200050304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9721</TotalTime>
  <Words>176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Congenial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17</cp:revision>
  <dcterms:created xsi:type="dcterms:W3CDTF">2023-01-06T15:32:23Z</dcterms:created>
  <dcterms:modified xsi:type="dcterms:W3CDTF">2023-03-03T16:09:43Z</dcterms:modified>
</cp:coreProperties>
</file>