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66" r:id="rId8"/>
    <p:sldId id="257" r:id="rId9"/>
    <p:sldId id="267" r:id="rId10"/>
    <p:sldId id="261" r:id="rId11"/>
    <p:sldId id="262" r:id="rId12"/>
    <p:sldId id="263" r:id="rId13"/>
    <p:sldId id="26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89" autoAdjust="0"/>
  </p:normalViewPr>
  <p:slideViewPr>
    <p:cSldViewPr showGuides="1">
      <p:cViewPr varScale="1">
        <p:scale>
          <a:sx n="94" d="100"/>
          <a:sy n="94" d="100"/>
        </p:scale>
        <p:origin x="1152"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6987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019388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2828835"/>
            <a:ext cx="5646034" cy="1200329"/>
          </a:xfrm>
          <a:prstGeom prst="rect">
            <a:avLst/>
          </a:prstGeom>
          <a:noFill/>
        </p:spPr>
        <p:txBody>
          <a:bodyPr wrap="square" rtlCol="0">
            <a:spAutoFit/>
          </a:bodyPr>
          <a:lstStyle/>
          <a:p>
            <a:r>
              <a:rPr lang="en-US" b="1" dirty="0"/>
              <a:t>Proposed Adjustments to ORDC</a:t>
            </a:r>
          </a:p>
          <a:p>
            <a:r>
              <a:rPr lang="en-US" dirty="0"/>
              <a:t>March 3, 2023</a:t>
            </a:r>
          </a:p>
          <a:p>
            <a:r>
              <a:rPr lang="en-US" dirty="0"/>
              <a:t>Blake Holt</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Analysis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Content Placeholder 2"/>
          <p:cNvSpPr>
            <a:spLocks noGrp="1"/>
          </p:cNvSpPr>
          <p:nvPr>
            <p:ph idx="1"/>
          </p:nvPr>
        </p:nvSpPr>
        <p:spPr>
          <a:xfrm>
            <a:off x="228600" y="1219200"/>
            <a:ext cx="8534400" cy="4876800"/>
          </a:xfrm>
        </p:spPr>
        <p:txBody>
          <a:bodyPr/>
          <a:lstStyle/>
          <a:p>
            <a:r>
              <a:rPr lang="en-US" sz="1750" dirty="0">
                <a:solidFill>
                  <a:schemeClr val="tx2"/>
                </a:solidFill>
              </a:rPr>
              <a:t>“…the Commission directs ERCOT to evaluate bridging options to retain existing assets and build new dispatchable generation until the PCM can be fully implemented” (</a:t>
            </a:r>
            <a:r>
              <a:rPr lang="en-US" sz="1750" i="1" dirty="0">
                <a:solidFill>
                  <a:schemeClr val="tx2"/>
                </a:solidFill>
              </a:rPr>
              <a:t>Memorandum attached to Order</a:t>
            </a:r>
            <a:r>
              <a:rPr lang="en-US" sz="1750" dirty="0">
                <a:solidFill>
                  <a:schemeClr val="tx2"/>
                </a:solidFill>
              </a:rPr>
              <a:t>, Project 53298 (Jan. 19, 2023)</a:t>
            </a:r>
          </a:p>
          <a:p>
            <a:r>
              <a:rPr lang="en-US" sz="1750" dirty="0">
                <a:solidFill>
                  <a:schemeClr val="tx2"/>
                </a:solidFill>
              </a:rPr>
              <a:t>Also, interest expressed at the Feb. 2023 ERCOT R&amp;M in mechanisms that could help reduce the frequency of RUC for system capacity</a:t>
            </a:r>
          </a:p>
          <a:p>
            <a:r>
              <a:rPr lang="en-US" sz="1750" dirty="0">
                <a:solidFill>
                  <a:schemeClr val="tx2"/>
                </a:solidFill>
              </a:rPr>
              <a:t>ORDC changes are one option being considered as a bridging option</a:t>
            </a:r>
          </a:p>
          <a:p>
            <a:r>
              <a:rPr lang="en-US" sz="1750" dirty="0">
                <a:solidFill>
                  <a:schemeClr val="tx2"/>
                </a:solidFill>
              </a:rPr>
              <a:t>This analysis targets potential ORDC increases in operating reserve ranges that are above emergency levels, while avoiding ORDC increases at times of substantial operating reserve surpluses, with the objectives of enhancing price signals that would have positive effects on:</a:t>
            </a:r>
          </a:p>
          <a:p>
            <a:pPr lvl="1"/>
            <a:r>
              <a:rPr lang="en-US" sz="1350" dirty="0">
                <a:solidFill>
                  <a:schemeClr val="tx2"/>
                </a:solidFill>
              </a:rPr>
              <a:t>Retaining existing assets</a:t>
            </a:r>
          </a:p>
          <a:p>
            <a:pPr lvl="1"/>
            <a:r>
              <a:rPr lang="en-US" sz="1350" dirty="0">
                <a:solidFill>
                  <a:schemeClr val="tx2"/>
                </a:solidFill>
              </a:rPr>
              <a:t>Adding new dispatchable generation</a:t>
            </a:r>
          </a:p>
          <a:p>
            <a:pPr lvl="1"/>
            <a:r>
              <a:rPr lang="en-US" sz="1350" dirty="0">
                <a:solidFill>
                  <a:schemeClr val="tx2"/>
                </a:solidFill>
              </a:rPr>
              <a:t>Reducing the frequency of RUC for system capacity</a:t>
            </a:r>
          </a:p>
          <a:p>
            <a:pPr indent="-285750"/>
            <a:r>
              <a:rPr lang="en-US" sz="1750" dirty="0">
                <a:solidFill>
                  <a:schemeClr val="tx2"/>
                </a:solidFill>
              </a:rPr>
              <a:t>Additionally, these ORDC bridging options would:</a:t>
            </a:r>
          </a:p>
          <a:p>
            <a:pPr lvl="1"/>
            <a:r>
              <a:rPr lang="en-US" sz="1350" dirty="0">
                <a:solidFill>
                  <a:schemeClr val="tx2"/>
                </a:solidFill>
              </a:rPr>
              <a:t>Have minimal system changes and be quickly implementable</a:t>
            </a:r>
          </a:p>
          <a:p>
            <a:pPr lvl="1"/>
            <a:r>
              <a:rPr lang="en-US" sz="1350" dirty="0">
                <a:solidFill>
                  <a:schemeClr val="tx2"/>
                </a:solidFill>
              </a:rPr>
              <a:t>Fit within the existing market framework, from DA through Settlement, including credit</a:t>
            </a:r>
          </a:p>
          <a:p>
            <a:pPr lvl="1"/>
            <a:r>
              <a:rPr lang="en-US" sz="1350" dirty="0">
                <a:solidFill>
                  <a:schemeClr val="tx2"/>
                </a:solidFill>
              </a:rPr>
              <a:t>Continue to be hedgable by market participants through energy positions</a:t>
            </a:r>
          </a:p>
          <a:p>
            <a:pPr lvl="1"/>
            <a:endParaRPr lang="en-US" sz="1350" dirty="0">
              <a:solidFill>
                <a:schemeClr val="tx2"/>
              </a:solidFill>
            </a:endParaRPr>
          </a:p>
          <a:p>
            <a:pPr lvl="1"/>
            <a:endParaRPr lang="en-US" sz="1350" dirty="0">
              <a:solidFill>
                <a:schemeClr val="tx2"/>
              </a:solidFill>
            </a:endParaRPr>
          </a:p>
          <a:p>
            <a:pPr lvl="1"/>
            <a:endParaRPr lang="en-US" sz="1350" dirty="0">
              <a:solidFill>
                <a:schemeClr val="tx2"/>
              </a:solidFill>
            </a:endParaRPr>
          </a:p>
          <a:p>
            <a:pPr marL="457200" lvl="1" indent="0">
              <a:buNone/>
            </a:pPr>
            <a:endParaRPr lang="en-US" sz="1750" dirty="0">
              <a:solidFill>
                <a:schemeClr val="tx2"/>
              </a:solidFill>
            </a:endParaRPr>
          </a:p>
          <a:p>
            <a:pPr marL="457200" lvl="1" indent="0">
              <a:buNone/>
            </a:pPr>
            <a:endParaRPr lang="en-US" sz="1750" dirty="0">
              <a:solidFill>
                <a:schemeClr val="tx2"/>
              </a:solidFill>
            </a:endParaRPr>
          </a:p>
          <a:p>
            <a:pPr marL="457200" lvl="1" indent="0">
              <a:buNone/>
            </a:pPr>
            <a:endParaRPr lang="en-US" sz="1750" dirty="0">
              <a:solidFill>
                <a:schemeClr val="tx2"/>
              </a:solidFill>
            </a:endParaRPr>
          </a:p>
          <a:p>
            <a:pPr marL="457200" lvl="1" indent="0">
              <a:buNone/>
            </a:pPr>
            <a:endParaRPr lang="en-US" sz="1750" dirty="0">
              <a:solidFill>
                <a:schemeClr val="tx2"/>
              </a:solidFill>
            </a:endParaRPr>
          </a:p>
        </p:txBody>
      </p:sp>
    </p:spTree>
    <p:extLst>
      <p:ext uri="{BB962C8B-B14F-4D97-AF65-F5344CB8AC3E}">
        <p14:creationId xmlns:p14="http://schemas.microsoft.com/office/powerpoint/2010/main" val="284225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Analysis Summary</a:t>
            </a:r>
          </a:p>
        </p:txBody>
      </p:sp>
      <p:sp>
        <p:nvSpPr>
          <p:cNvPr id="3" name="Content Placeholder 2"/>
          <p:cNvSpPr>
            <a:spLocks noGrp="1"/>
          </p:cNvSpPr>
          <p:nvPr>
            <p:ph idx="1"/>
          </p:nvPr>
        </p:nvSpPr>
        <p:spPr>
          <a:xfrm>
            <a:off x="228600" y="1470820"/>
            <a:ext cx="8534400" cy="1600200"/>
          </a:xfrm>
        </p:spPr>
        <p:txBody>
          <a:bodyPr/>
          <a:lstStyle/>
          <a:p>
            <a:r>
              <a:rPr lang="en-US" sz="1800" dirty="0">
                <a:solidFill>
                  <a:schemeClr val="tx2"/>
                </a:solidFill>
              </a:rPr>
              <a:t>2022 market wide energy revenue was calculated considering:</a:t>
            </a:r>
          </a:p>
          <a:p>
            <a:pPr marL="457200" lvl="1" indent="0">
              <a:buNone/>
            </a:pPr>
            <a:r>
              <a:rPr lang="en-US" sz="1400" dirty="0">
                <a:solidFill>
                  <a:schemeClr val="tx2"/>
                </a:solidFill>
              </a:rPr>
              <a:t>      (GTBD * SCED duration) * (System Lambda + RTORPA + RTORDPA)</a:t>
            </a:r>
          </a:p>
          <a:p>
            <a:pPr marL="457200" lvl="1" indent="0">
              <a:buNone/>
            </a:pPr>
            <a:endParaRPr lang="en-US" sz="1400" dirty="0">
              <a:solidFill>
                <a:schemeClr val="tx2"/>
              </a:solidFill>
            </a:endParaRPr>
          </a:p>
          <a:p>
            <a:r>
              <a:rPr lang="en-US" sz="1800" dirty="0">
                <a:solidFill>
                  <a:schemeClr val="tx2"/>
                </a:solidFill>
              </a:rPr>
              <a:t>2022 market wide headroom revenue was calculated considering:</a:t>
            </a:r>
          </a:p>
          <a:p>
            <a:pPr marL="457200" lvl="1" indent="0">
              <a:buNone/>
            </a:pPr>
            <a:r>
              <a:rPr lang="en-US" sz="1400" dirty="0">
                <a:solidFill>
                  <a:schemeClr val="tx2"/>
                </a:solidFill>
              </a:rPr>
              <a:t>      (RTOLCAP * SCED duration) * (RTORPA + RTORDPA)</a:t>
            </a:r>
          </a:p>
          <a:p>
            <a:pPr marL="457200" lvl="1" indent="0">
              <a:buNone/>
            </a:pPr>
            <a:endParaRPr lang="en-US" sz="1400" dirty="0">
              <a:solidFill>
                <a:schemeClr val="tx2"/>
              </a:solidFill>
            </a:endParaRPr>
          </a:p>
          <a:p>
            <a:pPr marL="457200" lvl="1" indent="0">
              <a:buNone/>
            </a:pPr>
            <a:endParaRPr lang="en-US" sz="1400" dirty="0">
              <a:solidFill>
                <a:schemeClr val="tx2"/>
              </a:solidFill>
            </a:endParaRPr>
          </a:p>
          <a:p>
            <a:pPr marL="457200" lvl="1" indent="0">
              <a:buNone/>
            </a:pPr>
            <a:endParaRPr lang="en-US" sz="1400" dirty="0">
              <a:solidFill>
                <a:schemeClr val="tx2"/>
              </a:solidFill>
            </a:endParaRPr>
          </a:p>
          <a:p>
            <a:pPr marL="457200" lvl="1" indent="0">
              <a:buNone/>
            </a:pPr>
            <a:endParaRPr lang="en-US" sz="1400" dirty="0">
              <a:solidFill>
                <a:schemeClr val="tx2"/>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5" name="Content Placeholder 2">
            <a:extLst>
              <a:ext uri="{FF2B5EF4-FFF2-40B4-BE49-F238E27FC236}">
                <a16:creationId xmlns:a16="http://schemas.microsoft.com/office/drawing/2014/main" id="{A60BD6E9-2A19-445B-81CD-2BB1883D7DFF}"/>
              </a:ext>
            </a:extLst>
          </p:cNvPr>
          <p:cNvSpPr txBox="1">
            <a:spLocks/>
          </p:cNvSpPr>
          <p:nvPr/>
        </p:nvSpPr>
        <p:spPr>
          <a:xfrm>
            <a:off x="228600" y="3071760"/>
            <a:ext cx="8915400" cy="1600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solidFill>
                  <a:schemeClr val="tx2"/>
                </a:solidFill>
              </a:rPr>
              <a:t>2022 baseline energy revenue = $32.08B</a:t>
            </a:r>
          </a:p>
          <a:p>
            <a:pPr marL="0" indent="0">
              <a:buNone/>
            </a:pPr>
            <a:endParaRPr lang="en-US" sz="1800" dirty="0">
              <a:solidFill>
                <a:schemeClr val="tx2"/>
              </a:solidFill>
            </a:endParaRPr>
          </a:p>
          <a:p>
            <a:r>
              <a:rPr lang="en-US" sz="1800" dirty="0">
                <a:solidFill>
                  <a:schemeClr val="tx2"/>
                </a:solidFill>
              </a:rPr>
              <a:t>2022 baseline headroom revenue = $.3B</a:t>
            </a:r>
          </a:p>
          <a:p>
            <a:pPr marL="0" indent="0">
              <a:buNone/>
            </a:pPr>
            <a:endParaRPr lang="en-US" sz="1800" dirty="0">
              <a:solidFill>
                <a:schemeClr val="tx2"/>
              </a:solidFill>
            </a:endParaRPr>
          </a:p>
          <a:p>
            <a:r>
              <a:rPr lang="en-US" sz="1800" dirty="0">
                <a:solidFill>
                  <a:schemeClr val="tx2"/>
                </a:solidFill>
              </a:rPr>
              <a:t>Changes in revenue were then calculated by flooring RTORPA at varying prices (5,10,15,20,25) when RTOLCAP fell below certain thresholds (6500,7000,7500)</a:t>
            </a: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p:txBody>
      </p:sp>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a:solidFill>
                  <a:schemeClr val="accent1"/>
                </a:solidFill>
              </a:rPr>
              <a:t>Adjusted price on the ORDC</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pic>
        <p:nvPicPr>
          <p:cNvPr id="37" name="Picture 36" descr="Chart, scatter chart&#10;&#10;Description automatically generated">
            <a:extLst>
              <a:ext uri="{FF2B5EF4-FFF2-40B4-BE49-F238E27FC236}">
                <a16:creationId xmlns:a16="http://schemas.microsoft.com/office/drawing/2014/main" id="{1FDD4E1A-A76D-443F-9801-A2B9E4FF74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1066800"/>
            <a:ext cx="2926080" cy="4876800"/>
          </a:xfrm>
          <a:prstGeom prst="rect">
            <a:avLst/>
          </a:prstGeom>
        </p:spPr>
      </p:pic>
      <p:pic>
        <p:nvPicPr>
          <p:cNvPr id="39" name="Picture 38" descr="Chart, scatter chart&#10;&#10;Description automatically generated">
            <a:extLst>
              <a:ext uri="{FF2B5EF4-FFF2-40B4-BE49-F238E27FC236}">
                <a16:creationId xmlns:a16="http://schemas.microsoft.com/office/drawing/2014/main" id="{35FFC304-6BF4-4A6B-A16F-EE27F14DFB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8480" y="1066800"/>
            <a:ext cx="2926080" cy="4876800"/>
          </a:xfrm>
          <a:prstGeom prst="rect">
            <a:avLst/>
          </a:prstGeom>
        </p:spPr>
      </p:pic>
      <p:pic>
        <p:nvPicPr>
          <p:cNvPr id="41" name="Picture 40" descr="Chart, scatter chart&#10;&#10;Description automatically generated">
            <a:extLst>
              <a:ext uri="{FF2B5EF4-FFF2-40B4-BE49-F238E27FC236}">
                <a16:creationId xmlns:a16="http://schemas.microsoft.com/office/drawing/2014/main" id="{C97BAD47-4EB9-4559-9CA4-C0A33356B1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04560" y="1066800"/>
            <a:ext cx="2926080" cy="4876800"/>
          </a:xfrm>
          <a:prstGeom prst="rect">
            <a:avLst/>
          </a:prstGeom>
        </p:spPr>
      </p:pic>
    </p:spTree>
    <p:extLst>
      <p:ext uri="{BB962C8B-B14F-4D97-AF65-F5344CB8AC3E}">
        <p14:creationId xmlns:p14="http://schemas.microsoft.com/office/powerpoint/2010/main" val="228309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586A38-2A43-42BC-9105-2B663D3DC1C8}"/>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9" name="Title 1">
            <a:extLst>
              <a:ext uri="{FF2B5EF4-FFF2-40B4-BE49-F238E27FC236}">
                <a16:creationId xmlns:a16="http://schemas.microsoft.com/office/drawing/2014/main" id="{6BA60FBE-BA86-4F94-8614-EA774C8CB85F}"/>
              </a:ext>
            </a:extLst>
          </p:cNvPr>
          <p:cNvSpPr>
            <a:spLocks noGrp="1"/>
          </p:cNvSpPr>
          <p:nvPr>
            <p:ph type="title"/>
          </p:nvPr>
        </p:nvSpPr>
        <p:spPr>
          <a:xfrm>
            <a:off x="381000" y="243682"/>
            <a:ext cx="8763000" cy="1143000"/>
          </a:xfrm>
        </p:spPr>
        <p:txBody>
          <a:bodyPr/>
          <a:lstStyle/>
          <a:p>
            <a:r>
              <a:rPr lang="en-US" sz="2400" dirty="0"/>
              <a:t>2022 Energy Revenue Increase with RTORPA floor</a:t>
            </a:r>
            <a:endParaRPr lang="en-US" sz="2400" b="1" dirty="0">
              <a:solidFill>
                <a:schemeClr val="accent1"/>
              </a:solidFill>
            </a:endParaRPr>
          </a:p>
        </p:txBody>
      </p:sp>
      <p:sp>
        <p:nvSpPr>
          <p:cNvPr id="10" name="TextBox 9">
            <a:extLst>
              <a:ext uri="{FF2B5EF4-FFF2-40B4-BE49-F238E27FC236}">
                <a16:creationId xmlns:a16="http://schemas.microsoft.com/office/drawing/2014/main" id="{2934F7E6-C55D-449A-9E9E-A2BF342E1B25}"/>
              </a:ext>
            </a:extLst>
          </p:cNvPr>
          <p:cNvSpPr txBox="1"/>
          <p:nvPr/>
        </p:nvSpPr>
        <p:spPr>
          <a:xfrm>
            <a:off x="0" y="3962400"/>
            <a:ext cx="2057400" cy="2462213"/>
          </a:xfrm>
          <a:prstGeom prst="rect">
            <a:avLst/>
          </a:prstGeom>
          <a:noFill/>
        </p:spPr>
        <p:txBody>
          <a:bodyPr wrap="square" rtlCol="0">
            <a:spAutoFit/>
          </a:bodyPr>
          <a:lstStyle/>
          <a:p>
            <a:r>
              <a:rPr lang="en-US" sz="1400" dirty="0">
                <a:solidFill>
                  <a:schemeClr val="tx1">
                    <a:lumMod val="50000"/>
                    <a:lumOff val="50000"/>
                  </a:schemeClr>
                </a:solidFill>
              </a:rPr>
              <a:t>RTOLCAP Threshold</a:t>
            </a:r>
          </a:p>
          <a:p>
            <a:r>
              <a:rPr lang="en-US" sz="1400" b="1" dirty="0">
                <a:solidFill>
                  <a:schemeClr val="tx1">
                    <a:lumMod val="50000"/>
                    <a:lumOff val="50000"/>
                  </a:schemeClr>
                </a:solidFill>
              </a:rPr>
              <a:t>6,500</a:t>
            </a:r>
          </a:p>
          <a:p>
            <a:endParaRPr lang="en-US" sz="1400" dirty="0">
              <a:solidFill>
                <a:schemeClr val="tx1">
                  <a:lumMod val="50000"/>
                  <a:lumOff val="50000"/>
                </a:schemeClr>
              </a:solidFill>
            </a:endParaRPr>
          </a:p>
          <a:p>
            <a:r>
              <a:rPr lang="en-US" sz="1400" dirty="0">
                <a:solidFill>
                  <a:schemeClr val="tx1">
                    <a:lumMod val="50000"/>
                    <a:lumOff val="50000"/>
                  </a:schemeClr>
                </a:solidFill>
              </a:rPr>
              <a:t>Intervals at or above RTOLCAP threshold  </a:t>
            </a:r>
          </a:p>
          <a:p>
            <a:r>
              <a:rPr lang="en-US" sz="1400" b="1" dirty="0">
                <a:solidFill>
                  <a:schemeClr val="tx1">
                    <a:lumMod val="50000"/>
                    <a:lumOff val="50000"/>
                  </a:schemeClr>
                </a:solidFill>
              </a:rPr>
              <a:t>99,455</a:t>
            </a:r>
          </a:p>
          <a:p>
            <a:endParaRPr lang="en-US" sz="1400" dirty="0">
              <a:solidFill>
                <a:schemeClr val="tx1">
                  <a:lumMod val="50000"/>
                  <a:lumOff val="50000"/>
                </a:schemeClr>
              </a:solidFill>
            </a:endParaRPr>
          </a:p>
          <a:p>
            <a:r>
              <a:rPr lang="en-US" sz="1400" dirty="0">
                <a:solidFill>
                  <a:schemeClr val="tx1">
                    <a:lumMod val="50000"/>
                    <a:lumOff val="50000"/>
                  </a:schemeClr>
                </a:solidFill>
              </a:rPr>
              <a:t>Intervals below RTOLCAP threshold  </a:t>
            </a:r>
            <a:r>
              <a:rPr lang="en-US" sz="1400" b="1" dirty="0">
                <a:solidFill>
                  <a:schemeClr val="tx1">
                    <a:lumMod val="50000"/>
                    <a:lumOff val="50000"/>
                  </a:schemeClr>
                </a:solidFill>
              </a:rPr>
              <a:t>7,142</a:t>
            </a:r>
          </a:p>
          <a:p>
            <a:endParaRPr lang="en-US" sz="1400" dirty="0">
              <a:solidFill>
                <a:schemeClr val="tx1">
                  <a:lumMod val="50000"/>
                  <a:lumOff val="50000"/>
                </a:schemeClr>
              </a:solidFill>
            </a:endParaRPr>
          </a:p>
        </p:txBody>
      </p:sp>
      <p:graphicFrame>
        <p:nvGraphicFramePr>
          <p:cNvPr id="11" name="Table 11">
            <a:extLst>
              <a:ext uri="{FF2B5EF4-FFF2-40B4-BE49-F238E27FC236}">
                <a16:creationId xmlns:a16="http://schemas.microsoft.com/office/drawing/2014/main" id="{AF5B1E11-48EC-48A4-856F-F7F27C5553CE}"/>
              </a:ext>
            </a:extLst>
          </p:cNvPr>
          <p:cNvGraphicFramePr>
            <a:graphicFrameLocks noGrp="1"/>
          </p:cNvGraphicFramePr>
          <p:nvPr>
            <p:extLst>
              <p:ext uri="{D42A27DB-BD31-4B8C-83A1-F6EECF244321}">
                <p14:modId xmlns:p14="http://schemas.microsoft.com/office/powerpoint/2010/main" val="2471509423"/>
              </p:ext>
            </p:extLst>
          </p:nvPr>
        </p:nvGraphicFramePr>
        <p:xfrm>
          <a:off x="1981200" y="3962400"/>
          <a:ext cx="6934200" cy="2369680"/>
        </p:xfrm>
        <a:graphic>
          <a:graphicData uri="http://schemas.openxmlformats.org/drawingml/2006/table">
            <a:tbl>
              <a:tblPr firstRow="1" bandRow="1">
                <a:tableStyleId>{5C22544A-7EE6-4342-B048-85BDC9FD1C3A}</a:tableStyleId>
              </a:tblPr>
              <a:tblGrid>
                <a:gridCol w="1733550">
                  <a:extLst>
                    <a:ext uri="{9D8B030D-6E8A-4147-A177-3AD203B41FA5}">
                      <a16:colId xmlns:a16="http://schemas.microsoft.com/office/drawing/2014/main" val="1663494361"/>
                    </a:ext>
                  </a:extLst>
                </a:gridCol>
                <a:gridCol w="1853105">
                  <a:extLst>
                    <a:ext uri="{9D8B030D-6E8A-4147-A177-3AD203B41FA5}">
                      <a16:colId xmlns:a16="http://schemas.microsoft.com/office/drawing/2014/main" val="303013306"/>
                    </a:ext>
                  </a:extLst>
                </a:gridCol>
                <a:gridCol w="1442545">
                  <a:extLst>
                    <a:ext uri="{9D8B030D-6E8A-4147-A177-3AD203B41FA5}">
                      <a16:colId xmlns:a16="http://schemas.microsoft.com/office/drawing/2014/main" val="2198529874"/>
                    </a:ext>
                  </a:extLst>
                </a:gridCol>
                <a:gridCol w="1905000">
                  <a:extLst>
                    <a:ext uri="{9D8B030D-6E8A-4147-A177-3AD203B41FA5}">
                      <a16:colId xmlns:a16="http://schemas.microsoft.com/office/drawing/2014/main" val="1323298419"/>
                    </a:ext>
                  </a:extLst>
                </a:gridCol>
              </a:tblGrid>
              <a:tr h="610253">
                <a:tc>
                  <a:txBody>
                    <a:bodyPr/>
                    <a:lstStyle/>
                    <a:p>
                      <a:r>
                        <a:rPr lang="en-US" sz="1200" dirty="0"/>
                        <a:t>RTORPA Floor</a:t>
                      </a:r>
                    </a:p>
                  </a:txBody>
                  <a:tcPr/>
                </a:tc>
                <a:tc>
                  <a:txBody>
                    <a:bodyPr/>
                    <a:lstStyle/>
                    <a:p>
                      <a:r>
                        <a:rPr lang="en-US" sz="1200" dirty="0"/>
                        <a:t>Intervals adjusted</a:t>
                      </a:r>
                    </a:p>
                  </a:txBody>
                  <a:tcPr/>
                </a:tc>
                <a:tc>
                  <a:txBody>
                    <a:bodyPr/>
                    <a:lstStyle/>
                    <a:p>
                      <a:r>
                        <a:rPr lang="en-US" sz="1200" dirty="0"/>
                        <a:t>RTORPA simple average of all intervals ($5.38/MWh)</a:t>
                      </a:r>
                    </a:p>
                  </a:txBody>
                  <a:tcPr/>
                </a:tc>
                <a:tc>
                  <a:txBody>
                    <a:bodyPr/>
                    <a:lstStyle/>
                    <a:p>
                      <a:r>
                        <a:rPr lang="en-US" sz="1200" dirty="0"/>
                        <a:t>RTORPA simple average where RTOLCAP &lt; threshold ($79.77/MWh)</a:t>
                      </a:r>
                    </a:p>
                  </a:txBody>
                  <a:tcPr/>
                </a:tc>
                <a:extLst>
                  <a:ext uri="{0D108BD9-81ED-4DB2-BD59-A6C34878D82A}">
                    <a16:rowId xmlns:a16="http://schemas.microsoft.com/office/drawing/2014/main" val="3867004058"/>
                  </a:ext>
                </a:extLst>
              </a:tr>
              <a:tr h="310480">
                <a:tc>
                  <a:txBody>
                    <a:bodyPr/>
                    <a:lstStyle/>
                    <a:p>
                      <a:pPr algn="ctr"/>
                      <a:r>
                        <a:rPr lang="en-US" sz="1400" dirty="0">
                          <a:solidFill>
                            <a:schemeClr val="tx1">
                              <a:lumMod val="50000"/>
                              <a:lumOff val="50000"/>
                            </a:schemeClr>
                          </a:solidFill>
                        </a:rPr>
                        <a:t>5</a:t>
                      </a:r>
                    </a:p>
                  </a:txBody>
                  <a:tcPr/>
                </a:tc>
                <a:tc>
                  <a:txBody>
                    <a:bodyPr/>
                    <a:lstStyle/>
                    <a:p>
                      <a:pPr algn="ctr"/>
                      <a:r>
                        <a:rPr lang="en-US" sz="1400" dirty="0">
                          <a:solidFill>
                            <a:schemeClr val="tx1">
                              <a:lumMod val="50000"/>
                              <a:lumOff val="50000"/>
                            </a:schemeClr>
                          </a:solidFill>
                        </a:rPr>
                        <a:t>2,675 (37%)</a:t>
                      </a:r>
                    </a:p>
                  </a:txBody>
                  <a:tcPr/>
                </a:tc>
                <a:tc>
                  <a:txBody>
                    <a:bodyPr/>
                    <a:lstStyle/>
                    <a:p>
                      <a:pPr algn="ctr"/>
                      <a:r>
                        <a:rPr lang="en-US" sz="1400" dirty="0">
                          <a:solidFill>
                            <a:schemeClr val="tx1">
                              <a:lumMod val="50000"/>
                              <a:lumOff val="50000"/>
                            </a:schemeClr>
                          </a:solidFill>
                        </a:rPr>
                        <a:t>5.44</a:t>
                      </a:r>
                    </a:p>
                  </a:txBody>
                  <a:tcPr/>
                </a:tc>
                <a:tc>
                  <a:txBody>
                    <a:bodyPr/>
                    <a:lstStyle/>
                    <a:p>
                      <a:pPr algn="ctr"/>
                      <a:r>
                        <a:rPr lang="en-US" sz="1400" dirty="0">
                          <a:solidFill>
                            <a:schemeClr val="tx1">
                              <a:lumMod val="50000"/>
                              <a:lumOff val="50000"/>
                            </a:schemeClr>
                          </a:solidFill>
                        </a:rPr>
                        <a:t>80.76</a:t>
                      </a:r>
                    </a:p>
                  </a:txBody>
                  <a:tcPr/>
                </a:tc>
                <a:extLst>
                  <a:ext uri="{0D108BD9-81ED-4DB2-BD59-A6C34878D82A}">
                    <a16:rowId xmlns:a16="http://schemas.microsoft.com/office/drawing/2014/main" val="2426197480"/>
                  </a:ext>
                </a:extLst>
              </a:tr>
              <a:tr h="310480">
                <a:tc>
                  <a:txBody>
                    <a:bodyPr/>
                    <a:lstStyle/>
                    <a:p>
                      <a:pPr algn="ctr"/>
                      <a:r>
                        <a:rPr lang="en-US" sz="1400" dirty="0">
                          <a:solidFill>
                            <a:schemeClr val="tx1">
                              <a:lumMod val="50000"/>
                              <a:lumOff val="50000"/>
                            </a:schemeClr>
                          </a:solidFill>
                        </a:rPr>
                        <a:t>10</a:t>
                      </a:r>
                    </a:p>
                  </a:txBody>
                  <a:tcPr/>
                </a:tc>
                <a:tc>
                  <a:txBody>
                    <a:bodyPr/>
                    <a:lstStyle/>
                    <a:p>
                      <a:pPr algn="ctr"/>
                      <a:r>
                        <a:rPr lang="en-US" sz="1400" dirty="0">
                          <a:solidFill>
                            <a:schemeClr val="tx1">
                              <a:lumMod val="50000"/>
                              <a:lumOff val="50000"/>
                            </a:schemeClr>
                          </a:solidFill>
                        </a:rPr>
                        <a:t>3,602 (50%)</a:t>
                      </a:r>
                    </a:p>
                  </a:txBody>
                  <a:tcPr/>
                </a:tc>
                <a:tc>
                  <a:txBody>
                    <a:bodyPr/>
                    <a:lstStyle/>
                    <a:p>
                      <a:pPr algn="ctr"/>
                      <a:r>
                        <a:rPr lang="en-US" sz="1400" dirty="0">
                          <a:solidFill>
                            <a:schemeClr val="tx1">
                              <a:lumMod val="50000"/>
                              <a:lumOff val="50000"/>
                            </a:schemeClr>
                          </a:solidFill>
                        </a:rPr>
                        <a:t>5.59</a:t>
                      </a:r>
                    </a:p>
                  </a:txBody>
                  <a:tcPr/>
                </a:tc>
                <a:tc>
                  <a:txBody>
                    <a:bodyPr/>
                    <a:lstStyle/>
                    <a:p>
                      <a:pPr algn="ctr"/>
                      <a:r>
                        <a:rPr lang="en-US" sz="1400" dirty="0">
                          <a:solidFill>
                            <a:schemeClr val="tx1">
                              <a:lumMod val="50000"/>
                              <a:lumOff val="50000"/>
                            </a:schemeClr>
                          </a:solidFill>
                        </a:rPr>
                        <a:t>83.00</a:t>
                      </a:r>
                    </a:p>
                  </a:txBody>
                  <a:tcPr/>
                </a:tc>
                <a:extLst>
                  <a:ext uri="{0D108BD9-81ED-4DB2-BD59-A6C34878D82A}">
                    <a16:rowId xmlns:a16="http://schemas.microsoft.com/office/drawing/2014/main" val="3749297371"/>
                  </a:ext>
                </a:extLst>
              </a:tr>
              <a:tr h="310480">
                <a:tc>
                  <a:txBody>
                    <a:bodyPr/>
                    <a:lstStyle/>
                    <a:p>
                      <a:pPr algn="ctr"/>
                      <a:r>
                        <a:rPr lang="en-US" sz="1400" dirty="0">
                          <a:solidFill>
                            <a:schemeClr val="tx1">
                              <a:lumMod val="50000"/>
                              <a:lumOff val="50000"/>
                            </a:schemeClr>
                          </a:solidFill>
                        </a:rPr>
                        <a:t>15</a:t>
                      </a:r>
                    </a:p>
                  </a:txBody>
                  <a:tcPr/>
                </a:tc>
                <a:tc>
                  <a:txBody>
                    <a:bodyPr/>
                    <a:lstStyle/>
                    <a:p>
                      <a:pPr algn="ctr"/>
                      <a:r>
                        <a:rPr lang="en-US" sz="1400" dirty="0">
                          <a:solidFill>
                            <a:schemeClr val="tx1">
                              <a:lumMod val="50000"/>
                              <a:lumOff val="50000"/>
                            </a:schemeClr>
                          </a:solidFill>
                        </a:rPr>
                        <a:t>4,059 (57%)</a:t>
                      </a:r>
                    </a:p>
                  </a:txBody>
                  <a:tcPr/>
                </a:tc>
                <a:tc>
                  <a:txBody>
                    <a:bodyPr/>
                    <a:lstStyle/>
                    <a:p>
                      <a:pPr algn="ctr"/>
                      <a:r>
                        <a:rPr lang="en-US" sz="1400" dirty="0">
                          <a:solidFill>
                            <a:schemeClr val="tx1">
                              <a:lumMod val="50000"/>
                              <a:lumOff val="50000"/>
                            </a:schemeClr>
                          </a:solidFill>
                        </a:rPr>
                        <a:t>5.77</a:t>
                      </a:r>
                    </a:p>
                  </a:txBody>
                  <a:tcPr/>
                </a:tc>
                <a:tc>
                  <a:txBody>
                    <a:bodyPr/>
                    <a:lstStyle/>
                    <a:p>
                      <a:pPr algn="ctr"/>
                      <a:r>
                        <a:rPr lang="en-US" sz="1400" dirty="0">
                          <a:solidFill>
                            <a:schemeClr val="tx1">
                              <a:lumMod val="50000"/>
                              <a:lumOff val="50000"/>
                            </a:schemeClr>
                          </a:solidFill>
                        </a:rPr>
                        <a:t>85.70</a:t>
                      </a:r>
                    </a:p>
                  </a:txBody>
                  <a:tcPr/>
                </a:tc>
                <a:extLst>
                  <a:ext uri="{0D108BD9-81ED-4DB2-BD59-A6C34878D82A}">
                    <a16:rowId xmlns:a16="http://schemas.microsoft.com/office/drawing/2014/main" val="2231259145"/>
                  </a:ext>
                </a:extLst>
              </a:tr>
              <a:tr h="150600">
                <a:tc>
                  <a:txBody>
                    <a:bodyPr/>
                    <a:lstStyle/>
                    <a:p>
                      <a:pPr algn="ctr"/>
                      <a:r>
                        <a:rPr lang="en-US" sz="1400" dirty="0">
                          <a:solidFill>
                            <a:schemeClr val="tx1">
                              <a:lumMod val="50000"/>
                              <a:lumOff val="50000"/>
                            </a:schemeClr>
                          </a:solidFill>
                        </a:rPr>
                        <a:t>20</a:t>
                      </a:r>
                    </a:p>
                  </a:txBody>
                  <a:tcPr/>
                </a:tc>
                <a:tc>
                  <a:txBody>
                    <a:bodyPr/>
                    <a:lstStyle/>
                    <a:p>
                      <a:pPr algn="ctr"/>
                      <a:r>
                        <a:rPr lang="en-US" sz="1400" dirty="0">
                          <a:solidFill>
                            <a:schemeClr val="tx1">
                              <a:lumMod val="50000"/>
                              <a:lumOff val="50000"/>
                            </a:schemeClr>
                          </a:solidFill>
                        </a:rPr>
                        <a:t>4,398 (62%)</a:t>
                      </a:r>
                    </a:p>
                  </a:txBody>
                  <a:tcPr/>
                </a:tc>
                <a:tc>
                  <a:txBody>
                    <a:bodyPr/>
                    <a:lstStyle/>
                    <a:p>
                      <a:pPr algn="ctr"/>
                      <a:r>
                        <a:rPr lang="en-US" sz="1400" dirty="0">
                          <a:solidFill>
                            <a:schemeClr val="tx1">
                              <a:lumMod val="50000"/>
                              <a:lumOff val="50000"/>
                            </a:schemeClr>
                          </a:solidFill>
                        </a:rPr>
                        <a:t>5.97</a:t>
                      </a:r>
                    </a:p>
                  </a:txBody>
                  <a:tcPr/>
                </a:tc>
                <a:tc>
                  <a:txBody>
                    <a:bodyPr/>
                    <a:lstStyle/>
                    <a:p>
                      <a:pPr algn="ctr"/>
                      <a:r>
                        <a:rPr lang="en-US" sz="1400" dirty="0">
                          <a:solidFill>
                            <a:schemeClr val="tx1">
                              <a:lumMod val="50000"/>
                              <a:lumOff val="50000"/>
                            </a:schemeClr>
                          </a:solidFill>
                        </a:rPr>
                        <a:t>88.66</a:t>
                      </a:r>
                    </a:p>
                  </a:txBody>
                  <a:tcPr/>
                </a:tc>
                <a:extLst>
                  <a:ext uri="{0D108BD9-81ED-4DB2-BD59-A6C34878D82A}">
                    <a16:rowId xmlns:a16="http://schemas.microsoft.com/office/drawing/2014/main" val="4114599686"/>
                  </a:ext>
                </a:extLst>
              </a:tr>
              <a:tr h="310480">
                <a:tc>
                  <a:txBody>
                    <a:bodyPr/>
                    <a:lstStyle/>
                    <a:p>
                      <a:pPr algn="ctr"/>
                      <a:r>
                        <a:rPr lang="en-US" sz="1400" dirty="0">
                          <a:solidFill>
                            <a:schemeClr val="tx1">
                              <a:lumMod val="50000"/>
                              <a:lumOff val="50000"/>
                            </a:schemeClr>
                          </a:solidFill>
                        </a:rPr>
                        <a:t>25</a:t>
                      </a:r>
                    </a:p>
                  </a:txBody>
                  <a:tcPr/>
                </a:tc>
                <a:tc>
                  <a:txBody>
                    <a:bodyPr/>
                    <a:lstStyle/>
                    <a:p>
                      <a:pPr algn="ctr"/>
                      <a:r>
                        <a:rPr lang="en-US" sz="1400" dirty="0">
                          <a:solidFill>
                            <a:schemeClr val="tx1">
                              <a:lumMod val="50000"/>
                              <a:lumOff val="50000"/>
                            </a:schemeClr>
                          </a:solidFill>
                        </a:rPr>
                        <a:t>4,636 (65%)</a:t>
                      </a:r>
                    </a:p>
                  </a:txBody>
                  <a:tcPr/>
                </a:tc>
                <a:tc>
                  <a:txBody>
                    <a:bodyPr/>
                    <a:lstStyle/>
                    <a:p>
                      <a:pPr algn="ctr"/>
                      <a:r>
                        <a:rPr lang="en-US" sz="1400" dirty="0">
                          <a:solidFill>
                            <a:schemeClr val="tx1">
                              <a:lumMod val="50000"/>
                              <a:lumOff val="50000"/>
                            </a:schemeClr>
                          </a:solidFill>
                        </a:rPr>
                        <a:t>6.18</a:t>
                      </a:r>
                    </a:p>
                  </a:txBody>
                  <a:tcPr/>
                </a:tc>
                <a:tc>
                  <a:txBody>
                    <a:bodyPr/>
                    <a:lstStyle/>
                    <a:p>
                      <a:pPr algn="ctr"/>
                      <a:r>
                        <a:rPr lang="en-US" sz="1400" dirty="0">
                          <a:solidFill>
                            <a:schemeClr val="tx1">
                              <a:lumMod val="50000"/>
                              <a:lumOff val="50000"/>
                            </a:schemeClr>
                          </a:solidFill>
                        </a:rPr>
                        <a:t>91.82</a:t>
                      </a:r>
                    </a:p>
                  </a:txBody>
                  <a:tcPr/>
                </a:tc>
                <a:extLst>
                  <a:ext uri="{0D108BD9-81ED-4DB2-BD59-A6C34878D82A}">
                    <a16:rowId xmlns:a16="http://schemas.microsoft.com/office/drawing/2014/main" val="1148542190"/>
                  </a:ext>
                </a:extLst>
              </a:tr>
            </a:tbl>
          </a:graphicData>
        </a:graphic>
      </p:graphicFrame>
      <p:pic>
        <p:nvPicPr>
          <p:cNvPr id="5" name="Picture 4">
            <a:extLst>
              <a:ext uri="{FF2B5EF4-FFF2-40B4-BE49-F238E27FC236}">
                <a16:creationId xmlns:a16="http://schemas.microsoft.com/office/drawing/2014/main" id="{CD5EAE71-3527-4B87-82D5-44FC45472B48}"/>
              </a:ext>
            </a:extLst>
          </p:cNvPr>
          <p:cNvPicPr>
            <a:picLocks noChangeAspect="1"/>
          </p:cNvPicPr>
          <p:nvPr/>
        </p:nvPicPr>
        <p:blipFill>
          <a:blip r:embed="rId3"/>
          <a:stretch>
            <a:fillRect/>
          </a:stretch>
        </p:blipFill>
        <p:spPr>
          <a:xfrm>
            <a:off x="0" y="903854"/>
            <a:ext cx="9144000" cy="2944017"/>
          </a:xfrm>
          <a:prstGeom prst="rect">
            <a:avLst/>
          </a:prstGeom>
        </p:spPr>
      </p:pic>
    </p:spTree>
    <p:extLst>
      <p:ext uri="{BB962C8B-B14F-4D97-AF65-F5344CB8AC3E}">
        <p14:creationId xmlns:p14="http://schemas.microsoft.com/office/powerpoint/2010/main" val="292100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586A38-2A43-42BC-9105-2B663D3DC1C8}"/>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9" name="Title 1">
            <a:extLst>
              <a:ext uri="{FF2B5EF4-FFF2-40B4-BE49-F238E27FC236}">
                <a16:creationId xmlns:a16="http://schemas.microsoft.com/office/drawing/2014/main" id="{6BA60FBE-BA86-4F94-8614-EA774C8CB85F}"/>
              </a:ext>
            </a:extLst>
          </p:cNvPr>
          <p:cNvSpPr>
            <a:spLocks noGrp="1"/>
          </p:cNvSpPr>
          <p:nvPr>
            <p:ph type="title"/>
          </p:nvPr>
        </p:nvSpPr>
        <p:spPr>
          <a:xfrm>
            <a:off x="381000" y="243682"/>
            <a:ext cx="8763000" cy="1143000"/>
          </a:xfrm>
        </p:spPr>
        <p:txBody>
          <a:bodyPr/>
          <a:lstStyle/>
          <a:p>
            <a:r>
              <a:rPr lang="en-US" sz="2400" dirty="0"/>
              <a:t>2022 Energy Revenue Increase with RTORPA floor</a:t>
            </a:r>
            <a:endParaRPr lang="en-US" sz="2400" b="1" dirty="0">
              <a:solidFill>
                <a:schemeClr val="accent1"/>
              </a:solidFill>
            </a:endParaRPr>
          </a:p>
        </p:txBody>
      </p:sp>
      <p:sp>
        <p:nvSpPr>
          <p:cNvPr id="10" name="TextBox 9">
            <a:extLst>
              <a:ext uri="{FF2B5EF4-FFF2-40B4-BE49-F238E27FC236}">
                <a16:creationId xmlns:a16="http://schemas.microsoft.com/office/drawing/2014/main" id="{2934F7E6-C55D-449A-9E9E-A2BF342E1B25}"/>
              </a:ext>
            </a:extLst>
          </p:cNvPr>
          <p:cNvSpPr txBox="1"/>
          <p:nvPr/>
        </p:nvSpPr>
        <p:spPr>
          <a:xfrm>
            <a:off x="0" y="3962400"/>
            <a:ext cx="2057400" cy="2462213"/>
          </a:xfrm>
          <a:prstGeom prst="rect">
            <a:avLst/>
          </a:prstGeom>
          <a:noFill/>
        </p:spPr>
        <p:txBody>
          <a:bodyPr wrap="square" rtlCol="0">
            <a:spAutoFit/>
          </a:bodyPr>
          <a:lstStyle/>
          <a:p>
            <a:r>
              <a:rPr lang="en-US" sz="1400" dirty="0">
                <a:solidFill>
                  <a:schemeClr val="tx1">
                    <a:lumMod val="50000"/>
                    <a:lumOff val="50000"/>
                  </a:schemeClr>
                </a:solidFill>
              </a:rPr>
              <a:t>RTOLCAP Threshold</a:t>
            </a:r>
          </a:p>
          <a:p>
            <a:r>
              <a:rPr lang="en-US" sz="1400" b="1" dirty="0">
                <a:solidFill>
                  <a:schemeClr val="tx1">
                    <a:lumMod val="50000"/>
                    <a:lumOff val="50000"/>
                  </a:schemeClr>
                </a:solidFill>
              </a:rPr>
              <a:t>7,000</a:t>
            </a:r>
          </a:p>
          <a:p>
            <a:endParaRPr lang="en-US" sz="1400" dirty="0">
              <a:solidFill>
                <a:schemeClr val="tx1">
                  <a:lumMod val="50000"/>
                  <a:lumOff val="50000"/>
                </a:schemeClr>
              </a:solidFill>
            </a:endParaRPr>
          </a:p>
          <a:p>
            <a:r>
              <a:rPr lang="en-US" sz="1400" dirty="0">
                <a:solidFill>
                  <a:schemeClr val="tx1">
                    <a:lumMod val="50000"/>
                    <a:lumOff val="50000"/>
                  </a:schemeClr>
                </a:solidFill>
              </a:rPr>
              <a:t>Intervals at or above RTOLCAP threshold  </a:t>
            </a:r>
          </a:p>
          <a:p>
            <a:r>
              <a:rPr lang="en-US" sz="1400" b="1" dirty="0">
                <a:solidFill>
                  <a:schemeClr val="tx1">
                    <a:lumMod val="50000"/>
                    <a:lumOff val="50000"/>
                  </a:schemeClr>
                </a:solidFill>
              </a:rPr>
              <a:t>95,375</a:t>
            </a:r>
          </a:p>
          <a:p>
            <a:endParaRPr lang="en-US" sz="1400" dirty="0">
              <a:solidFill>
                <a:schemeClr val="tx1">
                  <a:lumMod val="50000"/>
                  <a:lumOff val="50000"/>
                </a:schemeClr>
              </a:solidFill>
            </a:endParaRPr>
          </a:p>
          <a:p>
            <a:r>
              <a:rPr lang="en-US" sz="1400" dirty="0">
                <a:solidFill>
                  <a:schemeClr val="tx1">
                    <a:lumMod val="50000"/>
                    <a:lumOff val="50000"/>
                  </a:schemeClr>
                </a:solidFill>
              </a:rPr>
              <a:t>Intervals below RTOLCAP threshold  </a:t>
            </a:r>
            <a:r>
              <a:rPr lang="en-US" sz="1400" b="1" dirty="0">
                <a:solidFill>
                  <a:schemeClr val="tx1">
                    <a:lumMod val="50000"/>
                    <a:lumOff val="50000"/>
                  </a:schemeClr>
                </a:solidFill>
              </a:rPr>
              <a:t>11,222</a:t>
            </a:r>
          </a:p>
          <a:p>
            <a:endParaRPr lang="en-US" sz="1400" dirty="0">
              <a:solidFill>
                <a:schemeClr val="tx1">
                  <a:lumMod val="50000"/>
                  <a:lumOff val="50000"/>
                </a:schemeClr>
              </a:solidFill>
            </a:endParaRPr>
          </a:p>
        </p:txBody>
      </p:sp>
      <p:graphicFrame>
        <p:nvGraphicFramePr>
          <p:cNvPr id="11" name="Table 11">
            <a:extLst>
              <a:ext uri="{FF2B5EF4-FFF2-40B4-BE49-F238E27FC236}">
                <a16:creationId xmlns:a16="http://schemas.microsoft.com/office/drawing/2014/main" id="{AF5B1E11-48EC-48A4-856F-F7F27C5553CE}"/>
              </a:ext>
            </a:extLst>
          </p:cNvPr>
          <p:cNvGraphicFramePr>
            <a:graphicFrameLocks noGrp="1"/>
          </p:cNvGraphicFramePr>
          <p:nvPr>
            <p:extLst>
              <p:ext uri="{D42A27DB-BD31-4B8C-83A1-F6EECF244321}">
                <p14:modId xmlns:p14="http://schemas.microsoft.com/office/powerpoint/2010/main" val="3388532366"/>
              </p:ext>
            </p:extLst>
          </p:nvPr>
        </p:nvGraphicFramePr>
        <p:xfrm>
          <a:off x="1981200" y="3962400"/>
          <a:ext cx="6934200" cy="2375360"/>
        </p:xfrm>
        <a:graphic>
          <a:graphicData uri="http://schemas.openxmlformats.org/drawingml/2006/table">
            <a:tbl>
              <a:tblPr firstRow="1" bandRow="1">
                <a:tableStyleId>{5C22544A-7EE6-4342-B048-85BDC9FD1C3A}</a:tableStyleId>
              </a:tblPr>
              <a:tblGrid>
                <a:gridCol w="1733550">
                  <a:extLst>
                    <a:ext uri="{9D8B030D-6E8A-4147-A177-3AD203B41FA5}">
                      <a16:colId xmlns:a16="http://schemas.microsoft.com/office/drawing/2014/main" val="1663494361"/>
                    </a:ext>
                  </a:extLst>
                </a:gridCol>
                <a:gridCol w="1853105">
                  <a:extLst>
                    <a:ext uri="{9D8B030D-6E8A-4147-A177-3AD203B41FA5}">
                      <a16:colId xmlns:a16="http://schemas.microsoft.com/office/drawing/2014/main" val="303013306"/>
                    </a:ext>
                  </a:extLst>
                </a:gridCol>
                <a:gridCol w="1442545">
                  <a:extLst>
                    <a:ext uri="{9D8B030D-6E8A-4147-A177-3AD203B41FA5}">
                      <a16:colId xmlns:a16="http://schemas.microsoft.com/office/drawing/2014/main" val="2198529874"/>
                    </a:ext>
                  </a:extLst>
                </a:gridCol>
                <a:gridCol w="1905000">
                  <a:extLst>
                    <a:ext uri="{9D8B030D-6E8A-4147-A177-3AD203B41FA5}">
                      <a16:colId xmlns:a16="http://schemas.microsoft.com/office/drawing/2014/main" val="1323298419"/>
                    </a:ext>
                  </a:extLst>
                </a:gridCol>
              </a:tblGrid>
              <a:tr h="610253">
                <a:tc>
                  <a:txBody>
                    <a:bodyPr/>
                    <a:lstStyle/>
                    <a:p>
                      <a:r>
                        <a:rPr lang="en-US" sz="1200" dirty="0"/>
                        <a:t>RTORPA Floor</a:t>
                      </a:r>
                    </a:p>
                  </a:txBody>
                  <a:tcPr/>
                </a:tc>
                <a:tc>
                  <a:txBody>
                    <a:bodyPr/>
                    <a:lstStyle/>
                    <a:p>
                      <a:r>
                        <a:rPr lang="en-US" sz="1200" dirty="0"/>
                        <a:t>Intervals adjusted</a:t>
                      </a:r>
                    </a:p>
                  </a:txBody>
                  <a:tcPr/>
                </a:tc>
                <a:tc>
                  <a:txBody>
                    <a:bodyPr/>
                    <a:lstStyle/>
                    <a:p>
                      <a:r>
                        <a:rPr lang="en-US" sz="1200" dirty="0"/>
                        <a:t>RTORPA simple average of all intervals ($5.38/MWh)</a:t>
                      </a:r>
                    </a:p>
                  </a:txBody>
                  <a:tcPr/>
                </a:tc>
                <a:tc>
                  <a:txBody>
                    <a:bodyPr/>
                    <a:lstStyle/>
                    <a:p>
                      <a:r>
                        <a:rPr lang="en-US" sz="1200" dirty="0"/>
                        <a:t>RTORPA simple average where RTOLCAP &lt; threshold ($51.02/MWh)</a:t>
                      </a:r>
                    </a:p>
                  </a:txBody>
                  <a:tcPr/>
                </a:tc>
                <a:extLst>
                  <a:ext uri="{0D108BD9-81ED-4DB2-BD59-A6C34878D82A}">
                    <a16:rowId xmlns:a16="http://schemas.microsoft.com/office/drawing/2014/main" val="3867004058"/>
                  </a:ext>
                </a:extLst>
              </a:tr>
              <a:tr h="310480">
                <a:tc>
                  <a:txBody>
                    <a:bodyPr/>
                    <a:lstStyle/>
                    <a:p>
                      <a:pPr algn="ctr"/>
                      <a:r>
                        <a:rPr lang="en-US" sz="1400" dirty="0">
                          <a:solidFill>
                            <a:schemeClr val="tx1">
                              <a:lumMod val="50000"/>
                              <a:lumOff val="50000"/>
                            </a:schemeClr>
                          </a:solidFill>
                        </a:rPr>
                        <a:t>5</a:t>
                      </a:r>
                    </a:p>
                  </a:txBody>
                  <a:tcPr/>
                </a:tc>
                <a:tc>
                  <a:txBody>
                    <a:bodyPr/>
                    <a:lstStyle/>
                    <a:p>
                      <a:pPr algn="ctr"/>
                      <a:r>
                        <a:rPr lang="en-US" sz="1400" dirty="0">
                          <a:solidFill>
                            <a:schemeClr val="tx1">
                              <a:lumMod val="50000"/>
                              <a:lumOff val="50000"/>
                            </a:schemeClr>
                          </a:solidFill>
                        </a:rPr>
                        <a:t>6,657 (59%)</a:t>
                      </a:r>
                    </a:p>
                  </a:txBody>
                  <a:tcPr/>
                </a:tc>
                <a:tc>
                  <a:txBody>
                    <a:bodyPr/>
                    <a:lstStyle/>
                    <a:p>
                      <a:pPr algn="ctr"/>
                      <a:r>
                        <a:rPr lang="en-US" sz="1400" dirty="0">
                          <a:solidFill>
                            <a:schemeClr val="tx1">
                              <a:lumMod val="50000"/>
                              <a:lumOff val="50000"/>
                            </a:schemeClr>
                          </a:solidFill>
                        </a:rPr>
                        <a:t>5.61</a:t>
                      </a:r>
                    </a:p>
                  </a:txBody>
                  <a:tcPr/>
                </a:tc>
                <a:tc>
                  <a:txBody>
                    <a:bodyPr/>
                    <a:lstStyle/>
                    <a:p>
                      <a:pPr algn="ctr"/>
                      <a:r>
                        <a:rPr lang="en-US" sz="1400" dirty="0">
                          <a:solidFill>
                            <a:schemeClr val="tx1">
                              <a:lumMod val="50000"/>
                              <a:lumOff val="50000"/>
                            </a:schemeClr>
                          </a:solidFill>
                        </a:rPr>
                        <a:t>53.27</a:t>
                      </a:r>
                    </a:p>
                  </a:txBody>
                  <a:tcPr/>
                </a:tc>
                <a:extLst>
                  <a:ext uri="{0D108BD9-81ED-4DB2-BD59-A6C34878D82A}">
                    <a16:rowId xmlns:a16="http://schemas.microsoft.com/office/drawing/2014/main" val="2426197480"/>
                  </a:ext>
                </a:extLst>
              </a:tr>
              <a:tr h="310480">
                <a:tc>
                  <a:txBody>
                    <a:bodyPr/>
                    <a:lstStyle/>
                    <a:p>
                      <a:pPr algn="ctr"/>
                      <a:r>
                        <a:rPr lang="en-US" sz="1400" dirty="0">
                          <a:solidFill>
                            <a:schemeClr val="tx1">
                              <a:lumMod val="50000"/>
                              <a:lumOff val="50000"/>
                            </a:schemeClr>
                          </a:solidFill>
                        </a:rPr>
                        <a:t>10</a:t>
                      </a:r>
                    </a:p>
                  </a:txBody>
                  <a:tcPr/>
                </a:tc>
                <a:tc>
                  <a:txBody>
                    <a:bodyPr/>
                    <a:lstStyle/>
                    <a:p>
                      <a:pPr algn="ctr"/>
                      <a:r>
                        <a:rPr lang="en-US" sz="1400" dirty="0">
                          <a:solidFill>
                            <a:schemeClr val="tx1">
                              <a:lumMod val="50000"/>
                              <a:lumOff val="50000"/>
                            </a:schemeClr>
                          </a:solidFill>
                        </a:rPr>
                        <a:t>7,650 (68%)</a:t>
                      </a:r>
                    </a:p>
                  </a:txBody>
                  <a:tcPr/>
                </a:tc>
                <a:tc>
                  <a:txBody>
                    <a:bodyPr/>
                    <a:lstStyle/>
                    <a:p>
                      <a:pPr algn="ctr"/>
                      <a:r>
                        <a:rPr lang="en-US" sz="1400" dirty="0">
                          <a:solidFill>
                            <a:schemeClr val="tx1">
                              <a:lumMod val="50000"/>
                              <a:lumOff val="50000"/>
                            </a:schemeClr>
                          </a:solidFill>
                        </a:rPr>
                        <a:t>5.95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lumMod val="50000"/>
                              <a:lumOff val="50000"/>
                            </a:schemeClr>
                          </a:solidFill>
                        </a:rPr>
                        <a:t>56.49</a:t>
                      </a:r>
                    </a:p>
                  </a:txBody>
                  <a:tcPr/>
                </a:tc>
                <a:extLst>
                  <a:ext uri="{0D108BD9-81ED-4DB2-BD59-A6C34878D82A}">
                    <a16:rowId xmlns:a16="http://schemas.microsoft.com/office/drawing/2014/main" val="3749297371"/>
                  </a:ext>
                </a:extLst>
              </a:tr>
              <a:tr h="310480">
                <a:tc>
                  <a:txBody>
                    <a:bodyPr/>
                    <a:lstStyle/>
                    <a:p>
                      <a:pPr algn="ctr"/>
                      <a:r>
                        <a:rPr lang="en-US" sz="1400" dirty="0">
                          <a:solidFill>
                            <a:schemeClr val="tx1">
                              <a:lumMod val="50000"/>
                              <a:lumOff val="50000"/>
                            </a:schemeClr>
                          </a:solidFill>
                        </a:rPr>
                        <a:t>15</a:t>
                      </a:r>
                    </a:p>
                  </a:txBody>
                  <a:tcPr/>
                </a:tc>
                <a:tc>
                  <a:txBody>
                    <a:bodyPr/>
                    <a:lstStyle/>
                    <a:p>
                      <a:pPr algn="ctr"/>
                      <a:r>
                        <a:rPr lang="en-US" sz="1400" dirty="0">
                          <a:solidFill>
                            <a:schemeClr val="tx1">
                              <a:lumMod val="50000"/>
                              <a:lumOff val="50000"/>
                            </a:schemeClr>
                          </a:solidFill>
                        </a:rPr>
                        <a:t>8,125 (72%)</a:t>
                      </a:r>
                    </a:p>
                  </a:txBody>
                  <a:tcPr/>
                </a:tc>
                <a:tc>
                  <a:txBody>
                    <a:bodyPr/>
                    <a:lstStyle/>
                    <a:p>
                      <a:pPr algn="ctr"/>
                      <a:r>
                        <a:rPr lang="en-US" sz="1400" dirty="0">
                          <a:solidFill>
                            <a:schemeClr val="tx1">
                              <a:lumMod val="50000"/>
                              <a:lumOff val="50000"/>
                            </a:schemeClr>
                          </a:solidFill>
                        </a:rPr>
                        <a:t>6.32</a:t>
                      </a:r>
                    </a:p>
                  </a:txBody>
                  <a:tcPr/>
                </a:tc>
                <a:tc>
                  <a:txBody>
                    <a:bodyPr/>
                    <a:lstStyle/>
                    <a:p>
                      <a:pPr algn="ctr"/>
                      <a:r>
                        <a:rPr lang="en-US" sz="1400" dirty="0">
                          <a:solidFill>
                            <a:schemeClr val="tx1">
                              <a:lumMod val="50000"/>
                              <a:lumOff val="50000"/>
                            </a:schemeClr>
                          </a:solidFill>
                        </a:rPr>
                        <a:t>60.01</a:t>
                      </a:r>
                    </a:p>
                  </a:txBody>
                  <a:tcPr/>
                </a:tc>
                <a:extLst>
                  <a:ext uri="{0D108BD9-81ED-4DB2-BD59-A6C34878D82A}">
                    <a16:rowId xmlns:a16="http://schemas.microsoft.com/office/drawing/2014/main" val="2231259145"/>
                  </a:ext>
                </a:extLst>
              </a:tr>
              <a:tr h="310480">
                <a:tc>
                  <a:txBody>
                    <a:bodyPr/>
                    <a:lstStyle/>
                    <a:p>
                      <a:pPr algn="ctr"/>
                      <a:r>
                        <a:rPr lang="en-US" sz="1400" dirty="0">
                          <a:solidFill>
                            <a:schemeClr val="tx1">
                              <a:lumMod val="50000"/>
                              <a:lumOff val="50000"/>
                            </a:schemeClr>
                          </a:solidFill>
                        </a:rPr>
                        <a:t>20</a:t>
                      </a:r>
                    </a:p>
                  </a:txBody>
                  <a:tcPr/>
                </a:tc>
                <a:tc>
                  <a:txBody>
                    <a:bodyPr/>
                    <a:lstStyle/>
                    <a:p>
                      <a:pPr algn="ctr"/>
                      <a:r>
                        <a:rPr lang="en-US" sz="1400" dirty="0">
                          <a:solidFill>
                            <a:schemeClr val="tx1">
                              <a:lumMod val="50000"/>
                              <a:lumOff val="50000"/>
                            </a:schemeClr>
                          </a:solidFill>
                        </a:rPr>
                        <a:t>8,468 (75%)</a:t>
                      </a:r>
                    </a:p>
                  </a:txBody>
                  <a:tcPr/>
                </a:tc>
                <a:tc>
                  <a:txBody>
                    <a:bodyPr/>
                    <a:lstStyle/>
                    <a:p>
                      <a:pPr algn="ctr"/>
                      <a:r>
                        <a:rPr lang="en-US" sz="1400" dirty="0">
                          <a:solidFill>
                            <a:schemeClr val="tx1">
                              <a:lumMod val="50000"/>
                              <a:lumOff val="50000"/>
                            </a:schemeClr>
                          </a:solidFill>
                        </a:rPr>
                        <a:t>6.71</a:t>
                      </a:r>
                    </a:p>
                  </a:txBody>
                  <a:tcPr/>
                </a:tc>
                <a:tc>
                  <a:txBody>
                    <a:bodyPr/>
                    <a:lstStyle/>
                    <a:p>
                      <a:pPr algn="ctr"/>
                      <a:r>
                        <a:rPr lang="en-US" sz="1400" dirty="0">
                          <a:solidFill>
                            <a:schemeClr val="tx1">
                              <a:lumMod val="50000"/>
                              <a:lumOff val="50000"/>
                            </a:schemeClr>
                          </a:solidFill>
                        </a:rPr>
                        <a:t>63.71</a:t>
                      </a:r>
                    </a:p>
                  </a:txBody>
                  <a:tcPr/>
                </a:tc>
                <a:extLst>
                  <a:ext uri="{0D108BD9-81ED-4DB2-BD59-A6C34878D82A}">
                    <a16:rowId xmlns:a16="http://schemas.microsoft.com/office/drawing/2014/main" val="4114599686"/>
                  </a:ext>
                </a:extLst>
              </a:tr>
              <a:tr h="310480">
                <a:tc>
                  <a:txBody>
                    <a:bodyPr/>
                    <a:lstStyle/>
                    <a:p>
                      <a:pPr algn="ctr"/>
                      <a:r>
                        <a:rPr lang="en-US" sz="1400" dirty="0">
                          <a:solidFill>
                            <a:schemeClr val="tx1">
                              <a:lumMod val="50000"/>
                              <a:lumOff val="50000"/>
                            </a:schemeClr>
                          </a:solidFill>
                        </a:rPr>
                        <a:t>25</a:t>
                      </a:r>
                    </a:p>
                  </a:txBody>
                  <a:tcPr/>
                </a:tc>
                <a:tc>
                  <a:txBody>
                    <a:bodyPr/>
                    <a:lstStyle/>
                    <a:p>
                      <a:pPr algn="ctr"/>
                      <a:r>
                        <a:rPr lang="en-US" sz="1400" dirty="0">
                          <a:solidFill>
                            <a:schemeClr val="tx1">
                              <a:lumMod val="50000"/>
                              <a:lumOff val="50000"/>
                            </a:schemeClr>
                          </a:solidFill>
                        </a:rPr>
                        <a:t>8,708 (78%)</a:t>
                      </a:r>
                    </a:p>
                  </a:txBody>
                  <a:tcPr/>
                </a:tc>
                <a:tc>
                  <a:txBody>
                    <a:bodyPr/>
                    <a:lstStyle/>
                    <a:p>
                      <a:pPr algn="ctr"/>
                      <a:r>
                        <a:rPr lang="en-US" sz="1400" dirty="0">
                          <a:solidFill>
                            <a:schemeClr val="tx1">
                              <a:lumMod val="50000"/>
                              <a:lumOff val="50000"/>
                            </a:schemeClr>
                          </a:solidFill>
                        </a:rPr>
                        <a:t>7.11</a:t>
                      </a:r>
                    </a:p>
                  </a:txBody>
                  <a:tcPr/>
                </a:tc>
                <a:tc>
                  <a:txBody>
                    <a:bodyPr/>
                    <a:lstStyle/>
                    <a:p>
                      <a:pPr algn="ctr"/>
                      <a:r>
                        <a:rPr lang="en-US" sz="1400" dirty="0">
                          <a:solidFill>
                            <a:schemeClr val="tx1">
                              <a:lumMod val="50000"/>
                              <a:lumOff val="50000"/>
                            </a:schemeClr>
                          </a:solidFill>
                        </a:rPr>
                        <a:t>67.53</a:t>
                      </a:r>
                    </a:p>
                  </a:txBody>
                  <a:tcPr/>
                </a:tc>
                <a:extLst>
                  <a:ext uri="{0D108BD9-81ED-4DB2-BD59-A6C34878D82A}">
                    <a16:rowId xmlns:a16="http://schemas.microsoft.com/office/drawing/2014/main" val="1148542190"/>
                  </a:ext>
                </a:extLst>
              </a:tr>
            </a:tbl>
          </a:graphicData>
        </a:graphic>
      </p:graphicFrame>
      <p:pic>
        <p:nvPicPr>
          <p:cNvPr id="8" name="Picture 7">
            <a:extLst>
              <a:ext uri="{FF2B5EF4-FFF2-40B4-BE49-F238E27FC236}">
                <a16:creationId xmlns:a16="http://schemas.microsoft.com/office/drawing/2014/main" id="{810A3C54-65EA-4736-895C-47646402CCDA}"/>
              </a:ext>
            </a:extLst>
          </p:cNvPr>
          <p:cNvPicPr>
            <a:picLocks noChangeAspect="1"/>
          </p:cNvPicPr>
          <p:nvPr/>
        </p:nvPicPr>
        <p:blipFill>
          <a:blip r:embed="rId2"/>
          <a:stretch>
            <a:fillRect/>
          </a:stretch>
        </p:blipFill>
        <p:spPr>
          <a:xfrm>
            <a:off x="0" y="903854"/>
            <a:ext cx="9144000" cy="2944017"/>
          </a:xfrm>
          <a:prstGeom prst="rect">
            <a:avLst/>
          </a:prstGeom>
        </p:spPr>
      </p:pic>
    </p:spTree>
    <p:extLst>
      <p:ext uri="{BB962C8B-B14F-4D97-AF65-F5344CB8AC3E}">
        <p14:creationId xmlns:p14="http://schemas.microsoft.com/office/powerpoint/2010/main" val="251468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586A38-2A43-42BC-9105-2B663D3DC1C8}"/>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9" name="Title 1">
            <a:extLst>
              <a:ext uri="{FF2B5EF4-FFF2-40B4-BE49-F238E27FC236}">
                <a16:creationId xmlns:a16="http://schemas.microsoft.com/office/drawing/2014/main" id="{6BA60FBE-BA86-4F94-8614-EA774C8CB85F}"/>
              </a:ext>
            </a:extLst>
          </p:cNvPr>
          <p:cNvSpPr>
            <a:spLocks noGrp="1"/>
          </p:cNvSpPr>
          <p:nvPr>
            <p:ph type="title"/>
          </p:nvPr>
        </p:nvSpPr>
        <p:spPr>
          <a:xfrm>
            <a:off x="381000" y="243682"/>
            <a:ext cx="8763000" cy="1143000"/>
          </a:xfrm>
        </p:spPr>
        <p:txBody>
          <a:bodyPr/>
          <a:lstStyle/>
          <a:p>
            <a:r>
              <a:rPr lang="en-US" sz="2400" dirty="0"/>
              <a:t>2022 Energy Revenue Increase with RTORPA floor</a:t>
            </a:r>
            <a:endParaRPr lang="en-US" sz="2400" b="1" dirty="0">
              <a:solidFill>
                <a:schemeClr val="accent1"/>
              </a:solidFill>
            </a:endParaRPr>
          </a:p>
        </p:txBody>
      </p:sp>
      <p:sp>
        <p:nvSpPr>
          <p:cNvPr id="10" name="TextBox 9">
            <a:extLst>
              <a:ext uri="{FF2B5EF4-FFF2-40B4-BE49-F238E27FC236}">
                <a16:creationId xmlns:a16="http://schemas.microsoft.com/office/drawing/2014/main" id="{2934F7E6-C55D-449A-9E9E-A2BF342E1B25}"/>
              </a:ext>
            </a:extLst>
          </p:cNvPr>
          <p:cNvSpPr txBox="1"/>
          <p:nvPr/>
        </p:nvSpPr>
        <p:spPr>
          <a:xfrm>
            <a:off x="0" y="3962400"/>
            <a:ext cx="2057400" cy="2462213"/>
          </a:xfrm>
          <a:prstGeom prst="rect">
            <a:avLst/>
          </a:prstGeom>
          <a:noFill/>
        </p:spPr>
        <p:txBody>
          <a:bodyPr wrap="square" rtlCol="0">
            <a:spAutoFit/>
          </a:bodyPr>
          <a:lstStyle/>
          <a:p>
            <a:r>
              <a:rPr lang="en-US" sz="1400" dirty="0">
                <a:solidFill>
                  <a:schemeClr val="tx1">
                    <a:lumMod val="50000"/>
                    <a:lumOff val="50000"/>
                  </a:schemeClr>
                </a:solidFill>
              </a:rPr>
              <a:t>RTOLCAP Threshold</a:t>
            </a:r>
          </a:p>
          <a:p>
            <a:r>
              <a:rPr lang="en-US" sz="1400" b="1" dirty="0">
                <a:solidFill>
                  <a:schemeClr val="tx1">
                    <a:lumMod val="50000"/>
                    <a:lumOff val="50000"/>
                  </a:schemeClr>
                </a:solidFill>
              </a:rPr>
              <a:t>7,500</a:t>
            </a:r>
          </a:p>
          <a:p>
            <a:endParaRPr lang="en-US" sz="1400" dirty="0">
              <a:solidFill>
                <a:schemeClr val="tx1">
                  <a:lumMod val="50000"/>
                  <a:lumOff val="50000"/>
                </a:schemeClr>
              </a:solidFill>
            </a:endParaRPr>
          </a:p>
          <a:p>
            <a:r>
              <a:rPr lang="en-US" sz="1400" dirty="0">
                <a:solidFill>
                  <a:schemeClr val="tx1">
                    <a:lumMod val="50000"/>
                    <a:lumOff val="50000"/>
                  </a:schemeClr>
                </a:solidFill>
              </a:rPr>
              <a:t>Intervals at or above RTOLCAP threshold  </a:t>
            </a:r>
          </a:p>
          <a:p>
            <a:r>
              <a:rPr lang="en-US" sz="1400" b="1" dirty="0">
                <a:solidFill>
                  <a:schemeClr val="tx1">
                    <a:lumMod val="50000"/>
                    <a:lumOff val="50000"/>
                  </a:schemeClr>
                </a:solidFill>
              </a:rPr>
              <a:t>90,859</a:t>
            </a:r>
          </a:p>
          <a:p>
            <a:endParaRPr lang="en-US" sz="1400" dirty="0">
              <a:solidFill>
                <a:schemeClr val="tx1">
                  <a:lumMod val="50000"/>
                  <a:lumOff val="50000"/>
                </a:schemeClr>
              </a:solidFill>
            </a:endParaRPr>
          </a:p>
          <a:p>
            <a:r>
              <a:rPr lang="en-US" sz="1400" dirty="0">
                <a:solidFill>
                  <a:schemeClr val="tx1">
                    <a:lumMod val="50000"/>
                    <a:lumOff val="50000"/>
                  </a:schemeClr>
                </a:solidFill>
              </a:rPr>
              <a:t>Intervals below RTOLCAP threshold  </a:t>
            </a:r>
            <a:r>
              <a:rPr lang="en-US" sz="1400" b="1" dirty="0">
                <a:solidFill>
                  <a:schemeClr val="tx1">
                    <a:lumMod val="50000"/>
                    <a:lumOff val="50000"/>
                  </a:schemeClr>
                </a:solidFill>
              </a:rPr>
              <a:t>15,738</a:t>
            </a:r>
          </a:p>
          <a:p>
            <a:endParaRPr lang="en-US" sz="1400" dirty="0">
              <a:solidFill>
                <a:schemeClr val="tx1">
                  <a:lumMod val="50000"/>
                  <a:lumOff val="50000"/>
                </a:schemeClr>
              </a:solidFill>
            </a:endParaRPr>
          </a:p>
        </p:txBody>
      </p:sp>
      <p:graphicFrame>
        <p:nvGraphicFramePr>
          <p:cNvPr id="11" name="Table 11">
            <a:extLst>
              <a:ext uri="{FF2B5EF4-FFF2-40B4-BE49-F238E27FC236}">
                <a16:creationId xmlns:a16="http://schemas.microsoft.com/office/drawing/2014/main" id="{AF5B1E11-48EC-48A4-856F-F7F27C5553CE}"/>
              </a:ext>
            </a:extLst>
          </p:cNvPr>
          <p:cNvGraphicFramePr>
            <a:graphicFrameLocks noGrp="1"/>
          </p:cNvGraphicFramePr>
          <p:nvPr>
            <p:extLst>
              <p:ext uri="{D42A27DB-BD31-4B8C-83A1-F6EECF244321}">
                <p14:modId xmlns:p14="http://schemas.microsoft.com/office/powerpoint/2010/main" val="2977575203"/>
              </p:ext>
            </p:extLst>
          </p:nvPr>
        </p:nvGraphicFramePr>
        <p:xfrm>
          <a:off x="1981200" y="3962400"/>
          <a:ext cx="6934200" cy="2369680"/>
        </p:xfrm>
        <a:graphic>
          <a:graphicData uri="http://schemas.openxmlformats.org/drawingml/2006/table">
            <a:tbl>
              <a:tblPr firstRow="1" bandRow="1">
                <a:tableStyleId>{5C22544A-7EE6-4342-B048-85BDC9FD1C3A}</a:tableStyleId>
              </a:tblPr>
              <a:tblGrid>
                <a:gridCol w="1733550">
                  <a:extLst>
                    <a:ext uri="{9D8B030D-6E8A-4147-A177-3AD203B41FA5}">
                      <a16:colId xmlns:a16="http://schemas.microsoft.com/office/drawing/2014/main" val="1663494361"/>
                    </a:ext>
                  </a:extLst>
                </a:gridCol>
                <a:gridCol w="1853105">
                  <a:extLst>
                    <a:ext uri="{9D8B030D-6E8A-4147-A177-3AD203B41FA5}">
                      <a16:colId xmlns:a16="http://schemas.microsoft.com/office/drawing/2014/main" val="303013306"/>
                    </a:ext>
                  </a:extLst>
                </a:gridCol>
                <a:gridCol w="1442545">
                  <a:extLst>
                    <a:ext uri="{9D8B030D-6E8A-4147-A177-3AD203B41FA5}">
                      <a16:colId xmlns:a16="http://schemas.microsoft.com/office/drawing/2014/main" val="2198529874"/>
                    </a:ext>
                  </a:extLst>
                </a:gridCol>
                <a:gridCol w="1905000">
                  <a:extLst>
                    <a:ext uri="{9D8B030D-6E8A-4147-A177-3AD203B41FA5}">
                      <a16:colId xmlns:a16="http://schemas.microsoft.com/office/drawing/2014/main" val="1323298419"/>
                    </a:ext>
                  </a:extLst>
                </a:gridCol>
              </a:tblGrid>
              <a:tr h="610253">
                <a:tc>
                  <a:txBody>
                    <a:bodyPr/>
                    <a:lstStyle/>
                    <a:p>
                      <a:r>
                        <a:rPr lang="en-US" sz="1200" dirty="0"/>
                        <a:t>RTORPA Floor</a:t>
                      </a:r>
                    </a:p>
                  </a:txBody>
                  <a:tcPr/>
                </a:tc>
                <a:tc>
                  <a:txBody>
                    <a:bodyPr/>
                    <a:lstStyle/>
                    <a:p>
                      <a:r>
                        <a:rPr lang="en-US" sz="1200" dirty="0"/>
                        <a:t>Intervals adjusted</a:t>
                      </a:r>
                    </a:p>
                  </a:txBody>
                  <a:tcPr/>
                </a:tc>
                <a:tc>
                  <a:txBody>
                    <a:bodyPr/>
                    <a:lstStyle/>
                    <a:p>
                      <a:r>
                        <a:rPr lang="en-US" sz="1200" dirty="0"/>
                        <a:t>RTORPA simple average of all intervals ($5.38/MWh)</a:t>
                      </a:r>
                    </a:p>
                  </a:txBody>
                  <a:tcPr/>
                </a:tc>
                <a:tc>
                  <a:txBody>
                    <a:bodyPr/>
                    <a:lstStyle/>
                    <a:p>
                      <a:r>
                        <a:rPr lang="en-US" sz="1200" dirty="0"/>
                        <a:t>RTORPA simple average where RTOLCAP &lt; threshold ($36.41/MWh)</a:t>
                      </a:r>
                    </a:p>
                  </a:txBody>
                  <a:tcPr/>
                </a:tc>
                <a:extLst>
                  <a:ext uri="{0D108BD9-81ED-4DB2-BD59-A6C34878D82A}">
                    <a16:rowId xmlns:a16="http://schemas.microsoft.com/office/drawing/2014/main" val="3867004058"/>
                  </a:ext>
                </a:extLst>
              </a:tr>
              <a:tr h="310480">
                <a:tc>
                  <a:txBody>
                    <a:bodyPr/>
                    <a:lstStyle/>
                    <a:p>
                      <a:pPr algn="ctr"/>
                      <a:r>
                        <a:rPr lang="en-US" sz="1400" dirty="0">
                          <a:solidFill>
                            <a:schemeClr val="tx1">
                              <a:lumMod val="50000"/>
                              <a:lumOff val="50000"/>
                            </a:schemeClr>
                          </a:solidFill>
                        </a:rPr>
                        <a:t>5</a:t>
                      </a:r>
                    </a:p>
                  </a:txBody>
                  <a:tcPr/>
                </a:tc>
                <a:tc>
                  <a:txBody>
                    <a:bodyPr/>
                    <a:lstStyle/>
                    <a:p>
                      <a:pPr algn="ctr"/>
                      <a:r>
                        <a:rPr lang="en-US" sz="1400" dirty="0">
                          <a:solidFill>
                            <a:schemeClr val="tx1">
                              <a:lumMod val="50000"/>
                              <a:lumOff val="50000"/>
                            </a:schemeClr>
                          </a:solidFill>
                        </a:rPr>
                        <a:t>11,162 (71%)</a:t>
                      </a:r>
                    </a:p>
                  </a:txBody>
                  <a:tcPr/>
                </a:tc>
                <a:tc>
                  <a:txBody>
                    <a:bodyPr/>
                    <a:lstStyle/>
                    <a:p>
                      <a:pPr algn="ctr"/>
                      <a:r>
                        <a:rPr lang="en-US" sz="1400" dirty="0">
                          <a:solidFill>
                            <a:schemeClr val="tx1">
                              <a:lumMod val="50000"/>
                              <a:lumOff val="50000"/>
                            </a:schemeClr>
                          </a:solidFill>
                        </a:rPr>
                        <a:t>5.82</a:t>
                      </a:r>
                    </a:p>
                  </a:txBody>
                  <a:tcPr/>
                </a:tc>
                <a:tc>
                  <a:txBody>
                    <a:bodyPr/>
                    <a:lstStyle/>
                    <a:p>
                      <a:pPr algn="ctr"/>
                      <a:r>
                        <a:rPr lang="en-US" sz="1400" dirty="0">
                          <a:solidFill>
                            <a:schemeClr val="tx1">
                              <a:lumMod val="50000"/>
                              <a:lumOff val="50000"/>
                            </a:schemeClr>
                          </a:solidFill>
                        </a:rPr>
                        <a:t>39.42</a:t>
                      </a:r>
                    </a:p>
                  </a:txBody>
                  <a:tcPr/>
                </a:tc>
                <a:extLst>
                  <a:ext uri="{0D108BD9-81ED-4DB2-BD59-A6C34878D82A}">
                    <a16:rowId xmlns:a16="http://schemas.microsoft.com/office/drawing/2014/main" val="2426197480"/>
                  </a:ext>
                </a:extLst>
              </a:tr>
              <a:tr h="310480">
                <a:tc>
                  <a:txBody>
                    <a:bodyPr/>
                    <a:lstStyle/>
                    <a:p>
                      <a:pPr algn="ctr"/>
                      <a:r>
                        <a:rPr lang="en-US" sz="1400" dirty="0">
                          <a:solidFill>
                            <a:schemeClr val="tx1">
                              <a:lumMod val="50000"/>
                              <a:lumOff val="50000"/>
                            </a:schemeClr>
                          </a:solidFill>
                        </a:rPr>
                        <a:t>10</a:t>
                      </a:r>
                    </a:p>
                  </a:txBody>
                  <a:tcPr/>
                </a:tc>
                <a:tc>
                  <a:txBody>
                    <a:bodyPr/>
                    <a:lstStyle/>
                    <a:p>
                      <a:pPr algn="ctr"/>
                      <a:r>
                        <a:rPr lang="en-US" sz="1400" dirty="0">
                          <a:solidFill>
                            <a:schemeClr val="tx1">
                              <a:lumMod val="50000"/>
                              <a:lumOff val="50000"/>
                            </a:schemeClr>
                          </a:solidFill>
                        </a:rPr>
                        <a:t>12,163 (77%)</a:t>
                      </a:r>
                    </a:p>
                  </a:txBody>
                  <a:tcPr/>
                </a:tc>
                <a:tc>
                  <a:txBody>
                    <a:bodyPr/>
                    <a:lstStyle/>
                    <a:p>
                      <a:pPr algn="ctr"/>
                      <a:r>
                        <a:rPr lang="en-US" sz="1400" dirty="0">
                          <a:solidFill>
                            <a:schemeClr val="tx1">
                              <a:lumMod val="50000"/>
                              <a:lumOff val="50000"/>
                            </a:schemeClr>
                          </a:solidFill>
                        </a:rPr>
                        <a:t>6.37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lumMod val="50000"/>
                              <a:lumOff val="50000"/>
                            </a:schemeClr>
                          </a:solidFill>
                        </a:rPr>
                        <a:t>43.15</a:t>
                      </a:r>
                    </a:p>
                  </a:txBody>
                  <a:tcPr/>
                </a:tc>
                <a:extLst>
                  <a:ext uri="{0D108BD9-81ED-4DB2-BD59-A6C34878D82A}">
                    <a16:rowId xmlns:a16="http://schemas.microsoft.com/office/drawing/2014/main" val="3749297371"/>
                  </a:ext>
                </a:extLst>
              </a:tr>
              <a:tr h="310480">
                <a:tc>
                  <a:txBody>
                    <a:bodyPr/>
                    <a:lstStyle/>
                    <a:p>
                      <a:pPr algn="ctr"/>
                      <a:r>
                        <a:rPr lang="en-US" sz="1400" dirty="0">
                          <a:solidFill>
                            <a:schemeClr val="tx1">
                              <a:lumMod val="50000"/>
                              <a:lumOff val="50000"/>
                            </a:schemeClr>
                          </a:solidFill>
                        </a:rPr>
                        <a:t>15</a:t>
                      </a:r>
                    </a:p>
                  </a:txBody>
                  <a:tcPr/>
                </a:tc>
                <a:tc>
                  <a:txBody>
                    <a:bodyPr/>
                    <a:lstStyle/>
                    <a:p>
                      <a:pPr algn="ctr"/>
                      <a:r>
                        <a:rPr lang="en-US" sz="1400" dirty="0">
                          <a:solidFill>
                            <a:schemeClr val="tx1">
                              <a:lumMod val="50000"/>
                              <a:lumOff val="50000"/>
                            </a:schemeClr>
                          </a:solidFill>
                        </a:rPr>
                        <a:t>12,640 (80%)</a:t>
                      </a:r>
                    </a:p>
                  </a:txBody>
                  <a:tcPr/>
                </a:tc>
                <a:tc>
                  <a:txBody>
                    <a:bodyPr/>
                    <a:lstStyle/>
                    <a:p>
                      <a:pPr algn="ctr"/>
                      <a:r>
                        <a:rPr lang="en-US" sz="1400" dirty="0">
                          <a:solidFill>
                            <a:schemeClr val="tx1">
                              <a:lumMod val="50000"/>
                              <a:lumOff val="50000"/>
                            </a:schemeClr>
                          </a:solidFill>
                        </a:rPr>
                        <a:t>6.95</a:t>
                      </a:r>
                    </a:p>
                  </a:txBody>
                  <a:tcPr/>
                </a:tc>
                <a:tc>
                  <a:txBody>
                    <a:bodyPr/>
                    <a:lstStyle/>
                    <a:p>
                      <a:pPr algn="ctr"/>
                      <a:r>
                        <a:rPr lang="en-US" sz="1400" dirty="0">
                          <a:solidFill>
                            <a:schemeClr val="tx1">
                              <a:lumMod val="50000"/>
                              <a:lumOff val="50000"/>
                            </a:schemeClr>
                          </a:solidFill>
                        </a:rPr>
                        <a:t>47.09</a:t>
                      </a:r>
                    </a:p>
                  </a:txBody>
                  <a:tcPr/>
                </a:tc>
                <a:extLst>
                  <a:ext uri="{0D108BD9-81ED-4DB2-BD59-A6C34878D82A}">
                    <a16:rowId xmlns:a16="http://schemas.microsoft.com/office/drawing/2014/main" val="2231259145"/>
                  </a:ext>
                </a:extLst>
              </a:tr>
              <a:tr h="226800">
                <a:tc>
                  <a:txBody>
                    <a:bodyPr/>
                    <a:lstStyle/>
                    <a:p>
                      <a:pPr algn="ctr"/>
                      <a:r>
                        <a:rPr lang="en-US" sz="1400" dirty="0">
                          <a:solidFill>
                            <a:schemeClr val="tx1">
                              <a:lumMod val="50000"/>
                              <a:lumOff val="50000"/>
                            </a:schemeClr>
                          </a:solidFill>
                        </a:rPr>
                        <a:t>20</a:t>
                      </a:r>
                    </a:p>
                  </a:txBody>
                  <a:tcPr/>
                </a:tc>
                <a:tc>
                  <a:txBody>
                    <a:bodyPr/>
                    <a:lstStyle/>
                    <a:p>
                      <a:pPr algn="ctr"/>
                      <a:r>
                        <a:rPr lang="en-US" sz="1400" dirty="0">
                          <a:solidFill>
                            <a:schemeClr val="tx1">
                              <a:lumMod val="50000"/>
                              <a:lumOff val="50000"/>
                            </a:schemeClr>
                          </a:solidFill>
                        </a:rPr>
                        <a:t>12,984 (83%)</a:t>
                      </a:r>
                    </a:p>
                  </a:txBody>
                  <a:tcPr/>
                </a:tc>
                <a:tc>
                  <a:txBody>
                    <a:bodyPr/>
                    <a:lstStyle/>
                    <a:p>
                      <a:pPr algn="ctr"/>
                      <a:r>
                        <a:rPr lang="en-US" sz="1400" dirty="0">
                          <a:solidFill>
                            <a:schemeClr val="tx1">
                              <a:lumMod val="50000"/>
                              <a:lumOff val="50000"/>
                            </a:schemeClr>
                          </a:solidFill>
                        </a:rPr>
                        <a:t>7.56</a:t>
                      </a:r>
                    </a:p>
                  </a:txBody>
                  <a:tcPr/>
                </a:tc>
                <a:tc>
                  <a:txBody>
                    <a:bodyPr/>
                    <a:lstStyle/>
                    <a:p>
                      <a:pPr algn="ctr"/>
                      <a:r>
                        <a:rPr lang="en-US" sz="1400" dirty="0">
                          <a:solidFill>
                            <a:schemeClr val="tx1">
                              <a:lumMod val="50000"/>
                              <a:lumOff val="50000"/>
                            </a:schemeClr>
                          </a:solidFill>
                        </a:rPr>
                        <a:t>51.57</a:t>
                      </a:r>
                    </a:p>
                  </a:txBody>
                  <a:tcPr/>
                </a:tc>
                <a:extLst>
                  <a:ext uri="{0D108BD9-81ED-4DB2-BD59-A6C34878D82A}">
                    <a16:rowId xmlns:a16="http://schemas.microsoft.com/office/drawing/2014/main" val="4114599686"/>
                  </a:ext>
                </a:extLst>
              </a:tr>
              <a:tr h="310480">
                <a:tc>
                  <a:txBody>
                    <a:bodyPr/>
                    <a:lstStyle/>
                    <a:p>
                      <a:pPr algn="ctr"/>
                      <a:r>
                        <a:rPr lang="en-US" sz="1400" dirty="0">
                          <a:solidFill>
                            <a:schemeClr val="tx1">
                              <a:lumMod val="50000"/>
                              <a:lumOff val="50000"/>
                            </a:schemeClr>
                          </a:solidFill>
                        </a:rPr>
                        <a:t>25</a:t>
                      </a:r>
                    </a:p>
                  </a:txBody>
                  <a:tcPr/>
                </a:tc>
                <a:tc>
                  <a:txBody>
                    <a:bodyPr/>
                    <a:lstStyle/>
                    <a:p>
                      <a:pPr algn="ctr"/>
                      <a:r>
                        <a:rPr lang="en-US" sz="1400" dirty="0">
                          <a:solidFill>
                            <a:schemeClr val="tx1">
                              <a:lumMod val="50000"/>
                              <a:lumOff val="50000"/>
                            </a:schemeClr>
                          </a:solidFill>
                        </a:rPr>
                        <a:t>13,224 (84%)</a:t>
                      </a:r>
                    </a:p>
                  </a:txBody>
                  <a:tcPr/>
                </a:tc>
                <a:tc>
                  <a:txBody>
                    <a:bodyPr/>
                    <a:lstStyle/>
                    <a:p>
                      <a:pPr algn="ctr"/>
                      <a:r>
                        <a:rPr lang="en-US" sz="1400" dirty="0">
                          <a:solidFill>
                            <a:schemeClr val="tx1">
                              <a:lumMod val="50000"/>
                              <a:lumOff val="50000"/>
                            </a:schemeClr>
                          </a:solidFill>
                        </a:rPr>
                        <a:t>8.17</a:t>
                      </a:r>
                    </a:p>
                  </a:txBody>
                  <a:tcPr/>
                </a:tc>
                <a:tc>
                  <a:txBody>
                    <a:bodyPr/>
                    <a:lstStyle/>
                    <a:p>
                      <a:pPr algn="ctr"/>
                      <a:r>
                        <a:rPr lang="en-US" sz="1400" dirty="0">
                          <a:solidFill>
                            <a:schemeClr val="tx1">
                              <a:lumMod val="50000"/>
                              <a:lumOff val="50000"/>
                            </a:schemeClr>
                          </a:solidFill>
                        </a:rPr>
                        <a:t>55.33</a:t>
                      </a:r>
                    </a:p>
                  </a:txBody>
                  <a:tcPr/>
                </a:tc>
                <a:extLst>
                  <a:ext uri="{0D108BD9-81ED-4DB2-BD59-A6C34878D82A}">
                    <a16:rowId xmlns:a16="http://schemas.microsoft.com/office/drawing/2014/main" val="1148542190"/>
                  </a:ext>
                </a:extLst>
              </a:tr>
            </a:tbl>
          </a:graphicData>
        </a:graphic>
      </p:graphicFrame>
      <p:pic>
        <p:nvPicPr>
          <p:cNvPr id="8" name="Picture 7">
            <a:extLst>
              <a:ext uri="{FF2B5EF4-FFF2-40B4-BE49-F238E27FC236}">
                <a16:creationId xmlns:a16="http://schemas.microsoft.com/office/drawing/2014/main" id="{3F4FA411-967E-452E-B2E6-1218C3E5A4AE}"/>
              </a:ext>
            </a:extLst>
          </p:cNvPr>
          <p:cNvPicPr>
            <a:picLocks noChangeAspect="1"/>
          </p:cNvPicPr>
          <p:nvPr/>
        </p:nvPicPr>
        <p:blipFill>
          <a:blip r:embed="rId2"/>
          <a:stretch>
            <a:fillRect/>
          </a:stretch>
        </p:blipFill>
        <p:spPr>
          <a:xfrm>
            <a:off x="0" y="903854"/>
            <a:ext cx="9144000" cy="2944017"/>
          </a:xfrm>
          <a:prstGeom prst="rect">
            <a:avLst/>
          </a:prstGeom>
        </p:spPr>
      </p:pic>
    </p:spTree>
    <p:extLst>
      <p:ext uri="{BB962C8B-B14F-4D97-AF65-F5344CB8AC3E}">
        <p14:creationId xmlns:p14="http://schemas.microsoft.com/office/powerpoint/2010/main" val="403551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586A38-2A43-42BC-9105-2B663D3DC1C8}"/>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9" name="Title 1">
            <a:extLst>
              <a:ext uri="{FF2B5EF4-FFF2-40B4-BE49-F238E27FC236}">
                <a16:creationId xmlns:a16="http://schemas.microsoft.com/office/drawing/2014/main" id="{6BA60FBE-BA86-4F94-8614-EA774C8CB85F}"/>
              </a:ext>
            </a:extLst>
          </p:cNvPr>
          <p:cNvSpPr>
            <a:spLocks noGrp="1"/>
          </p:cNvSpPr>
          <p:nvPr>
            <p:ph type="title"/>
          </p:nvPr>
        </p:nvSpPr>
        <p:spPr>
          <a:xfrm>
            <a:off x="381000" y="243682"/>
            <a:ext cx="8686800" cy="1143000"/>
          </a:xfrm>
        </p:spPr>
        <p:txBody>
          <a:bodyPr/>
          <a:lstStyle/>
          <a:p>
            <a:r>
              <a:rPr lang="en-US" sz="2400" dirty="0"/>
              <a:t>2022 Headroom Revenue Increase with RTORPA floor</a:t>
            </a:r>
            <a:endParaRPr lang="en-US" sz="2400" b="1" dirty="0">
              <a:solidFill>
                <a:schemeClr val="accent1"/>
              </a:solidFill>
            </a:endParaRPr>
          </a:p>
        </p:txBody>
      </p:sp>
      <p:pic>
        <p:nvPicPr>
          <p:cNvPr id="5" name="Picture 4" descr="Chart, histogram&#10;&#10;Description automatically generated">
            <a:extLst>
              <a:ext uri="{FF2B5EF4-FFF2-40B4-BE49-F238E27FC236}">
                <a16:creationId xmlns:a16="http://schemas.microsoft.com/office/drawing/2014/main" id="{8943ACD5-9935-486A-9B0B-379478FE2E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05000"/>
            <a:ext cx="9144000" cy="3048000"/>
          </a:xfrm>
          <a:prstGeom prst="rect">
            <a:avLst/>
          </a:prstGeom>
        </p:spPr>
      </p:pic>
    </p:spTree>
    <p:extLst>
      <p:ext uri="{BB962C8B-B14F-4D97-AF65-F5344CB8AC3E}">
        <p14:creationId xmlns:p14="http://schemas.microsoft.com/office/powerpoint/2010/main" val="31575777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1233</TotalTime>
  <Words>550</Words>
  <Application>Microsoft Office PowerPoint</Application>
  <PresentationFormat>On-screen Show (4:3)</PresentationFormat>
  <Paragraphs>143</Paragraphs>
  <Slides>8</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Purpose of the Analysis</vt:lpstr>
      <vt:lpstr>Analysis Summary</vt:lpstr>
      <vt:lpstr>Adjusted price on the ORDC</vt:lpstr>
      <vt:lpstr>2022 Energy Revenue Increase with RTORPA floor</vt:lpstr>
      <vt:lpstr>2022 Energy Revenue Increase with RTORPA floor</vt:lpstr>
      <vt:lpstr>2022 Energy Revenue Increase with RTORPA floor</vt:lpstr>
      <vt:lpstr>2022 Headroom Revenue Increase with RTORPA floor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Pamela Shaw</cp:lastModifiedBy>
  <cp:revision>69</cp:revision>
  <cp:lastPrinted>2016-01-21T20:53:15Z</cp:lastPrinted>
  <dcterms:created xsi:type="dcterms:W3CDTF">2016-01-21T15:20:31Z</dcterms:created>
  <dcterms:modified xsi:type="dcterms:W3CDTF">2023-03-02T22:18:22Z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