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9"/>
  </p:notesMasterIdLst>
  <p:handoutMasterIdLst>
    <p:handoutMasterId r:id="rId10"/>
  </p:handoutMasterIdLst>
  <p:sldIdLst>
    <p:sldId id="260" r:id="rId6"/>
    <p:sldId id="545" r:id="rId7"/>
    <p:sldId id="549"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0" d="100"/>
          <a:sy n="100" d="100"/>
        </p:scale>
        <p:origin x="312"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12173" y="2057400"/>
            <a:ext cx="5646034" cy="2062103"/>
          </a:xfrm>
          <a:prstGeom prst="rect">
            <a:avLst/>
          </a:prstGeom>
          <a:noFill/>
        </p:spPr>
        <p:txBody>
          <a:bodyPr wrap="square" rtlCol="0">
            <a:spAutoFit/>
          </a:bodyPr>
          <a:lstStyle/>
          <a:p>
            <a:r>
              <a:rPr lang="en-US" sz="2000" b="1" dirty="0">
                <a:solidFill>
                  <a:schemeClr val="tx2"/>
                </a:solidFill>
              </a:rPr>
              <a:t>Current Thought on PCM as a Bridge</a:t>
            </a:r>
          </a:p>
          <a:p>
            <a:endParaRPr lang="en-US" dirty="0">
              <a:solidFill>
                <a:schemeClr val="tx2"/>
              </a:solidFill>
            </a:endParaRPr>
          </a:p>
          <a:p>
            <a:endParaRPr lang="en-US" dirty="0">
              <a:solidFill>
                <a:schemeClr val="tx2"/>
              </a:solidFill>
            </a:endParaRPr>
          </a:p>
          <a:p>
            <a:r>
              <a:rPr lang="en-US" dirty="0">
                <a:solidFill>
                  <a:schemeClr val="tx2"/>
                </a:solidFill>
              </a:rPr>
              <a:t>Kenan Ögelman</a:t>
            </a:r>
          </a:p>
          <a:p>
            <a:r>
              <a:rPr lang="en-US" dirty="0">
                <a:solidFill>
                  <a:schemeClr val="tx2"/>
                </a:solidFill>
              </a:rPr>
              <a:t>Vice President of Commercial Operations</a:t>
            </a:r>
          </a:p>
          <a:p>
            <a:endParaRPr lang="en-US" dirty="0">
              <a:solidFill>
                <a:schemeClr val="tx2"/>
              </a:solidFill>
            </a:endParaRPr>
          </a:p>
          <a:p>
            <a:r>
              <a:rPr lang="en-US" dirty="0">
                <a:solidFill>
                  <a:schemeClr val="tx2"/>
                </a:solidFill>
              </a:rPr>
              <a:t>March 5, 2023</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5CCF5-9498-4E88-ADCC-0C5C92D05630}"/>
              </a:ext>
            </a:extLst>
          </p:cNvPr>
          <p:cNvSpPr>
            <a:spLocks noGrp="1"/>
          </p:cNvSpPr>
          <p:nvPr>
            <p:ph type="title"/>
          </p:nvPr>
        </p:nvSpPr>
        <p:spPr>
          <a:xfrm>
            <a:off x="381000" y="243682"/>
            <a:ext cx="8458200" cy="823118"/>
          </a:xfrm>
        </p:spPr>
        <p:txBody>
          <a:bodyPr/>
          <a:lstStyle/>
          <a:p>
            <a:r>
              <a:rPr lang="en-US" dirty="0"/>
              <a:t>Concept Details</a:t>
            </a:r>
          </a:p>
        </p:txBody>
      </p:sp>
      <p:sp>
        <p:nvSpPr>
          <p:cNvPr id="3" name="Content Placeholder 2">
            <a:extLst>
              <a:ext uri="{FF2B5EF4-FFF2-40B4-BE49-F238E27FC236}">
                <a16:creationId xmlns:a16="http://schemas.microsoft.com/office/drawing/2014/main" id="{0ACC0379-BBF3-439A-9248-2E82A7DE40C9}"/>
              </a:ext>
            </a:extLst>
          </p:cNvPr>
          <p:cNvSpPr>
            <a:spLocks noGrp="1"/>
          </p:cNvSpPr>
          <p:nvPr>
            <p:ph idx="1"/>
          </p:nvPr>
        </p:nvSpPr>
        <p:spPr>
          <a:xfrm>
            <a:off x="304800" y="1219200"/>
            <a:ext cx="8534400" cy="5052221"/>
          </a:xfrm>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rial" panose="020B0604020202020204" pitchFamily="34" charset="0"/>
                <a:cs typeface="Times New Roman" panose="02020603050405020304" pitchFamily="18" charset="0"/>
              </a:rPr>
              <a:t>Develop manual processes to determine payment (price/quantity) of PCs for eligible resources.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rial" panose="020B0604020202020204" pitchFamily="34" charset="0"/>
                <a:cs typeface="Times New Roman" panose="02020603050405020304" pitchFamily="18" charset="0"/>
              </a:rPr>
              <a:t>Develop manual settlement for resource payment and LSE charges annually, but if more frequent, not more often than every 3 months.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rial" panose="020B0604020202020204" pitchFamily="34" charset="0"/>
                <a:cs typeface="Times New Roman" panose="02020603050405020304" pitchFamily="18" charset="0"/>
              </a:rPr>
              <a:t>Use of a demand curve to set the price of PCs.  This should not significantly impact the ERCOT work for implementation, but use of a flat rate could be a back-up plan.  Would need a policy decision on how to draw the demand curve.</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rial" panose="020B0604020202020204" pitchFamily="34" charset="0"/>
                <a:cs typeface="Times New Roman" panose="02020603050405020304" pitchFamily="18" charset="0"/>
              </a:rPr>
              <a:t>Limit PC eligibility to resources that can actively participate in ERCOT’s Real-Time Market and/or the Ancillary Services market (other types of response, such as passive response by demand and other generators cannot participate directly, however they could be used to reduce an LSE’s obligation for PCs).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rial" panose="020B0604020202020204" pitchFamily="34" charset="0"/>
                <a:cs typeface="Times New Roman" panose="02020603050405020304" pitchFamily="18" charset="0"/>
              </a:rPr>
              <a:t>ERCOT is flexible on how to define PC hours for earning PCs or assigning obligations.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Arial" panose="020B0604020202020204" pitchFamily="34" charset="0"/>
                <a:cs typeface="Times New Roman" panose="02020603050405020304" pitchFamily="18" charset="0"/>
              </a:rPr>
              <a:t>No forward voluntary market or ERCOT trade system to track PCs between market participants.  </a:t>
            </a:r>
          </a:p>
        </p:txBody>
      </p:sp>
      <p:sp>
        <p:nvSpPr>
          <p:cNvPr id="4" name="Slide Number Placeholder 3">
            <a:extLst>
              <a:ext uri="{FF2B5EF4-FFF2-40B4-BE49-F238E27FC236}">
                <a16:creationId xmlns:a16="http://schemas.microsoft.com/office/drawing/2014/main" id="{565BB603-1523-40AE-8070-360D67861041}"/>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729401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60E4A-42DC-45A3-BEBE-3F614EF2D2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2E2EFED-8A50-44E3-A26B-A15B271F78CE}"/>
              </a:ext>
            </a:extLst>
          </p:cNvPr>
          <p:cNvSpPr>
            <a:spLocks noGrp="1"/>
          </p:cNvSpPr>
          <p:nvPr>
            <p:ph idx="1"/>
          </p:nvPr>
        </p:nvSpPr>
        <p:spPr/>
        <p:txBody>
          <a:bodyPr/>
          <a:lstStyle/>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kumimoji="0" lang="en-US" sz="1800" b="0" i="0" u="none" strike="noStrike" kern="1200" cap="none" spc="0" normalizeH="0" baseline="0" noProof="0" dirty="0">
                <a:ln>
                  <a:noFill/>
                </a:ln>
                <a:solidFill>
                  <a:srgbClr val="5B6770"/>
                </a:solidFill>
                <a:effectLst/>
                <a:uLnTx/>
                <a:uFillTx/>
                <a:latin typeface="Arial" panose="020B0604020202020204" pitchFamily="34" charset="0"/>
                <a:ea typeface="Arial" panose="020B0604020202020204" pitchFamily="34" charset="0"/>
                <a:cs typeface="Times New Roman" panose="02020603050405020304" pitchFamily="18" charset="0"/>
              </a:rPr>
              <a:t>There is uncertainty in having a method to calculate and collateralize potential exposure of PC costs faced by LSEs.  May need rules to address market exits by LSEs, such as payment reductions.</a:t>
            </a:r>
          </a:p>
          <a:p>
            <a:pPr marL="342900" marR="0" lvl="0" indent="-342900" algn="l"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US" sz="1800" b="0" i="0" u="sng" strike="noStrike" kern="1200" cap="none" spc="0" normalizeH="0" baseline="0" noProof="0" dirty="0">
                <a:ln>
                  <a:noFill/>
                </a:ln>
                <a:solidFill>
                  <a:srgbClr val="5B6770"/>
                </a:solidFill>
                <a:effectLst/>
                <a:uLnTx/>
                <a:uFillTx/>
                <a:latin typeface="Arial" panose="020B0604020202020204" pitchFamily="34" charset="0"/>
                <a:ea typeface="Arial" panose="020B0604020202020204" pitchFamily="34" charset="0"/>
                <a:cs typeface="Times New Roman" panose="02020603050405020304" pitchFamily="18" charset="0"/>
              </a:rPr>
              <a:t>Estimated timeline</a:t>
            </a:r>
            <a:r>
              <a:rPr kumimoji="0" lang="en-US" sz="1800" b="0" i="0" u="none" strike="noStrike" kern="1200" cap="none" spc="0" normalizeH="0" baseline="0" noProof="0" dirty="0">
                <a:ln>
                  <a:noFill/>
                </a:ln>
                <a:solidFill>
                  <a:srgbClr val="5B6770"/>
                </a:solidFill>
                <a:effectLst/>
                <a:uLnTx/>
                <a:uFillTx/>
                <a:latin typeface="Arial" panose="020B0604020202020204" pitchFamily="34" charset="0"/>
                <a:ea typeface="Arial" panose="020B0604020202020204" pitchFamily="34" charset="0"/>
                <a:cs typeface="Times New Roman" panose="02020603050405020304" pitchFamily="18" charset="0"/>
              </a:rPr>
              <a:t> is that this phase could be implemented within 6 to 8 months, following completion of rules development.  This would involve the overlap of developing processes in parallel to the start of the first PC compliance period.</a:t>
            </a:r>
          </a:p>
          <a:p>
            <a:endParaRPr lang="en-US" dirty="0"/>
          </a:p>
        </p:txBody>
      </p:sp>
      <p:sp>
        <p:nvSpPr>
          <p:cNvPr id="4" name="Slide Number Placeholder 3">
            <a:extLst>
              <a:ext uri="{FF2B5EF4-FFF2-40B4-BE49-F238E27FC236}">
                <a16:creationId xmlns:a16="http://schemas.microsoft.com/office/drawing/2014/main" id="{7577B1DE-6119-43E1-8E67-7DA79D9CD303}"/>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6229886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9" ma:contentTypeDescription="Create a new document." ma:contentTypeScope="" ma:versionID="3117386d8eeaf2b5fbba8ba174fc81fa">
  <xsd:schema xmlns:xsd="http://www.w3.org/2001/XMLSchema" xmlns:xs="http://www.w3.org/2001/XMLSchema" xmlns:p="http://schemas.microsoft.com/office/2006/metadata/properties" xmlns:ns3="97deaf5a-01d9-4834-89d2-802f43df07d1" xmlns:ns4="ded7f6be-006e-48d8-8435-0405bc84a9a7" targetNamespace="http://schemas.microsoft.com/office/2006/metadata/properties" ma:root="true" ma:fieldsID="9dcf229040e2144fdf5b77e2324d180e" ns3:_="" ns4:_="">
    <xsd:import namespace="97deaf5a-01d9-4834-89d2-802f43df07d1"/>
    <xsd:import namespace="ded7f6be-006e-48d8-8435-0405bc84a9a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C0979C-82EF-46A3-AA93-1D3C8B5CFF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eaf5a-01d9-4834-89d2-802f43df07d1"/>
    <ds:schemaRef ds:uri="ded7f6be-006e-48d8-8435-0405bc84a9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ded7f6be-006e-48d8-8435-0405bc84a9a7"/>
    <ds:schemaRef ds:uri="http://schemas.microsoft.com/office/2006/metadata/properties"/>
    <ds:schemaRef ds:uri="http://schemas.openxmlformats.org/package/2006/metadata/core-properties"/>
    <ds:schemaRef ds:uri="http://purl.org/dc/dcmitype/"/>
    <ds:schemaRef ds:uri="97deaf5a-01d9-4834-89d2-802f43df07d1"/>
    <ds:schemaRef ds:uri="http://schemas.microsoft.com/office/infopath/2007/PartnerControls"/>
    <ds:schemaRef ds:uri="http://purl.org/dc/elements/1.1/"/>
    <ds:schemaRef ds:uri="http://www.w3.org/XML/1998/namespace"/>
    <ds:schemaRef ds:uri="http://purl.org/dc/term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755</TotalTime>
  <Words>270</Words>
  <Application>Microsoft Office PowerPoint</Application>
  <PresentationFormat>On-screen Show (4:3)</PresentationFormat>
  <Paragraphs>18</Paragraphs>
  <Slides>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Symbol</vt:lpstr>
      <vt:lpstr>1_Custom Design</vt:lpstr>
      <vt:lpstr>Office Theme</vt:lpstr>
      <vt:lpstr>PowerPoint Presentation</vt:lpstr>
      <vt:lpstr>Concept Details</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Ogelman, Kenan</cp:lastModifiedBy>
  <cp:revision>42</cp:revision>
  <cp:lastPrinted>2016-01-21T20:53:15Z</cp:lastPrinted>
  <dcterms:created xsi:type="dcterms:W3CDTF">2016-01-21T15:20:31Z</dcterms:created>
  <dcterms:modified xsi:type="dcterms:W3CDTF">2023-03-02T21:31:13Z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ies>
</file>