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7"/>
  </p:notesMasterIdLst>
  <p:handoutMasterIdLst>
    <p:handoutMasterId r:id="rId18"/>
  </p:handoutMasterIdLst>
  <p:sldIdLst>
    <p:sldId id="260" r:id="rId6"/>
    <p:sldId id="2120" r:id="rId7"/>
    <p:sldId id="1852" r:id="rId8"/>
    <p:sldId id="2113" r:id="rId9"/>
    <p:sldId id="2109" r:id="rId10"/>
    <p:sldId id="2110" r:id="rId11"/>
    <p:sldId id="2115" r:id="rId12"/>
    <p:sldId id="2117" r:id="rId13"/>
    <p:sldId id="2121" r:id="rId14"/>
    <p:sldId id="2119" r:id="rId15"/>
    <p:sldId id="2122"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920DCF-ADEA-4FBC-81A2-7CCBAE3D98E9}" v="3" dt="2023-03-02T21:38:37.07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4" d="100"/>
          <a:sy n="104" d="100"/>
        </p:scale>
        <p:origin x="222"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gelman, Kenan" userId="201f9b3f-f2d9-4893-b0ea-5235ae3ecd3f" providerId="ADAL" clId="{9E920DCF-ADEA-4FBC-81A2-7CCBAE3D98E9}"/>
    <pc:docChg chg="custSel addSld delSld modSld sldOrd">
      <pc:chgData name="Ogelman, Kenan" userId="201f9b3f-f2d9-4893-b0ea-5235ae3ecd3f" providerId="ADAL" clId="{9E920DCF-ADEA-4FBC-81A2-7CCBAE3D98E9}" dt="2023-03-02T22:13:24.787" v="908"/>
      <pc:docMkLst>
        <pc:docMk/>
      </pc:docMkLst>
      <pc:sldChg chg="modSp mod">
        <pc:chgData name="Ogelman, Kenan" userId="201f9b3f-f2d9-4893-b0ea-5235ae3ecd3f" providerId="ADAL" clId="{9E920DCF-ADEA-4FBC-81A2-7CCBAE3D98E9}" dt="2023-03-02T21:37:53.146" v="39" actId="20577"/>
        <pc:sldMkLst>
          <pc:docMk/>
          <pc:sldMk cId="730603795" sldId="260"/>
        </pc:sldMkLst>
        <pc:spChg chg="mod">
          <ac:chgData name="Ogelman, Kenan" userId="201f9b3f-f2d9-4893-b0ea-5235ae3ecd3f" providerId="ADAL" clId="{9E920DCF-ADEA-4FBC-81A2-7CCBAE3D98E9}" dt="2023-03-02T21:37:53.146" v="39" actId="20577"/>
          <ac:spMkLst>
            <pc:docMk/>
            <pc:sldMk cId="730603795" sldId="260"/>
            <ac:spMk id="7" creationId="{00000000-0000-0000-0000-000000000000}"/>
          </ac:spMkLst>
        </pc:spChg>
      </pc:sldChg>
      <pc:sldChg chg="del">
        <pc:chgData name="Ogelman, Kenan" userId="201f9b3f-f2d9-4893-b0ea-5235ae3ecd3f" providerId="ADAL" clId="{9E920DCF-ADEA-4FBC-81A2-7CCBAE3D98E9}" dt="2023-03-02T21:38:43.260" v="41" actId="47"/>
        <pc:sldMkLst>
          <pc:docMk/>
          <pc:sldMk cId="1729401908" sldId="545"/>
        </pc:sldMkLst>
      </pc:sldChg>
      <pc:sldChg chg="del">
        <pc:chgData name="Ogelman, Kenan" userId="201f9b3f-f2d9-4893-b0ea-5235ae3ecd3f" providerId="ADAL" clId="{9E920DCF-ADEA-4FBC-81A2-7CCBAE3D98E9}" dt="2023-03-02T21:56:58.774" v="381" actId="2696"/>
        <pc:sldMkLst>
          <pc:docMk/>
          <pc:sldMk cId="62298864" sldId="549"/>
        </pc:sldMkLst>
      </pc:sldChg>
      <pc:sldChg chg="del">
        <pc:chgData name="Ogelman, Kenan" userId="201f9b3f-f2d9-4893-b0ea-5235ae3ecd3f" providerId="ADAL" clId="{9E920DCF-ADEA-4FBC-81A2-7CCBAE3D98E9}" dt="2023-03-02T21:38:30.755" v="40"/>
        <pc:sldMkLst>
          <pc:docMk/>
          <pc:sldMk cId="885154389" sldId="1852"/>
        </pc:sldMkLst>
      </pc:sldChg>
      <pc:sldChg chg="del">
        <pc:chgData name="Ogelman, Kenan" userId="201f9b3f-f2d9-4893-b0ea-5235ae3ecd3f" providerId="ADAL" clId="{9E920DCF-ADEA-4FBC-81A2-7CCBAE3D98E9}" dt="2023-03-02T21:38:30.755" v="40"/>
        <pc:sldMkLst>
          <pc:docMk/>
          <pc:sldMk cId="2179836924" sldId="2109"/>
        </pc:sldMkLst>
      </pc:sldChg>
      <pc:sldChg chg="del">
        <pc:chgData name="Ogelman, Kenan" userId="201f9b3f-f2d9-4893-b0ea-5235ae3ecd3f" providerId="ADAL" clId="{9E920DCF-ADEA-4FBC-81A2-7CCBAE3D98E9}" dt="2023-03-02T21:38:30.755" v="40"/>
        <pc:sldMkLst>
          <pc:docMk/>
          <pc:sldMk cId="454127666" sldId="2110"/>
        </pc:sldMkLst>
      </pc:sldChg>
      <pc:sldChg chg="del">
        <pc:chgData name="Ogelman, Kenan" userId="201f9b3f-f2d9-4893-b0ea-5235ae3ecd3f" providerId="ADAL" clId="{9E920DCF-ADEA-4FBC-81A2-7CCBAE3D98E9}" dt="2023-03-02T21:38:30.755" v="40"/>
        <pc:sldMkLst>
          <pc:docMk/>
          <pc:sldMk cId="261949165" sldId="2113"/>
        </pc:sldMkLst>
      </pc:sldChg>
      <pc:sldChg chg="del">
        <pc:chgData name="Ogelman, Kenan" userId="201f9b3f-f2d9-4893-b0ea-5235ae3ecd3f" providerId="ADAL" clId="{9E920DCF-ADEA-4FBC-81A2-7CCBAE3D98E9}" dt="2023-03-02T21:38:30.755" v="40"/>
        <pc:sldMkLst>
          <pc:docMk/>
          <pc:sldMk cId="3763468561" sldId="2115"/>
        </pc:sldMkLst>
      </pc:sldChg>
      <pc:sldChg chg="del">
        <pc:chgData name="Ogelman, Kenan" userId="201f9b3f-f2d9-4893-b0ea-5235ae3ecd3f" providerId="ADAL" clId="{9E920DCF-ADEA-4FBC-81A2-7CCBAE3D98E9}" dt="2023-03-02T21:38:30.755" v="40"/>
        <pc:sldMkLst>
          <pc:docMk/>
          <pc:sldMk cId="3722543209" sldId="2117"/>
        </pc:sldMkLst>
      </pc:sldChg>
      <pc:sldChg chg="modSp del mod">
        <pc:chgData name="Ogelman, Kenan" userId="201f9b3f-f2d9-4893-b0ea-5235ae3ecd3f" providerId="ADAL" clId="{9E920DCF-ADEA-4FBC-81A2-7CCBAE3D98E9}" dt="2023-03-02T21:53:20.621" v="274" actId="20577"/>
        <pc:sldMkLst>
          <pc:docMk/>
          <pc:sldMk cId="3180528376" sldId="2119"/>
        </pc:sldMkLst>
        <pc:spChg chg="mod">
          <ac:chgData name="Ogelman, Kenan" userId="201f9b3f-f2d9-4893-b0ea-5235ae3ecd3f" providerId="ADAL" clId="{9E920DCF-ADEA-4FBC-81A2-7CCBAE3D98E9}" dt="2023-03-02T21:53:20.621" v="274" actId="20577"/>
          <ac:spMkLst>
            <pc:docMk/>
            <pc:sldMk cId="3180528376" sldId="2119"/>
            <ac:spMk id="3" creationId="{9C68678B-02B4-4289-BCC6-AFF4901C46F5}"/>
          </ac:spMkLst>
        </pc:spChg>
      </pc:sldChg>
      <pc:sldChg chg="modSp del mod">
        <pc:chgData name="Ogelman, Kenan" userId="201f9b3f-f2d9-4893-b0ea-5235ae3ecd3f" providerId="ADAL" clId="{9E920DCF-ADEA-4FBC-81A2-7CCBAE3D98E9}" dt="2023-03-02T21:50:21.447" v="59" actId="27636"/>
        <pc:sldMkLst>
          <pc:docMk/>
          <pc:sldMk cId="1007060888" sldId="2120"/>
        </pc:sldMkLst>
        <pc:spChg chg="mod">
          <ac:chgData name="Ogelman, Kenan" userId="201f9b3f-f2d9-4893-b0ea-5235ae3ecd3f" providerId="ADAL" clId="{9E920DCF-ADEA-4FBC-81A2-7CCBAE3D98E9}" dt="2023-03-02T21:50:21.447" v="59" actId="27636"/>
          <ac:spMkLst>
            <pc:docMk/>
            <pc:sldMk cId="1007060888" sldId="2120"/>
            <ac:spMk id="3" creationId="{1432AB4B-E504-413F-9B0A-DD398DF35991}"/>
          </ac:spMkLst>
        </pc:spChg>
      </pc:sldChg>
      <pc:sldChg chg="modSp new mod ord">
        <pc:chgData name="Ogelman, Kenan" userId="201f9b3f-f2d9-4893-b0ea-5235ae3ecd3f" providerId="ADAL" clId="{9E920DCF-ADEA-4FBC-81A2-7CCBAE3D98E9}" dt="2023-03-02T22:13:24.787" v="908"/>
        <pc:sldMkLst>
          <pc:docMk/>
          <pc:sldMk cId="3739273245" sldId="2121"/>
        </pc:sldMkLst>
        <pc:spChg chg="mod">
          <ac:chgData name="Ogelman, Kenan" userId="201f9b3f-f2d9-4893-b0ea-5235ae3ecd3f" providerId="ADAL" clId="{9E920DCF-ADEA-4FBC-81A2-7CCBAE3D98E9}" dt="2023-03-02T21:54:04.369" v="292" actId="20577"/>
          <ac:spMkLst>
            <pc:docMk/>
            <pc:sldMk cId="3739273245" sldId="2121"/>
            <ac:spMk id="2" creationId="{40B0A488-BDD2-4A8C-BC3E-0CA7FF27CFE6}"/>
          </ac:spMkLst>
        </pc:spChg>
        <pc:spChg chg="mod">
          <ac:chgData name="Ogelman, Kenan" userId="201f9b3f-f2d9-4893-b0ea-5235ae3ecd3f" providerId="ADAL" clId="{9E920DCF-ADEA-4FBC-81A2-7CCBAE3D98E9}" dt="2023-03-02T22:11:48.881" v="894" actId="20577"/>
          <ac:spMkLst>
            <pc:docMk/>
            <pc:sldMk cId="3739273245" sldId="2121"/>
            <ac:spMk id="3" creationId="{FBE8DCE8-E3C3-4C9C-962A-38F33659FD69}"/>
          </ac:spMkLst>
        </pc:spChg>
      </pc:sldChg>
      <pc:sldChg chg="addSp delSp modSp new mod modClrScheme chgLayout">
        <pc:chgData name="Ogelman, Kenan" userId="201f9b3f-f2d9-4893-b0ea-5235ae3ecd3f" providerId="ADAL" clId="{9E920DCF-ADEA-4FBC-81A2-7CCBAE3D98E9}" dt="2023-03-02T22:12:45.778" v="906" actId="20577"/>
        <pc:sldMkLst>
          <pc:docMk/>
          <pc:sldMk cId="436658682" sldId="2122"/>
        </pc:sldMkLst>
        <pc:spChg chg="del mod ord">
          <ac:chgData name="Ogelman, Kenan" userId="201f9b3f-f2d9-4893-b0ea-5235ae3ecd3f" providerId="ADAL" clId="{9E920DCF-ADEA-4FBC-81A2-7CCBAE3D98E9}" dt="2023-03-02T22:12:41.111" v="896" actId="700"/>
          <ac:spMkLst>
            <pc:docMk/>
            <pc:sldMk cId="436658682" sldId="2122"/>
            <ac:spMk id="2" creationId="{45D1AF30-35C8-4E86-9BEA-BB90A3E5FD75}"/>
          </ac:spMkLst>
        </pc:spChg>
        <pc:spChg chg="del mod ord">
          <ac:chgData name="Ogelman, Kenan" userId="201f9b3f-f2d9-4893-b0ea-5235ae3ecd3f" providerId="ADAL" clId="{9E920DCF-ADEA-4FBC-81A2-7CCBAE3D98E9}" dt="2023-03-02T22:12:41.111" v="896" actId="700"/>
          <ac:spMkLst>
            <pc:docMk/>
            <pc:sldMk cId="436658682" sldId="2122"/>
            <ac:spMk id="3" creationId="{9C6034E3-56CF-4BBD-A6F8-CCCBF33DD978}"/>
          </ac:spMkLst>
        </pc:spChg>
        <pc:spChg chg="mod ord">
          <ac:chgData name="Ogelman, Kenan" userId="201f9b3f-f2d9-4893-b0ea-5235ae3ecd3f" providerId="ADAL" clId="{9E920DCF-ADEA-4FBC-81A2-7CCBAE3D98E9}" dt="2023-03-02T22:12:41.111" v="896" actId="700"/>
          <ac:spMkLst>
            <pc:docMk/>
            <pc:sldMk cId="436658682" sldId="2122"/>
            <ac:spMk id="4" creationId="{455414B1-2942-43C3-997D-4715F985C3B0}"/>
          </ac:spMkLst>
        </pc:spChg>
        <pc:spChg chg="add mod ord">
          <ac:chgData name="Ogelman, Kenan" userId="201f9b3f-f2d9-4893-b0ea-5235ae3ecd3f" providerId="ADAL" clId="{9E920DCF-ADEA-4FBC-81A2-7CCBAE3D98E9}" dt="2023-03-02T22:12:45.778" v="906" actId="20577"/>
          <ac:spMkLst>
            <pc:docMk/>
            <pc:sldMk cId="436658682" sldId="2122"/>
            <ac:spMk id="5" creationId="{4C29FEA9-42D6-4654-8045-97628374CF02}"/>
          </ac:spMkLst>
        </pc:spChg>
        <pc:spChg chg="add mod ord">
          <ac:chgData name="Ogelman, Kenan" userId="201f9b3f-f2d9-4893-b0ea-5235ae3ecd3f" providerId="ADAL" clId="{9E920DCF-ADEA-4FBC-81A2-7CCBAE3D98E9}" dt="2023-03-02T22:12:41.111" v="896" actId="700"/>
          <ac:spMkLst>
            <pc:docMk/>
            <pc:sldMk cId="436658682" sldId="2122"/>
            <ac:spMk id="6" creationId="{50246010-2635-4612-8366-4CAE4B5646E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3/2/2023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3/2/2023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2045069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12173" y="2057400"/>
            <a:ext cx="5646034" cy="2062103"/>
          </a:xfrm>
          <a:prstGeom prst="rect">
            <a:avLst/>
          </a:prstGeom>
          <a:noFill/>
        </p:spPr>
        <p:txBody>
          <a:bodyPr wrap="square" rtlCol="0">
            <a:spAutoFit/>
          </a:bodyPr>
          <a:lstStyle/>
          <a:p>
            <a:r>
              <a:rPr lang="en-US" sz="2000" b="1" dirty="0">
                <a:solidFill>
                  <a:schemeClr val="tx2"/>
                </a:solidFill>
              </a:rPr>
              <a:t>Introduction to Bridging Solutions</a:t>
            </a:r>
          </a:p>
          <a:p>
            <a:endParaRPr lang="en-US" dirty="0">
              <a:solidFill>
                <a:schemeClr val="tx2"/>
              </a:solidFill>
            </a:endParaRPr>
          </a:p>
          <a:p>
            <a:endParaRPr lang="en-US" dirty="0">
              <a:solidFill>
                <a:schemeClr val="tx2"/>
              </a:solidFill>
            </a:endParaRPr>
          </a:p>
          <a:p>
            <a:r>
              <a:rPr lang="en-US" dirty="0">
                <a:solidFill>
                  <a:schemeClr val="tx2"/>
                </a:solidFill>
              </a:rPr>
              <a:t>Kenan Ögelman</a:t>
            </a:r>
          </a:p>
          <a:p>
            <a:r>
              <a:rPr lang="en-US" dirty="0">
                <a:solidFill>
                  <a:schemeClr val="tx2"/>
                </a:solidFill>
              </a:rPr>
              <a:t>Vice President of Commercial Operations</a:t>
            </a:r>
          </a:p>
          <a:p>
            <a:endParaRPr lang="en-US" dirty="0">
              <a:solidFill>
                <a:schemeClr val="tx2"/>
              </a:solidFill>
            </a:endParaRPr>
          </a:p>
          <a:p>
            <a:r>
              <a:rPr lang="en-US" dirty="0">
                <a:solidFill>
                  <a:schemeClr val="tx2"/>
                </a:solidFill>
              </a:rPr>
              <a:t>March 5, 2023</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27E0F-C377-40D8-9B85-C8C8DFD365BD}"/>
              </a:ext>
            </a:extLst>
          </p:cNvPr>
          <p:cNvSpPr>
            <a:spLocks noGrp="1"/>
          </p:cNvSpPr>
          <p:nvPr>
            <p:ph type="title"/>
          </p:nvPr>
        </p:nvSpPr>
        <p:spPr>
          <a:xfrm>
            <a:off x="381000" y="243682"/>
            <a:ext cx="8458200" cy="570951"/>
          </a:xfrm>
        </p:spPr>
        <p:txBody>
          <a:bodyPr/>
          <a:lstStyle/>
          <a:p>
            <a:r>
              <a:rPr lang="en-US" dirty="0"/>
              <a:t>Next Steps</a:t>
            </a:r>
          </a:p>
        </p:txBody>
      </p:sp>
      <p:sp>
        <p:nvSpPr>
          <p:cNvPr id="3" name="Content Placeholder 2">
            <a:extLst>
              <a:ext uri="{FF2B5EF4-FFF2-40B4-BE49-F238E27FC236}">
                <a16:creationId xmlns:a16="http://schemas.microsoft.com/office/drawing/2014/main" id="{9C68678B-02B4-4289-BCC6-AFF4901C46F5}"/>
              </a:ext>
            </a:extLst>
          </p:cNvPr>
          <p:cNvSpPr>
            <a:spLocks noGrp="1"/>
          </p:cNvSpPr>
          <p:nvPr>
            <p:ph idx="1"/>
          </p:nvPr>
        </p:nvSpPr>
        <p:spPr>
          <a:xfrm>
            <a:off x="304800" y="1066800"/>
            <a:ext cx="8534400" cy="4853233"/>
          </a:xfrm>
        </p:spPr>
        <p:txBody>
          <a:bodyPr>
            <a:normAutofit/>
          </a:bodyPr>
          <a:lstStyle/>
          <a:p>
            <a:pPr marL="342900" marR="0" lvl="0" indent="-342900">
              <a:spcBef>
                <a:spcPts val="0"/>
              </a:spcBef>
              <a:spcAft>
                <a:spcPts val="0"/>
              </a:spcAft>
              <a:buFont typeface="Symbol" panose="05050102010706020507" pitchFamily="18" charset="2"/>
              <a:buChar char=""/>
            </a:pPr>
            <a:r>
              <a:rPr lang="en-US" sz="1800" dirty="0">
                <a:effectLst/>
                <a:latin typeface="Arial" panose="020B0604020202020204" pitchFamily="34" charset="0"/>
                <a:ea typeface="Calibri" panose="020F0502020204030204" pitchFamily="34" charset="0"/>
              </a:rPr>
              <a:t>The current process envisions the Board making a recommendation at </a:t>
            </a:r>
            <a:r>
              <a:rPr lang="en-US" sz="1800" dirty="0">
                <a:latin typeface="Arial" panose="020B0604020202020204" pitchFamily="34" charset="0"/>
                <a:ea typeface="Calibri" panose="020F0502020204030204" pitchFamily="34" charset="0"/>
              </a:rPr>
              <a:t>its scheduled April meeting.</a:t>
            </a:r>
          </a:p>
          <a:p>
            <a:pPr marL="0" marR="0" lvl="0" indent="0">
              <a:spcBef>
                <a:spcPts val="0"/>
              </a:spcBef>
              <a:spcAft>
                <a:spcPts val="0"/>
              </a:spcAft>
              <a:buNone/>
            </a:pPr>
            <a:endParaRPr lang="en-US" sz="1800" dirty="0">
              <a:latin typeface="Arial" panose="020B060402020202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800" dirty="0">
                <a:latin typeface="Arial" panose="020B0604020202020204" pitchFamily="34" charset="0"/>
                <a:ea typeface="Calibri" panose="020F0502020204030204" pitchFamily="34" charset="0"/>
              </a:rPr>
              <a:t>During March ERCOT staff will schedule workshops with stakeholders to solicit feedback and alternatives. This will result in an improved product and may result in modifications to what is presented today.</a:t>
            </a:r>
          </a:p>
          <a:p>
            <a:pPr marL="342900" marR="0" lvl="0" indent="-342900">
              <a:spcBef>
                <a:spcPts val="0"/>
              </a:spcBef>
              <a:spcAft>
                <a:spcPts val="0"/>
              </a:spcAft>
              <a:buFont typeface="Symbol" panose="05050102010706020507" pitchFamily="18" charset="2"/>
              <a:buChar char=""/>
            </a:pPr>
            <a:endParaRPr lang="en-US" sz="1800" dirty="0">
              <a:latin typeface="Arial" panose="020B060402020202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800" dirty="0">
                <a:latin typeface="Arial" panose="020B0604020202020204" pitchFamily="34" charset="0"/>
                <a:ea typeface="Calibri" panose="020F0502020204030204" pitchFamily="34" charset="0"/>
              </a:rPr>
              <a:t>TAC will also facilitate discussion and ways to weigh in. TAC will have an agenda item at the R&amp;M Committee to discuss any perspective that is developed on the issue.</a:t>
            </a:r>
          </a:p>
          <a:p>
            <a:pPr marL="342900" marR="0" lvl="0" indent="-342900">
              <a:spcBef>
                <a:spcPts val="0"/>
              </a:spcBef>
              <a:spcAft>
                <a:spcPts val="0"/>
              </a:spcAft>
              <a:buFont typeface="Symbol" panose="05050102010706020507" pitchFamily="18" charset="2"/>
              <a:buChar char=""/>
            </a:pPr>
            <a:endParaRPr lang="en-US" sz="1800" dirty="0">
              <a:latin typeface="Arial" panose="020B0604020202020204" pitchFamily="34" charset="0"/>
              <a:ea typeface="Calibri" panose="020F0502020204030204" pitchFamily="34" charset="0"/>
            </a:endParaRPr>
          </a:p>
          <a:p>
            <a:pPr marL="117475" marR="0" indent="0">
              <a:lnSpc>
                <a:spcPct val="107000"/>
              </a:lnSpc>
              <a:spcBef>
                <a:spcPts val="0"/>
              </a:spcBef>
              <a:spcAft>
                <a:spcPts val="80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75588649-58E9-42B3-ADBE-7F6FE019E21E}"/>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tint val="75000"/>
                </a:prst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31805283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C29FEA9-42D6-4654-8045-97628374CF02}"/>
              </a:ext>
            </a:extLst>
          </p:cNvPr>
          <p:cNvSpPr>
            <a:spLocks noGrp="1"/>
          </p:cNvSpPr>
          <p:nvPr>
            <p:ph type="ctrTitle"/>
          </p:nvPr>
        </p:nvSpPr>
        <p:spPr/>
        <p:txBody>
          <a:bodyPr/>
          <a:lstStyle/>
          <a:p>
            <a:r>
              <a:rPr lang="en-US" dirty="0"/>
              <a:t>Questions?</a:t>
            </a:r>
          </a:p>
        </p:txBody>
      </p:sp>
      <p:sp>
        <p:nvSpPr>
          <p:cNvPr id="6" name="Subtitle 5">
            <a:extLst>
              <a:ext uri="{FF2B5EF4-FFF2-40B4-BE49-F238E27FC236}">
                <a16:creationId xmlns:a16="http://schemas.microsoft.com/office/drawing/2014/main" id="{50246010-2635-4612-8366-4CAE4B5646E4}"/>
              </a:ext>
            </a:extLst>
          </p:cNvPr>
          <p:cNvSpPr>
            <a:spLocks noGrp="1"/>
          </p:cNvSpPr>
          <p:nvPr>
            <p:ph type="subTitle" idx="1"/>
          </p:nvPr>
        </p:nvSpPr>
        <p:spPr/>
        <p:txBody>
          <a:bodyPr/>
          <a:lstStyle/>
          <a:p>
            <a:endParaRPr lang="en-US"/>
          </a:p>
        </p:txBody>
      </p:sp>
      <p:sp>
        <p:nvSpPr>
          <p:cNvPr id="4" name="Slide Number Placeholder 3">
            <a:extLst>
              <a:ext uri="{FF2B5EF4-FFF2-40B4-BE49-F238E27FC236}">
                <a16:creationId xmlns:a16="http://schemas.microsoft.com/office/drawing/2014/main" id="{455414B1-2942-43C3-997D-4715F985C3B0}"/>
              </a:ext>
            </a:extLst>
          </p:cNvPr>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436658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DE4964-7F11-49B6-93AD-13A44E5198FB}"/>
              </a:ext>
            </a:extLst>
          </p:cNvPr>
          <p:cNvSpPr>
            <a:spLocks noGrp="1"/>
          </p:cNvSpPr>
          <p:nvPr>
            <p:ph type="title"/>
          </p:nvPr>
        </p:nvSpPr>
        <p:spPr/>
        <p:txBody>
          <a:bodyPr/>
          <a:lstStyle/>
          <a:p>
            <a:r>
              <a:rPr lang="en-US" dirty="0"/>
              <a:t>Process</a:t>
            </a:r>
          </a:p>
        </p:txBody>
      </p:sp>
      <p:sp>
        <p:nvSpPr>
          <p:cNvPr id="3" name="Content Placeholder 2">
            <a:extLst>
              <a:ext uri="{FF2B5EF4-FFF2-40B4-BE49-F238E27FC236}">
                <a16:creationId xmlns:a16="http://schemas.microsoft.com/office/drawing/2014/main" id="{1432AB4B-E504-413F-9B0A-DD398DF35991}"/>
              </a:ext>
            </a:extLst>
          </p:cNvPr>
          <p:cNvSpPr>
            <a:spLocks noGrp="1"/>
          </p:cNvSpPr>
          <p:nvPr>
            <p:ph idx="1"/>
          </p:nvPr>
        </p:nvSpPr>
        <p:spPr>
          <a:xfrm>
            <a:off x="304800" y="762000"/>
            <a:ext cx="8534400" cy="5433766"/>
          </a:xfrm>
        </p:spPr>
        <p:txBody>
          <a:bodyPr>
            <a:normAutofit lnSpcReduction="10000"/>
          </a:bodyPr>
          <a:lstStyle/>
          <a:p>
            <a:r>
              <a:rPr lang="en-US" sz="1800" dirty="0">
                <a:solidFill>
                  <a:schemeClr val="tx2"/>
                </a:solidFill>
              </a:rPr>
              <a:t>“…the Commission directs ERCOT to evaluate bridging options to retain existing assets and build new dispatchable generation until the PCM can be fully implemented” (</a:t>
            </a:r>
            <a:r>
              <a:rPr lang="en-US" sz="1800" i="1" dirty="0">
                <a:solidFill>
                  <a:schemeClr val="tx2"/>
                </a:solidFill>
              </a:rPr>
              <a:t>Memorandum attached to Order</a:t>
            </a:r>
            <a:r>
              <a:rPr lang="en-US" sz="1800" dirty="0">
                <a:solidFill>
                  <a:schemeClr val="tx2"/>
                </a:solidFill>
              </a:rPr>
              <a:t>, Project 53298 (Jan. 19, 2023)</a:t>
            </a:r>
          </a:p>
          <a:p>
            <a:endParaRPr lang="en-US" sz="1800" dirty="0">
              <a:latin typeface="Arial" panose="020B0604020202020204" pitchFamily="34"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dirty="0">
                <a:effectLst/>
                <a:latin typeface="Arial" panose="020B0604020202020204" pitchFamily="34" charset="0"/>
                <a:ea typeface="Times New Roman" panose="02020603050405020304" pitchFamily="18" charset="0"/>
              </a:rPr>
              <a:t>ERCOT has been tasked with providing bridge solutions to cover: 1) retaining existing generation and 2) attracting the construction of new generation. The bridge would be in effect while the PUCT’s final market design is being developed.</a:t>
            </a:r>
          </a:p>
          <a:p>
            <a:pPr marL="342900" marR="0" lvl="0" indent="-342900">
              <a:spcBef>
                <a:spcPts val="0"/>
              </a:spcBef>
              <a:spcAft>
                <a:spcPts val="0"/>
              </a:spcAft>
              <a:buFont typeface="Symbol" panose="05050102010706020507" pitchFamily="18" charset="2"/>
              <a:buChar char=""/>
            </a:pPr>
            <a:endParaRPr lang="en-US" sz="1800" dirty="0">
              <a:latin typeface="Arial" panose="020B060402020202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800" dirty="0">
                <a:latin typeface="Arial" panose="020B0604020202020204" pitchFamily="34" charset="0"/>
                <a:ea typeface="Calibri" panose="020F0502020204030204" pitchFamily="34" charset="0"/>
              </a:rPr>
              <a:t>The current recommendations are intended to: </a:t>
            </a:r>
          </a:p>
          <a:p>
            <a:pPr lvl="1" indent="-342900">
              <a:spcBef>
                <a:spcPts val="0"/>
              </a:spcBef>
              <a:buFont typeface="Courier New" panose="02070309020205020404" pitchFamily="49" charset="0"/>
              <a:buChar char="­"/>
            </a:pPr>
            <a:r>
              <a:rPr lang="en-US" sz="1800" dirty="0">
                <a:latin typeface="Arial" panose="020B0604020202020204" pitchFamily="34" charset="0"/>
                <a:ea typeface="Calibri" panose="020F0502020204030204" pitchFamily="34" charset="0"/>
              </a:rPr>
              <a:t>Advance our market to meet the PUCT’s long term goals with minimal distortions and adverse consequences.</a:t>
            </a:r>
          </a:p>
          <a:p>
            <a:pPr lvl="1" indent="-342900">
              <a:spcBef>
                <a:spcPts val="0"/>
              </a:spcBef>
              <a:buFont typeface="Courier New" panose="02070309020205020404" pitchFamily="49" charset="0"/>
              <a:buChar char="­"/>
            </a:pPr>
            <a:r>
              <a:rPr lang="en-US" sz="1800" dirty="0">
                <a:latin typeface="Arial" panose="020B0604020202020204" pitchFamily="34" charset="0"/>
                <a:ea typeface="Calibri" panose="020F0502020204030204" pitchFamily="34" charset="0"/>
              </a:rPr>
              <a:t>Have quick implementation timelines that don’t interfere with a long-term solution.</a:t>
            </a:r>
          </a:p>
          <a:p>
            <a:pPr marL="400050" lvl="1" indent="0">
              <a:spcBef>
                <a:spcPts val="0"/>
              </a:spcBef>
              <a:buNone/>
            </a:pPr>
            <a:endParaRPr lang="en-US" sz="1800" dirty="0">
              <a:latin typeface="Arial" panose="020B060402020202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800" dirty="0">
                <a:latin typeface="Arial" panose="020B0604020202020204" pitchFamily="34" charset="0"/>
                <a:ea typeface="Calibri" panose="020F0502020204030204" pitchFamily="34" charset="0"/>
              </a:rPr>
              <a:t>The current slate of options fall within 3 broad categories:</a:t>
            </a:r>
          </a:p>
          <a:p>
            <a:pPr lvl="1" indent="-342900">
              <a:spcBef>
                <a:spcPts val="0"/>
              </a:spcBef>
              <a:buFont typeface="+mj-lt"/>
              <a:buAutoNum type="arabicPeriod"/>
            </a:pPr>
            <a:r>
              <a:rPr lang="en-US" sz="1800" dirty="0">
                <a:latin typeface="Arial" panose="020B0604020202020204" pitchFamily="34" charset="0"/>
                <a:ea typeface="Calibri" panose="020F0502020204030204" pitchFamily="34" charset="0"/>
              </a:rPr>
              <a:t>Solutions that address new investment and maintaining existing resources.</a:t>
            </a:r>
          </a:p>
          <a:p>
            <a:pPr lvl="1" indent="-342900">
              <a:spcBef>
                <a:spcPts val="0"/>
              </a:spcBef>
              <a:buFont typeface="+mj-lt"/>
              <a:buAutoNum type="arabicPeriod"/>
            </a:pPr>
            <a:r>
              <a:rPr lang="en-US" sz="1800" dirty="0">
                <a:latin typeface="Arial" panose="020B0604020202020204" pitchFamily="34" charset="0"/>
                <a:ea typeface="Calibri" panose="020F0502020204030204" pitchFamily="34" charset="0"/>
              </a:rPr>
              <a:t>Solutions that address existing resources.</a:t>
            </a:r>
          </a:p>
          <a:p>
            <a:pPr lvl="1" indent="-342900">
              <a:spcBef>
                <a:spcPts val="0"/>
              </a:spcBef>
              <a:buFont typeface="+mj-lt"/>
              <a:buAutoNum type="arabicPeriod"/>
            </a:pPr>
            <a:r>
              <a:rPr lang="en-US" sz="1800" dirty="0">
                <a:latin typeface="Arial" panose="020B0604020202020204" pitchFamily="34" charset="0"/>
                <a:ea typeface="Calibri" panose="020F0502020204030204" pitchFamily="34" charset="0"/>
              </a:rPr>
              <a:t>Solutions that address new investment.</a:t>
            </a:r>
          </a:p>
          <a:p>
            <a:pPr marL="0" indent="0">
              <a:spcBef>
                <a:spcPts val="0"/>
              </a:spcBef>
              <a:buNone/>
            </a:pPr>
            <a:endParaRPr lang="en-US" sz="2200" dirty="0">
              <a:latin typeface="Arial" panose="020B0604020202020204"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3194CB6B-1A82-4E7E-A24C-FCD4AF9BD5E0}"/>
              </a:ext>
            </a:extLst>
          </p:cNvPr>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10070608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70D8F-C924-4C12-BFEF-F9B6743958B1}"/>
              </a:ext>
            </a:extLst>
          </p:cNvPr>
          <p:cNvSpPr>
            <a:spLocks noGrp="1"/>
          </p:cNvSpPr>
          <p:nvPr>
            <p:ph type="title"/>
          </p:nvPr>
        </p:nvSpPr>
        <p:spPr>
          <a:xfrm>
            <a:off x="342900" y="218960"/>
            <a:ext cx="8458200" cy="823118"/>
          </a:xfrm>
        </p:spPr>
        <p:txBody>
          <a:bodyPr/>
          <a:lstStyle/>
          <a:p>
            <a:r>
              <a:rPr lang="en-US" sz="2000" dirty="0"/>
              <a:t>Solutions that Address Both New Investment and Maintaining Existing Resources: Implement a Basic settlement component of PCM manually</a:t>
            </a:r>
          </a:p>
        </p:txBody>
      </p:sp>
      <p:sp>
        <p:nvSpPr>
          <p:cNvPr id="3" name="Content Placeholder 2">
            <a:extLst>
              <a:ext uri="{FF2B5EF4-FFF2-40B4-BE49-F238E27FC236}">
                <a16:creationId xmlns:a16="http://schemas.microsoft.com/office/drawing/2014/main" id="{B138B64F-10FA-46E3-B727-5D178F5204BC}"/>
              </a:ext>
            </a:extLst>
          </p:cNvPr>
          <p:cNvSpPr>
            <a:spLocks noGrp="1"/>
          </p:cNvSpPr>
          <p:nvPr>
            <p:ph idx="1"/>
          </p:nvPr>
        </p:nvSpPr>
        <p:spPr>
          <a:xfrm>
            <a:off x="353786" y="1236150"/>
            <a:ext cx="8458200" cy="5084481"/>
          </a:xfrm>
        </p:spPr>
        <p:txBody>
          <a:bodyPr>
            <a:normAutofit/>
          </a:bodyPr>
          <a:lstStyle/>
          <a:p>
            <a:pPr marL="0" marR="0" indent="0">
              <a:lnSpc>
                <a:spcPct val="107000"/>
              </a:lnSpc>
              <a:spcBef>
                <a:spcPts val="0"/>
              </a:spcBef>
              <a:spcAft>
                <a:spcPts val="800"/>
              </a:spcAft>
              <a:buNone/>
            </a:pPr>
            <a:r>
              <a:rPr lang="en-US" sz="1800" dirty="0">
                <a:effectLst/>
                <a:latin typeface="Arial" panose="020B0604020202020204" pitchFamily="34" charset="0"/>
                <a:ea typeface="Calibri" panose="020F0502020204030204" pitchFamily="34" charset="0"/>
                <a:cs typeface="Arial" panose="020B0604020202020204" pitchFamily="34" charset="0"/>
              </a:rPr>
              <a:t>ERCOT creates a basic manually settled PCM (Performance Credit Mechanism) that pays generators for their performance. This payment would be funded by a load ratio share allocation to all LSEs.</a:t>
            </a:r>
          </a:p>
          <a:p>
            <a:pPr marL="403225" marR="0" indent="-403225">
              <a:lnSpc>
                <a:spcPct val="107000"/>
              </a:lnSpc>
              <a:spcBef>
                <a:spcPts val="0"/>
              </a:spcBef>
              <a:spcAft>
                <a:spcPts val="800"/>
              </a:spcAft>
              <a:buNone/>
            </a:pPr>
            <a:r>
              <a:rPr lang="en-US" sz="1800" dirty="0">
                <a:effectLst/>
                <a:latin typeface="Arial" panose="020B0604020202020204" pitchFamily="34" charset="0"/>
                <a:ea typeface="Calibri" panose="020F0502020204030204" pitchFamily="34" charset="0"/>
                <a:cs typeface="Arial" panose="020B0604020202020204" pitchFamily="34" charset="0"/>
              </a:rPr>
              <a:t>Pros: </a:t>
            </a:r>
          </a:p>
          <a:p>
            <a:pPr marL="403225" indent="-403225">
              <a:spcBef>
                <a:spcPts val="0"/>
              </a:spcBef>
              <a:spcAft>
                <a:spcPts val="800"/>
              </a:spcAft>
            </a:pPr>
            <a:r>
              <a:rPr lang="en-US" sz="1800" dirty="0">
                <a:effectLst/>
                <a:latin typeface="Arial" panose="020B0604020202020204" pitchFamily="34" charset="0"/>
                <a:ea typeface="Calibri" panose="020F0502020204030204" pitchFamily="34" charset="0"/>
                <a:cs typeface="Arial" panose="020B0604020202020204" pitchFamily="34" charset="0"/>
              </a:rPr>
              <a:t>Has a medium implementation timeline (late 2023 early 2024).</a:t>
            </a:r>
          </a:p>
          <a:p>
            <a:pPr marL="403225" indent="-403225">
              <a:spcBef>
                <a:spcPts val="0"/>
              </a:spcBef>
              <a:spcAft>
                <a:spcPts val="800"/>
              </a:spcAft>
            </a:pPr>
            <a:r>
              <a:rPr lang="en-US" sz="1800" dirty="0">
                <a:effectLst/>
                <a:latin typeface="Arial" panose="020B0604020202020204" pitchFamily="34" charset="0"/>
                <a:ea typeface="Calibri" panose="020F0502020204030204" pitchFamily="34" charset="0"/>
                <a:cs typeface="Arial" panose="020B0604020202020204" pitchFamily="34" charset="0"/>
              </a:rPr>
              <a:t>Gets a payment to generators that is based on performance.</a:t>
            </a:r>
          </a:p>
          <a:p>
            <a:pPr marL="403225" indent="-403225">
              <a:spcBef>
                <a:spcPts val="0"/>
              </a:spcBef>
              <a:spcAft>
                <a:spcPts val="800"/>
              </a:spcAft>
            </a:pPr>
            <a:r>
              <a:rPr lang="en-US" sz="1800" dirty="0">
                <a:effectLst/>
                <a:latin typeface="Arial" panose="020B0604020202020204" pitchFamily="34" charset="0"/>
                <a:ea typeface="Calibri" panose="020F0502020204030204" pitchFamily="34" charset="0"/>
                <a:cs typeface="Arial" panose="020B0604020202020204" pitchFamily="34" charset="0"/>
              </a:rPr>
              <a:t>Has mechanisms to preserve both existing generation and new entry.</a:t>
            </a:r>
          </a:p>
          <a:p>
            <a:pPr marL="403225" indent="-403225">
              <a:spcBef>
                <a:spcPts val="0"/>
              </a:spcBef>
              <a:spcAft>
                <a:spcPts val="800"/>
              </a:spcAft>
            </a:pPr>
            <a:r>
              <a:rPr lang="en-US" sz="1800" dirty="0">
                <a:effectLst/>
                <a:latin typeface="Arial" panose="020B0604020202020204" pitchFamily="34" charset="0"/>
                <a:ea typeface="Calibri" panose="020F0502020204030204" pitchFamily="34" charset="0"/>
                <a:cs typeface="Arial" panose="020B0604020202020204" pitchFamily="34" charset="0"/>
              </a:rPr>
              <a:t>Partially begins the PUCT recommended market design change.</a:t>
            </a:r>
          </a:p>
          <a:p>
            <a:pPr marL="403225" indent="-403225">
              <a:spcBef>
                <a:spcPts val="0"/>
              </a:spcBef>
              <a:spcAft>
                <a:spcPts val="800"/>
              </a:spcAft>
            </a:pPr>
            <a:r>
              <a:rPr lang="en-US" sz="1800" dirty="0">
                <a:effectLst/>
                <a:latin typeface="Arial" panose="020B0604020202020204" pitchFamily="34" charset="0"/>
                <a:ea typeface="Calibri" panose="020F0502020204030204" pitchFamily="34" charset="0"/>
                <a:cs typeface="Arial" panose="020B0604020202020204" pitchFamily="34" charset="0"/>
              </a:rPr>
              <a:t>Gives stakeholders and markets experience with the proposed future state.</a:t>
            </a:r>
          </a:p>
          <a:p>
            <a:pPr marL="403225" indent="-403225">
              <a:lnSpc>
                <a:spcPct val="107000"/>
              </a:lnSpc>
              <a:spcBef>
                <a:spcPts val="0"/>
              </a:spcBef>
              <a:spcAft>
                <a:spcPts val="800"/>
              </a:spcAft>
              <a:buNone/>
              <a:tabLst>
                <a:tab pos="860425" algn="l"/>
              </a:tabLst>
            </a:pPr>
            <a:r>
              <a:rPr lang="en-US" sz="1800" dirty="0">
                <a:effectLst/>
                <a:latin typeface="Arial" panose="020B0604020202020204" pitchFamily="34" charset="0"/>
                <a:ea typeface="Calibri" panose="020F0502020204030204" pitchFamily="34" charset="0"/>
                <a:cs typeface="Arial" panose="020B0604020202020204" pitchFamily="34" charset="0"/>
              </a:rPr>
              <a:t>Cons: 	</a:t>
            </a:r>
          </a:p>
          <a:p>
            <a:pPr marL="403225" indent="-403225">
              <a:spcBef>
                <a:spcPts val="0"/>
              </a:spcBef>
              <a:spcAft>
                <a:spcPts val="800"/>
              </a:spcAft>
              <a:tabLst>
                <a:tab pos="860425" algn="l"/>
              </a:tabLst>
            </a:pPr>
            <a:r>
              <a:rPr lang="en-US" sz="1800" dirty="0">
                <a:effectLst/>
                <a:latin typeface="Arial" panose="020B0604020202020204" pitchFamily="34" charset="0"/>
                <a:ea typeface="Calibri" panose="020F0502020204030204" pitchFamily="34" charset="0"/>
                <a:cs typeface="Arial" panose="020B0604020202020204" pitchFamily="34" charset="0"/>
              </a:rPr>
              <a:t>Does not create an obligation for LSEs to contract. </a:t>
            </a:r>
          </a:p>
          <a:p>
            <a:pPr marL="403225" indent="-403225">
              <a:spcBef>
                <a:spcPts val="0"/>
              </a:spcBef>
              <a:spcAft>
                <a:spcPts val="800"/>
              </a:spcAft>
              <a:tabLst>
                <a:tab pos="860425" algn="l"/>
              </a:tabLst>
            </a:pPr>
            <a:r>
              <a:rPr lang="en-US" sz="1800" dirty="0">
                <a:effectLst/>
                <a:latin typeface="Arial" panose="020B0604020202020204" pitchFamily="34" charset="0"/>
                <a:ea typeface="Calibri" panose="020F0502020204030204" pitchFamily="34" charset="0"/>
                <a:cs typeface="Arial" panose="020B0604020202020204" pitchFamily="34" charset="0"/>
              </a:rPr>
              <a:t>There would not be a forward market. The value of a PC is determined exclusively by ERCOT.</a:t>
            </a:r>
          </a:p>
          <a:p>
            <a:pPr marL="0" indent="0">
              <a:buNone/>
            </a:pPr>
            <a:endParaRPr lang="en-US" sz="1600" dirty="0">
              <a:solidFill>
                <a:schemeClr val="tx2"/>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EEA9C66-1CA0-446D-AE86-B3A954BB329E}"/>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3</a:t>
            </a:fld>
            <a:endParaRPr lang="en-US" dirty="0">
              <a:solidFill>
                <a:prstClr val="black">
                  <a:tint val="75000"/>
                </a:prstClr>
              </a:solidFill>
            </a:endParaRPr>
          </a:p>
        </p:txBody>
      </p:sp>
    </p:spTree>
    <p:extLst>
      <p:ext uri="{BB962C8B-B14F-4D97-AF65-F5344CB8AC3E}">
        <p14:creationId xmlns:p14="http://schemas.microsoft.com/office/powerpoint/2010/main" val="885154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27E0F-C377-40D8-9B85-C8C8DFD365BD}"/>
              </a:ext>
            </a:extLst>
          </p:cNvPr>
          <p:cNvSpPr>
            <a:spLocks noGrp="1"/>
          </p:cNvSpPr>
          <p:nvPr>
            <p:ph type="title"/>
          </p:nvPr>
        </p:nvSpPr>
        <p:spPr>
          <a:xfrm>
            <a:off x="381000" y="243682"/>
            <a:ext cx="8458200" cy="899318"/>
          </a:xfrm>
        </p:spPr>
        <p:txBody>
          <a:bodyPr/>
          <a:lstStyle/>
          <a:p>
            <a:r>
              <a:rPr lang="en-US" sz="2000" dirty="0"/>
              <a:t>Solutions that Address Both New Investment and Maintaining Existing Resources: Procure Additional Ancillary Services</a:t>
            </a:r>
          </a:p>
        </p:txBody>
      </p:sp>
      <p:sp>
        <p:nvSpPr>
          <p:cNvPr id="3" name="Content Placeholder 2">
            <a:extLst>
              <a:ext uri="{FF2B5EF4-FFF2-40B4-BE49-F238E27FC236}">
                <a16:creationId xmlns:a16="http://schemas.microsoft.com/office/drawing/2014/main" id="{9C68678B-02B4-4289-BCC6-AFF4901C46F5}"/>
              </a:ext>
            </a:extLst>
          </p:cNvPr>
          <p:cNvSpPr>
            <a:spLocks noGrp="1"/>
          </p:cNvSpPr>
          <p:nvPr>
            <p:ph idx="1"/>
          </p:nvPr>
        </p:nvSpPr>
        <p:spPr>
          <a:xfrm>
            <a:off x="304800" y="1066800"/>
            <a:ext cx="8534400" cy="4624633"/>
          </a:xfrm>
        </p:spPr>
        <p:txBody>
          <a:bodyPr>
            <a:normAutofit/>
          </a:bodyPr>
          <a:lstStyle/>
          <a:p>
            <a:pPr marL="0" marR="0" indent="0">
              <a:lnSpc>
                <a:spcPct val="107000"/>
              </a:lnSpc>
              <a:spcBef>
                <a:spcPts val="0"/>
              </a:spcBef>
              <a:spcAft>
                <a:spcPts val="800"/>
              </a:spcAft>
              <a:buNone/>
            </a:pPr>
            <a:r>
              <a:rPr lang="en-US" sz="1800" dirty="0">
                <a:effectLst/>
                <a:latin typeface="Arial" panose="020B0604020202020204" pitchFamily="34" charset="0"/>
                <a:ea typeface="Calibri" panose="020F0502020204030204" pitchFamily="34" charset="0"/>
                <a:cs typeface="Arial" panose="020B0604020202020204" pitchFamily="34" charset="0"/>
              </a:rPr>
              <a:t>ERCOT would procure more ancillary services and thereby pay an ancillary service payment to more market resources. </a:t>
            </a:r>
          </a:p>
          <a:p>
            <a:pPr marL="0" marR="0" indent="0">
              <a:lnSpc>
                <a:spcPct val="107000"/>
              </a:lnSpc>
              <a:spcBef>
                <a:spcPts val="0"/>
              </a:spcBef>
              <a:spcAft>
                <a:spcPts val="800"/>
              </a:spcAft>
              <a:buNone/>
            </a:pPr>
            <a:r>
              <a:rPr lang="en-US" sz="1800" dirty="0">
                <a:effectLst/>
                <a:latin typeface="Arial" panose="020B0604020202020204" pitchFamily="34" charset="0"/>
                <a:ea typeface="Calibri" panose="020F0502020204030204" pitchFamily="34" charset="0"/>
                <a:cs typeface="Arial" panose="020B0604020202020204" pitchFamily="34" charset="0"/>
              </a:rPr>
              <a:t>Pros:</a:t>
            </a:r>
            <a:endParaRPr lang="en-US" sz="1800" dirty="0">
              <a:latin typeface="Arial" panose="020B0604020202020204" pitchFamily="34" charset="0"/>
              <a:ea typeface="Calibri" panose="020F0502020204030204" pitchFamily="34" charset="0"/>
              <a:cs typeface="Arial" panose="020B0604020202020204" pitchFamily="34" charset="0"/>
            </a:endParaRPr>
          </a:p>
          <a:p>
            <a:pPr marL="457200" marR="0">
              <a:spcBef>
                <a:spcPts val="0"/>
              </a:spcBef>
              <a:spcAft>
                <a:spcPts val="800"/>
              </a:spcAft>
            </a:pPr>
            <a:r>
              <a:rPr lang="en-US" sz="1800" dirty="0">
                <a:effectLst/>
                <a:latin typeface="Arial" panose="020B0604020202020204" pitchFamily="34" charset="0"/>
                <a:ea typeface="Calibri" panose="020F0502020204030204" pitchFamily="34" charset="0"/>
                <a:cs typeface="Arial" panose="020B0604020202020204" pitchFamily="34" charset="0"/>
              </a:rPr>
              <a:t>Can be implemented quickly.</a:t>
            </a:r>
          </a:p>
          <a:p>
            <a:pPr marL="457200" marR="0">
              <a:spcBef>
                <a:spcPts val="0"/>
              </a:spcBef>
              <a:spcAft>
                <a:spcPts val="800"/>
              </a:spcAft>
            </a:pPr>
            <a:r>
              <a:rPr lang="en-US" sz="1800" dirty="0">
                <a:effectLst/>
                <a:latin typeface="Arial" panose="020B0604020202020204" pitchFamily="34" charset="0"/>
                <a:ea typeface="Calibri" panose="020F0502020204030204" pitchFamily="34" charset="0"/>
                <a:cs typeface="Arial" panose="020B0604020202020204" pitchFamily="34" charset="0"/>
              </a:rPr>
              <a:t>Utilizes existing market design.</a:t>
            </a:r>
          </a:p>
          <a:p>
            <a:pPr marL="457200" marR="0" indent="-338138">
              <a:lnSpc>
                <a:spcPct val="107000"/>
              </a:lnSpc>
              <a:spcBef>
                <a:spcPts val="0"/>
              </a:spcBef>
              <a:spcAft>
                <a:spcPts val="800"/>
              </a:spcAft>
              <a:buNone/>
            </a:pPr>
            <a:r>
              <a:rPr lang="en-US" sz="1800" dirty="0">
                <a:effectLst/>
                <a:latin typeface="Arial" panose="020B0604020202020204" pitchFamily="34" charset="0"/>
                <a:ea typeface="Calibri" panose="020F0502020204030204" pitchFamily="34" charset="0"/>
                <a:cs typeface="Arial" panose="020B0604020202020204" pitchFamily="34" charset="0"/>
              </a:rPr>
              <a:t>Cons: </a:t>
            </a:r>
            <a:endParaRPr lang="en-US" sz="1800" dirty="0">
              <a:latin typeface="Arial" panose="020B0604020202020204" pitchFamily="34" charset="0"/>
              <a:ea typeface="Calibri" panose="020F0502020204030204" pitchFamily="34" charset="0"/>
              <a:cs typeface="Arial" panose="020B0604020202020204" pitchFamily="34" charset="0"/>
            </a:endParaRPr>
          </a:p>
          <a:p>
            <a:pPr marR="0" indent="-223838">
              <a:spcBef>
                <a:spcPts val="0"/>
              </a:spcBef>
              <a:spcAft>
                <a:spcPts val="800"/>
              </a:spcAft>
            </a:pPr>
            <a:r>
              <a:rPr lang="en-US" sz="1800" dirty="0">
                <a:effectLst/>
                <a:latin typeface="Arial" panose="020B0604020202020204" pitchFamily="34" charset="0"/>
                <a:ea typeface="Calibri" panose="020F0502020204030204" pitchFamily="34" charset="0"/>
                <a:cs typeface="Arial" panose="020B0604020202020204" pitchFamily="34" charset="0"/>
              </a:rPr>
              <a:t>Ancillary service markets appear to be relatively illiquid, especially Non-Spin Reserve Service (NSRS). Prolonged price increases could precede an investment response.</a:t>
            </a:r>
          </a:p>
          <a:p>
            <a:pPr marR="0" indent="-223838">
              <a:spcBef>
                <a:spcPts val="0"/>
              </a:spcBef>
              <a:spcAft>
                <a:spcPts val="800"/>
              </a:spcAft>
            </a:pPr>
            <a:r>
              <a:rPr lang="en-US" sz="1800" dirty="0">
                <a:effectLst/>
                <a:latin typeface="Arial" panose="020B0604020202020204" pitchFamily="34" charset="0"/>
                <a:ea typeface="Calibri" panose="020F0502020204030204" pitchFamily="34" charset="0"/>
                <a:cs typeface="Arial" panose="020B0604020202020204" pitchFamily="34" charset="0"/>
              </a:rPr>
              <a:t>Increased procurement of Ancillary Services has not </a:t>
            </a:r>
            <a:r>
              <a:rPr lang="en-US" sz="1800" dirty="0">
                <a:latin typeface="Arial" panose="020B0604020202020204" pitchFamily="34" charset="0"/>
                <a:ea typeface="Calibri" panose="020F0502020204030204" pitchFamily="34" charset="0"/>
                <a:cs typeface="Arial" panose="020B0604020202020204" pitchFamily="34" charset="0"/>
              </a:rPr>
              <a:t>resolved</a:t>
            </a:r>
            <a:r>
              <a:rPr lang="en-US" sz="1800" dirty="0">
                <a:effectLst/>
                <a:latin typeface="Arial" panose="020B0604020202020204" pitchFamily="34" charset="0"/>
                <a:ea typeface="Calibri" panose="020F0502020204030204" pitchFamily="34" charset="0"/>
                <a:cs typeface="Arial" panose="020B0604020202020204" pitchFamily="34" charset="0"/>
              </a:rPr>
              <a:t> the reliance on Reliability Unit Commitment (RUC).</a:t>
            </a:r>
          </a:p>
          <a:p>
            <a:pPr marR="0" indent="-223838">
              <a:spcBef>
                <a:spcPts val="0"/>
              </a:spcBef>
              <a:spcAft>
                <a:spcPts val="800"/>
              </a:spcAft>
            </a:pPr>
            <a:r>
              <a:rPr lang="en-US" sz="1800" dirty="0">
                <a:effectLst/>
                <a:latin typeface="Arial" panose="020B0604020202020204" pitchFamily="34" charset="0"/>
                <a:ea typeface="Calibri" panose="020F0502020204030204" pitchFamily="34" charset="0"/>
                <a:cs typeface="Arial" panose="020B0604020202020204" pitchFamily="34" charset="0"/>
              </a:rPr>
              <a:t>Only rewards a subset of the resources serving the grid.</a:t>
            </a:r>
            <a:endParaRPr lang="en-US" sz="14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75588649-58E9-42B3-ADBE-7F6FE019E21E}"/>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tint val="75000"/>
                </a:prst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2619491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27E0F-C377-40D8-9B85-C8C8DFD365BD}"/>
              </a:ext>
            </a:extLst>
          </p:cNvPr>
          <p:cNvSpPr>
            <a:spLocks noGrp="1"/>
          </p:cNvSpPr>
          <p:nvPr>
            <p:ph type="title"/>
          </p:nvPr>
        </p:nvSpPr>
        <p:spPr>
          <a:xfrm>
            <a:off x="381000" y="243682"/>
            <a:ext cx="8458200" cy="899318"/>
          </a:xfrm>
        </p:spPr>
        <p:txBody>
          <a:bodyPr/>
          <a:lstStyle/>
          <a:p>
            <a:r>
              <a:rPr lang="en-US" sz="2000" dirty="0"/>
              <a:t>Solutions that Address Both New Investment and Maintaining Existing Resources: Enhance the Operating Reserve Demand Curve (ORDC)</a:t>
            </a:r>
          </a:p>
        </p:txBody>
      </p:sp>
      <p:sp>
        <p:nvSpPr>
          <p:cNvPr id="3" name="Content Placeholder 2">
            <a:extLst>
              <a:ext uri="{FF2B5EF4-FFF2-40B4-BE49-F238E27FC236}">
                <a16:creationId xmlns:a16="http://schemas.microsoft.com/office/drawing/2014/main" id="{9C68678B-02B4-4289-BCC6-AFF4901C46F5}"/>
              </a:ext>
            </a:extLst>
          </p:cNvPr>
          <p:cNvSpPr>
            <a:spLocks noGrp="1"/>
          </p:cNvSpPr>
          <p:nvPr>
            <p:ph idx="1"/>
          </p:nvPr>
        </p:nvSpPr>
        <p:spPr>
          <a:xfrm>
            <a:off x="304800" y="1295400"/>
            <a:ext cx="8534400" cy="4624633"/>
          </a:xfrm>
        </p:spPr>
        <p:txBody>
          <a:bodyPr>
            <a:normAutofit/>
          </a:bodyPr>
          <a:lstStyle/>
          <a:p>
            <a:pPr marL="0" marR="0" indent="0">
              <a:lnSpc>
                <a:spcPct val="107000"/>
              </a:lnSpc>
              <a:spcBef>
                <a:spcPts val="0"/>
              </a:spcBef>
              <a:spcAft>
                <a:spcPts val="800"/>
              </a:spcAft>
              <a:buNone/>
            </a:pPr>
            <a:r>
              <a:rPr lang="en-US" sz="1800" dirty="0">
                <a:effectLst/>
                <a:latin typeface="Arial" panose="020B0604020202020204" pitchFamily="34" charset="0"/>
                <a:ea typeface="Calibri" panose="020F0502020204030204" pitchFamily="34" charset="0"/>
                <a:cs typeface="Arial" panose="020B0604020202020204" pitchFamily="34" charset="0"/>
              </a:rPr>
              <a:t>ORDC would be modified to achieve a 1 in 10 LOLE in 2026. This would involve changing parameters of the curve. Except for VOLL/offer cap decoupling and minimum ORDC adder (which require system changes), all other parameters can be changed by PUCT instruction and BOD approval.</a:t>
            </a:r>
          </a:p>
          <a:p>
            <a:pPr marL="114300" marR="0" indent="0">
              <a:lnSpc>
                <a:spcPct val="107000"/>
              </a:lnSpc>
              <a:spcBef>
                <a:spcPts val="0"/>
              </a:spcBef>
              <a:spcAft>
                <a:spcPts val="800"/>
              </a:spcAft>
              <a:buNone/>
            </a:pPr>
            <a:r>
              <a:rPr lang="en-US" sz="1800" dirty="0">
                <a:effectLst/>
                <a:latin typeface="Arial" panose="020B0604020202020204" pitchFamily="34" charset="0"/>
                <a:ea typeface="Calibri" panose="020F0502020204030204" pitchFamily="34" charset="0"/>
                <a:cs typeface="Arial" panose="020B0604020202020204" pitchFamily="34" charset="0"/>
              </a:rPr>
              <a:t>Pros:</a:t>
            </a:r>
            <a:endParaRPr lang="en-US" sz="1800" dirty="0">
              <a:latin typeface="Arial" panose="020B0604020202020204" pitchFamily="34" charset="0"/>
              <a:ea typeface="Calibri" panose="020F0502020204030204" pitchFamily="34" charset="0"/>
              <a:cs typeface="Arial" panose="020B0604020202020204" pitchFamily="34" charset="0"/>
            </a:endParaRPr>
          </a:p>
          <a:p>
            <a:pPr marL="457200" marR="0">
              <a:spcBef>
                <a:spcPts val="0"/>
              </a:spcBef>
              <a:spcAft>
                <a:spcPts val="800"/>
              </a:spcAft>
            </a:pPr>
            <a:r>
              <a:rPr lang="en-US" sz="1800" dirty="0">
                <a:effectLst/>
                <a:latin typeface="Arial" panose="020B0604020202020204" pitchFamily="34" charset="0"/>
                <a:ea typeface="Calibri" panose="020F0502020204030204" pitchFamily="34" charset="0"/>
                <a:cs typeface="Arial" panose="020B0604020202020204" pitchFamily="34" charset="0"/>
              </a:rPr>
              <a:t>Can be implemented quickly.</a:t>
            </a:r>
          </a:p>
          <a:p>
            <a:pPr marL="457200" marR="0">
              <a:spcBef>
                <a:spcPts val="0"/>
              </a:spcBef>
              <a:spcAft>
                <a:spcPts val="800"/>
              </a:spcAft>
            </a:pPr>
            <a:r>
              <a:rPr lang="en-US" sz="1800" dirty="0">
                <a:effectLst/>
                <a:latin typeface="Arial" panose="020B0604020202020204" pitchFamily="34" charset="0"/>
                <a:ea typeface="Calibri" panose="020F0502020204030204" pitchFamily="34" charset="0"/>
                <a:cs typeface="Arial" panose="020B0604020202020204" pitchFamily="34" charset="0"/>
              </a:rPr>
              <a:t>Enhancement to the energy-only market.</a:t>
            </a:r>
          </a:p>
          <a:p>
            <a:pPr marL="457200" marR="0" indent="-338138">
              <a:lnSpc>
                <a:spcPct val="107000"/>
              </a:lnSpc>
              <a:spcBef>
                <a:spcPts val="0"/>
              </a:spcBef>
              <a:spcAft>
                <a:spcPts val="800"/>
              </a:spcAft>
              <a:buNone/>
            </a:pPr>
            <a:r>
              <a:rPr lang="en-US" sz="1800" dirty="0">
                <a:effectLst/>
                <a:latin typeface="Arial" panose="020B0604020202020204" pitchFamily="34" charset="0"/>
                <a:ea typeface="Calibri" panose="020F0502020204030204" pitchFamily="34" charset="0"/>
                <a:cs typeface="Arial" panose="020B0604020202020204" pitchFamily="34" charset="0"/>
              </a:rPr>
              <a:t>Cons:</a:t>
            </a:r>
            <a:endParaRPr lang="en-US" sz="1800" dirty="0">
              <a:latin typeface="Arial" panose="020B0604020202020204" pitchFamily="34" charset="0"/>
              <a:ea typeface="Calibri" panose="020F0502020204030204" pitchFamily="34" charset="0"/>
              <a:cs typeface="Arial" panose="020B0604020202020204" pitchFamily="34" charset="0"/>
            </a:endParaRPr>
          </a:p>
          <a:p>
            <a:pPr marL="457200" marR="0" indent="-338138">
              <a:lnSpc>
                <a:spcPct val="107000"/>
              </a:lnSpc>
              <a:spcBef>
                <a:spcPts val="0"/>
              </a:spcBef>
              <a:spcAft>
                <a:spcPts val="800"/>
              </a:spcAft>
            </a:pPr>
            <a:r>
              <a:rPr lang="en-US" sz="1800" dirty="0">
                <a:effectLst/>
                <a:latin typeface="Arial" panose="020B0604020202020204" pitchFamily="34" charset="0"/>
                <a:ea typeface="Calibri" panose="020F0502020204030204" pitchFamily="34" charset="0"/>
                <a:cs typeface="Arial" panose="020B0604020202020204" pitchFamily="34" charset="0"/>
              </a:rPr>
              <a:t>Relies on mechanisms of the energy-only market for revenue (requires scarcity conditions).</a:t>
            </a:r>
          </a:p>
          <a:p>
            <a:pPr marL="0" indent="0">
              <a:buNone/>
            </a:pPr>
            <a:endParaRPr lang="en-US" sz="14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75588649-58E9-42B3-ADBE-7F6FE019E21E}"/>
              </a:ext>
            </a:extLst>
          </p:cNvPr>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2179836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27E0F-C377-40D8-9B85-C8C8DFD365BD}"/>
              </a:ext>
            </a:extLst>
          </p:cNvPr>
          <p:cNvSpPr>
            <a:spLocks noGrp="1"/>
          </p:cNvSpPr>
          <p:nvPr>
            <p:ph type="title"/>
          </p:nvPr>
        </p:nvSpPr>
        <p:spPr>
          <a:xfrm>
            <a:off x="381000" y="243682"/>
            <a:ext cx="8458200" cy="899318"/>
          </a:xfrm>
        </p:spPr>
        <p:txBody>
          <a:bodyPr/>
          <a:lstStyle/>
          <a:p>
            <a:r>
              <a:rPr lang="en-US" sz="2000" dirty="0"/>
              <a:t>Solutions that Address Both New Investment and Maintaining Existing Resources: Backstop Reserve Service</a:t>
            </a:r>
          </a:p>
        </p:txBody>
      </p:sp>
      <p:sp>
        <p:nvSpPr>
          <p:cNvPr id="3" name="Content Placeholder 2">
            <a:extLst>
              <a:ext uri="{FF2B5EF4-FFF2-40B4-BE49-F238E27FC236}">
                <a16:creationId xmlns:a16="http://schemas.microsoft.com/office/drawing/2014/main" id="{9C68678B-02B4-4289-BCC6-AFF4901C46F5}"/>
              </a:ext>
            </a:extLst>
          </p:cNvPr>
          <p:cNvSpPr>
            <a:spLocks noGrp="1"/>
          </p:cNvSpPr>
          <p:nvPr>
            <p:ph idx="1"/>
          </p:nvPr>
        </p:nvSpPr>
        <p:spPr>
          <a:xfrm>
            <a:off x="304800" y="1066800"/>
            <a:ext cx="8534400" cy="4624633"/>
          </a:xfrm>
        </p:spPr>
        <p:txBody>
          <a:bodyPr>
            <a:normAutofit fontScale="92500" lnSpcReduction="20000"/>
          </a:bodyPr>
          <a:lstStyle/>
          <a:p>
            <a:pPr marL="0" marR="0" indent="0">
              <a:lnSpc>
                <a:spcPct val="107000"/>
              </a:lnSpc>
              <a:spcBef>
                <a:spcPts val="0"/>
              </a:spcBef>
              <a:spcAft>
                <a:spcPts val="800"/>
              </a:spcAft>
              <a:buNone/>
            </a:pPr>
            <a:r>
              <a:rPr lang="en-US" sz="1800" dirty="0">
                <a:effectLst/>
                <a:latin typeface="Arial" panose="020B0604020202020204" pitchFamily="34" charset="0"/>
                <a:ea typeface="Calibri" panose="020F0502020204030204" pitchFamily="34" charset="0"/>
                <a:cs typeface="Arial" panose="020B0604020202020204" pitchFamily="34" charset="0"/>
              </a:rPr>
              <a:t>ERCOT procures a preset capacity amount based on bids.  Rules are then established to dispatch these resources only when scarcity conditions are met. </a:t>
            </a:r>
          </a:p>
          <a:p>
            <a:pPr marL="114300" marR="0" indent="0">
              <a:lnSpc>
                <a:spcPct val="107000"/>
              </a:lnSpc>
              <a:spcBef>
                <a:spcPts val="0"/>
              </a:spcBef>
              <a:spcAft>
                <a:spcPts val="800"/>
              </a:spcAft>
              <a:buNone/>
            </a:pPr>
            <a:r>
              <a:rPr lang="en-US" sz="1800" dirty="0">
                <a:effectLst/>
                <a:latin typeface="Arial" panose="020B0604020202020204" pitchFamily="34" charset="0"/>
                <a:ea typeface="Calibri" panose="020F0502020204030204" pitchFamily="34" charset="0"/>
                <a:cs typeface="Arial" panose="020B0604020202020204" pitchFamily="34" charset="0"/>
              </a:rPr>
              <a:t>Pros:	</a:t>
            </a:r>
          </a:p>
          <a:p>
            <a:pPr marL="461963" indent="-347663">
              <a:lnSpc>
                <a:spcPct val="107000"/>
              </a:lnSpc>
              <a:spcBef>
                <a:spcPts val="0"/>
              </a:spcBef>
              <a:spcAft>
                <a:spcPts val="800"/>
              </a:spcAft>
            </a:pPr>
            <a:r>
              <a:rPr lang="en-US" sz="1800" dirty="0">
                <a:effectLst/>
                <a:latin typeface="Arial" panose="020B0604020202020204" pitchFamily="34" charset="0"/>
                <a:ea typeface="Calibri" panose="020F0502020204030204" pitchFamily="34" charset="0"/>
                <a:cs typeface="Arial" panose="020B0604020202020204" pitchFamily="34" charset="0"/>
              </a:rPr>
              <a:t>Has a medium implementation timeline (Deliverable late 2023 early 2024).</a:t>
            </a:r>
          </a:p>
          <a:p>
            <a:pPr marL="457200" marR="0">
              <a:lnSpc>
                <a:spcPct val="107000"/>
              </a:lnSpc>
              <a:spcBef>
                <a:spcPts val="0"/>
              </a:spcBef>
              <a:spcAft>
                <a:spcPts val="800"/>
              </a:spcAft>
            </a:pPr>
            <a:r>
              <a:rPr lang="en-US" sz="1800" dirty="0">
                <a:effectLst/>
                <a:latin typeface="Arial" panose="020B0604020202020204" pitchFamily="34" charset="0"/>
                <a:ea typeface="Calibri" panose="020F0502020204030204" pitchFamily="34" charset="0"/>
                <a:cs typeface="Arial" panose="020B0604020202020204" pitchFamily="34" charset="0"/>
              </a:rPr>
              <a:t>Has mechanisms to preserve both existing generation and new entry.</a:t>
            </a:r>
          </a:p>
          <a:p>
            <a:pPr marL="117475" marR="0" indent="0">
              <a:lnSpc>
                <a:spcPct val="107000"/>
              </a:lnSpc>
              <a:spcBef>
                <a:spcPts val="0"/>
              </a:spcBef>
              <a:spcAft>
                <a:spcPts val="800"/>
              </a:spcAft>
              <a:buNone/>
            </a:pPr>
            <a:r>
              <a:rPr lang="en-US" sz="1800" dirty="0">
                <a:effectLst/>
                <a:latin typeface="Arial" panose="020B0604020202020204" pitchFamily="34" charset="0"/>
                <a:ea typeface="Calibri" panose="020F0502020204030204" pitchFamily="34" charset="0"/>
                <a:cs typeface="Arial" panose="020B0604020202020204" pitchFamily="34" charset="0"/>
              </a:rPr>
              <a:t>Cons: </a:t>
            </a:r>
          </a:p>
          <a:p>
            <a:pPr marL="457200" indent="-338138">
              <a:lnSpc>
                <a:spcPct val="107000"/>
              </a:lnSpc>
              <a:spcBef>
                <a:spcPts val="0"/>
              </a:spcBef>
              <a:spcAft>
                <a:spcPts val="800"/>
              </a:spcAft>
            </a:pPr>
            <a:r>
              <a:rPr lang="en-US" sz="1800" dirty="0">
                <a:effectLst/>
                <a:latin typeface="Arial" panose="020B0604020202020204" pitchFamily="34" charset="0"/>
                <a:ea typeface="Calibri" panose="020F0502020204030204" pitchFamily="34" charset="0"/>
                <a:cs typeface="Arial" panose="020B0604020202020204" pitchFamily="34" charset="0"/>
              </a:rPr>
              <a:t>For most of the market resources, BRS relies on mechanisms of the energy-only market for revenue (requires scarcity conditions). Only a subset of the resources serving the grid receive the payment.</a:t>
            </a:r>
          </a:p>
          <a:p>
            <a:pPr marL="457200" indent="-338138">
              <a:lnSpc>
                <a:spcPct val="107000"/>
              </a:lnSpc>
              <a:spcBef>
                <a:spcPts val="0"/>
              </a:spcBef>
              <a:spcAft>
                <a:spcPts val="800"/>
              </a:spcAft>
            </a:pPr>
            <a:r>
              <a:rPr lang="en-US" sz="1800" dirty="0">
                <a:effectLst/>
                <a:latin typeface="Arial" panose="020B0604020202020204" pitchFamily="34" charset="0"/>
                <a:ea typeface="Calibri" panose="020F0502020204030204" pitchFamily="34" charset="0"/>
                <a:cs typeface="Arial" panose="020B0604020202020204" pitchFamily="34" charset="0"/>
              </a:rPr>
              <a:t>Must require that the resource can be mitigated and used for local issues. Otherwise, cannot serve as a bridge.</a:t>
            </a:r>
          </a:p>
          <a:p>
            <a:pPr marL="457200" marR="0" indent="-338138">
              <a:lnSpc>
                <a:spcPct val="107000"/>
              </a:lnSpc>
              <a:spcBef>
                <a:spcPts val="0"/>
              </a:spcBef>
              <a:spcAft>
                <a:spcPts val="800"/>
              </a:spcAft>
              <a:tabLst>
                <a:tab pos="971550" algn="l"/>
              </a:tabLst>
            </a:pPr>
            <a:r>
              <a:rPr lang="en-US" sz="1800" dirty="0">
                <a:effectLst/>
                <a:latin typeface="Arial" panose="020B0604020202020204" pitchFamily="34" charset="0"/>
                <a:ea typeface="Calibri" panose="020F0502020204030204" pitchFamily="34" charset="0"/>
                <a:cs typeface="Arial" panose="020B0604020202020204" pitchFamily="34" charset="0"/>
              </a:rPr>
              <a:t>Implementation of BRS creates delays to implementation of PCM.</a:t>
            </a:r>
          </a:p>
          <a:p>
            <a:pPr marL="457200" marR="0" indent="-338138">
              <a:lnSpc>
                <a:spcPct val="107000"/>
              </a:lnSpc>
              <a:spcBef>
                <a:spcPts val="0"/>
              </a:spcBef>
              <a:spcAft>
                <a:spcPts val="800"/>
              </a:spcAft>
              <a:tabLst>
                <a:tab pos="971550" algn="l"/>
              </a:tabLst>
            </a:pPr>
            <a:r>
              <a:rPr lang="en-US" sz="1800" dirty="0">
                <a:effectLst/>
                <a:latin typeface="Arial" panose="020B0604020202020204" pitchFamily="34" charset="0"/>
                <a:ea typeface="Calibri" panose="020F0502020204030204" pitchFamily="34" charset="0"/>
                <a:cs typeface="Arial" panose="020B0604020202020204" pitchFamily="34" charset="0"/>
              </a:rPr>
              <a:t>Creates a regulated group of resources that receive a capacity payment.</a:t>
            </a:r>
          </a:p>
          <a:p>
            <a:pPr marL="457200" marR="0" indent="-338138">
              <a:lnSpc>
                <a:spcPct val="107000"/>
              </a:lnSpc>
              <a:spcBef>
                <a:spcPts val="0"/>
              </a:spcBef>
              <a:spcAft>
                <a:spcPts val="800"/>
              </a:spcAft>
              <a:tabLst>
                <a:tab pos="971550" algn="l"/>
              </a:tabLst>
            </a:pPr>
            <a:r>
              <a:rPr lang="en-US" sz="1800" dirty="0">
                <a:effectLst/>
                <a:latin typeface="Arial" panose="020B0604020202020204" pitchFamily="34" charset="0"/>
                <a:ea typeface="Calibri" panose="020F0502020204030204" pitchFamily="34" charset="0"/>
                <a:cs typeface="Arial" panose="020B0604020202020204" pitchFamily="34" charset="0"/>
              </a:rPr>
              <a:t>Capacity payment could be utilized to provide a competitive advantage over non-BRS resources if BRS resources are allowed to return to the market.</a:t>
            </a:r>
          </a:p>
          <a:p>
            <a:pPr marL="0" indent="0">
              <a:buNone/>
            </a:pPr>
            <a:endParaRPr lang="en-US" sz="14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75588649-58E9-42B3-ADBE-7F6FE019E21E}"/>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tint val="75000"/>
                </a:prst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454127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27E0F-C377-40D8-9B85-C8C8DFD365BD}"/>
              </a:ext>
            </a:extLst>
          </p:cNvPr>
          <p:cNvSpPr>
            <a:spLocks noGrp="1"/>
          </p:cNvSpPr>
          <p:nvPr>
            <p:ph type="title"/>
          </p:nvPr>
        </p:nvSpPr>
        <p:spPr>
          <a:xfrm>
            <a:off x="381000" y="243682"/>
            <a:ext cx="8458200" cy="899318"/>
          </a:xfrm>
        </p:spPr>
        <p:txBody>
          <a:bodyPr/>
          <a:lstStyle/>
          <a:p>
            <a:r>
              <a:rPr lang="en-US" sz="2000" dirty="0"/>
              <a:t>Solution that Address Existing Resources: Contracts for Capacity</a:t>
            </a:r>
          </a:p>
        </p:txBody>
      </p:sp>
      <p:sp>
        <p:nvSpPr>
          <p:cNvPr id="3" name="Content Placeholder 2">
            <a:extLst>
              <a:ext uri="{FF2B5EF4-FFF2-40B4-BE49-F238E27FC236}">
                <a16:creationId xmlns:a16="http://schemas.microsoft.com/office/drawing/2014/main" id="{9C68678B-02B4-4289-BCC6-AFF4901C46F5}"/>
              </a:ext>
            </a:extLst>
          </p:cNvPr>
          <p:cNvSpPr>
            <a:spLocks noGrp="1"/>
          </p:cNvSpPr>
          <p:nvPr>
            <p:ph idx="1"/>
          </p:nvPr>
        </p:nvSpPr>
        <p:spPr>
          <a:xfrm>
            <a:off x="304800" y="990600"/>
            <a:ext cx="8534400" cy="4929433"/>
          </a:xfrm>
        </p:spPr>
        <p:txBody>
          <a:bodyPr>
            <a:normAutofit/>
          </a:bodyPr>
          <a:lstStyle/>
          <a:p>
            <a:pPr marL="0" marR="0" indent="0">
              <a:lnSpc>
                <a:spcPct val="107000"/>
              </a:lnSpc>
              <a:spcBef>
                <a:spcPts val="0"/>
              </a:spcBef>
              <a:spcAft>
                <a:spcPts val="800"/>
              </a:spcAft>
              <a:buNone/>
            </a:pPr>
            <a:r>
              <a:rPr lang="en-US" sz="1800" dirty="0">
                <a:effectLst/>
                <a:latin typeface="Arial" panose="020B0604020202020204" pitchFamily="34" charset="0"/>
                <a:ea typeface="Calibri" panose="020F0502020204030204" pitchFamily="34" charset="0"/>
                <a:cs typeface="Arial" panose="020B0604020202020204" pitchFamily="34" charset="0"/>
              </a:rPr>
              <a:t>In the case of a retirement or an identified need for additional capacity, ERCOT would contract to cover fixed and operational costs plus a profit adder. </a:t>
            </a:r>
            <a:r>
              <a:rPr lang="en-US" sz="1800" dirty="0">
                <a:latin typeface="Arial" panose="020B0604020202020204" pitchFamily="34" charset="0"/>
                <a:ea typeface="Calibri" panose="020F0502020204030204" pitchFamily="34" charset="0"/>
                <a:cs typeface="Arial" panose="020B0604020202020204" pitchFamily="34" charset="0"/>
              </a:rPr>
              <a:t>Retiring power plants and retired power plants that could be returned to service would be eligible. </a:t>
            </a: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114300" marR="0" indent="-114300">
              <a:lnSpc>
                <a:spcPct val="107000"/>
              </a:lnSpc>
              <a:spcBef>
                <a:spcPts val="0"/>
              </a:spcBef>
              <a:spcAft>
                <a:spcPts val="800"/>
              </a:spcAft>
              <a:buNone/>
            </a:pPr>
            <a:r>
              <a:rPr lang="en-US" sz="1800" dirty="0">
                <a:effectLst/>
                <a:latin typeface="Arial" panose="020B0604020202020204" pitchFamily="34" charset="0"/>
                <a:ea typeface="Calibri" panose="020F0502020204030204" pitchFamily="34" charset="0"/>
                <a:cs typeface="Arial" panose="020B0604020202020204" pitchFamily="34" charset="0"/>
              </a:rPr>
              <a:t>Pro:</a:t>
            </a:r>
          </a:p>
          <a:p>
            <a:pPr>
              <a:lnSpc>
                <a:spcPct val="107000"/>
              </a:lnSpc>
              <a:spcBef>
                <a:spcPts val="0"/>
              </a:spcBef>
              <a:spcAft>
                <a:spcPts val="800"/>
              </a:spcAft>
            </a:pPr>
            <a:r>
              <a:rPr lang="en-US" sz="1800" dirty="0">
                <a:effectLst/>
                <a:latin typeface="Arial" panose="020B0604020202020204" pitchFamily="34" charset="0"/>
                <a:ea typeface="Calibri" panose="020F0502020204030204" pitchFamily="34" charset="0"/>
                <a:cs typeface="Arial" panose="020B0604020202020204" pitchFamily="34" charset="0"/>
              </a:rPr>
              <a:t>Can be implemented quickly and relies on an existing practice.</a:t>
            </a:r>
          </a:p>
          <a:p>
            <a:pPr marL="114300" marR="0" indent="-114300">
              <a:lnSpc>
                <a:spcPct val="107000"/>
              </a:lnSpc>
              <a:spcBef>
                <a:spcPts val="0"/>
              </a:spcBef>
              <a:spcAft>
                <a:spcPts val="800"/>
              </a:spcAft>
              <a:buNone/>
            </a:pPr>
            <a:r>
              <a:rPr lang="en-US" sz="1800" dirty="0">
                <a:effectLst/>
                <a:latin typeface="Arial" panose="020B0604020202020204" pitchFamily="34" charset="0"/>
                <a:ea typeface="Calibri" panose="020F0502020204030204" pitchFamily="34" charset="0"/>
                <a:cs typeface="Arial" panose="020B0604020202020204" pitchFamily="34" charset="0"/>
              </a:rPr>
              <a:t>Con:</a:t>
            </a:r>
            <a:endParaRPr lang="en-US" sz="1800" dirty="0">
              <a:latin typeface="Arial" panose="020B0604020202020204" pitchFamily="34" charset="0"/>
              <a:ea typeface="Calibri" panose="020F0502020204030204" pitchFamily="34" charset="0"/>
              <a:cs typeface="Arial" panose="020B0604020202020204" pitchFamily="34" charset="0"/>
            </a:endParaRPr>
          </a:p>
          <a:p>
            <a:pPr>
              <a:lnSpc>
                <a:spcPct val="107000"/>
              </a:lnSpc>
              <a:spcBef>
                <a:spcPts val="0"/>
              </a:spcBef>
              <a:spcAft>
                <a:spcPts val="800"/>
              </a:spcAft>
            </a:pPr>
            <a:r>
              <a:rPr lang="en-US" sz="1800" dirty="0">
                <a:effectLst/>
                <a:latin typeface="Arial" panose="020B0604020202020204" pitchFamily="34" charset="0"/>
                <a:ea typeface="Calibri" panose="020F0502020204030204" pitchFamily="34" charset="0"/>
                <a:cs typeface="Arial" panose="020B0604020202020204" pitchFamily="34" charset="0"/>
              </a:rPr>
              <a:t>Only a partial solution because it only covers retiring or mothballed generation.</a:t>
            </a:r>
          </a:p>
        </p:txBody>
      </p:sp>
      <p:sp>
        <p:nvSpPr>
          <p:cNvPr id="4" name="Slide Number Placeholder 3">
            <a:extLst>
              <a:ext uri="{FF2B5EF4-FFF2-40B4-BE49-F238E27FC236}">
                <a16:creationId xmlns:a16="http://schemas.microsoft.com/office/drawing/2014/main" id="{75588649-58E9-42B3-ADBE-7F6FE019E21E}"/>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tint val="75000"/>
                </a:prst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3763468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27E0F-C377-40D8-9B85-C8C8DFD365BD}"/>
              </a:ext>
            </a:extLst>
          </p:cNvPr>
          <p:cNvSpPr>
            <a:spLocks noGrp="1"/>
          </p:cNvSpPr>
          <p:nvPr>
            <p:ph type="title"/>
          </p:nvPr>
        </p:nvSpPr>
        <p:spPr>
          <a:xfrm>
            <a:off x="381000" y="243682"/>
            <a:ext cx="8458200" cy="899318"/>
          </a:xfrm>
        </p:spPr>
        <p:txBody>
          <a:bodyPr/>
          <a:lstStyle/>
          <a:p>
            <a:r>
              <a:rPr lang="en-US" sz="2000" dirty="0"/>
              <a:t>Solution that Address New Resources: Publish Indicative PCM Values</a:t>
            </a:r>
          </a:p>
        </p:txBody>
      </p:sp>
      <p:sp>
        <p:nvSpPr>
          <p:cNvPr id="3" name="Content Placeholder 2">
            <a:extLst>
              <a:ext uri="{FF2B5EF4-FFF2-40B4-BE49-F238E27FC236}">
                <a16:creationId xmlns:a16="http://schemas.microsoft.com/office/drawing/2014/main" id="{9C68678B-02B4-4289-BCC6-AFF4901C46F5}"/>
              </a:ext>
            </a:extLst>
          </p:cNvPr>
          <p:cNvSpPr>
            <a:spLocks noGrp="1"/>
          </p:cNvSpPr>
          <p:nvPr>
            <p:ph idx="1"/>
          </p:nvPr>
        </p:nvSpPr>
        <p:spPr>
          <a:xfrm>
            <a:off x="304800" y="1066800"/>
            <a:ext cx="8534400" cy="4853233"/>
          </a:xfrm>
        </p:spPr>
        <p:txBody>
          <a:bodyPr>
            <a:normAutofit/>
          </a:bodyPr>
          <a:lstStyle/>
          <a:p>
            <a:pPr marL="117475" marR="0" indent="0">
              <a:lnSpc>
                <a:spcPct val="107000"/>
              </a:lnSpc>
              <a:spcBef>
                <a:spcPts val="0"/>
              </a:spcBef>
              <a:spcAft>
                <a:spcPts val="800"/>
              </a:spcAft>
              <a:buNone/>
            </a:pPr>
            <a:r>
              <a:rPr lang="en-US" sz="1800" dirty="0">
                <a:effectLst/>
                <a:latin typeface="Arial" panose="020B0604020202020204" pitchFamily="34" charset="0"/>
                <a:ea typeface="Calibri" panose="020F0502020204030204" pitchFamily="34" charset="0"/>
                <a:cs typeface="Arial" panose="020B0604020202020204" pitchFamily="34" charset="0"/>
              </a:rPr>
              <a:t>ERCOT would use the filed design assumptions to simply start publishing what PCM revenues and costs would look like starting for 2022. No revenue would be collected, or payments made. This would help markets price the value and costs of the service and may initiate investment discussion earlier than the case where the value is not published.</a:t>
            </a:r>
          </a:p>
          <a:p>
            <a:pPr marL="117475" marR="0" indent="0">
              <a:lnSpc>
                <a:spcPct val="107000"/>
              </a:lnSpc>
              <a:spcBef>
                <a:spcPts val="0"/>
              </a:spcBef>
              <a:spcAft>
                <a:spcPts val="800"/>
              </a:spcAft>
              <a:buNone/>
            </a:pPr>
            <a:r>
              <a:rPr lang="en-US" sz="1800" dirty="0">
                <a:effectLst/>
                <a:latin typeface="Arial" panose="020B0604020202020204" pitchFamily="34" charset="0"/>
                <a:ea typeface="Calibri" panose="020F0502020204030204" pitchFamily="34" charset="0"/>
                <a:cs typeface="Arial" panose="020B0604020202020204" pitchFamily="34" charset="0"/>
              </a:rPr>
              <a:t>Pro: </a:t>
            </a:r>
          </a:p>
          <a:p>
            <a:pPr marL="403225" indent="-285750">
              <a:lnSpc>
                <a:spcPct val="107000"/>
              </a:lnSpc>
              <a:spcBef>
                <a:spcPts val="0"/>
              </a:spcBef>
              <a:spcAft>
                <a:spcPts val="800"/>
              </a:spcAft>
            </a:pPr>
            <a:r>
              <a:rPr lang="en-US" sz="1800" dirty="0">
                <a:effectLst/>
                <a:latin typeface="Arial" panose="020B0604020202020204" pitchFamily="34" charset="0"/>
                <a:ea typeface="Calibri" panose="020F0502020204030204" pitchFamily="34" charset="0"/>
                <a:cs typeface="Arial" panose="020B0604020202020204" pitchFamily="34" charset="0"/>
              </a:rPr>
              <a:t>Provides indicative pricing to the market to help understand risk management and investment decisions.</a:t>
            </a:r>
          </a:p>
          <a:p>
            <a:pPr marL="114300" marR="0" indent="0">
              <a:lnSpc>
                <a:spcPct val="107000"/>
              </a:lnSpc>
              <a:spcBef>
                <a:spcPts val="0"/>
              </a:spcBef>
              <a:spcAft>
                <a:spcPts val="800"/>
              </a:spcAft>
              <a:buNone/>
            </a:pPr>
            <a:r>
              <a:rPr lang="en-US" sz="1800" dirty="0">
                <a:effectLst/>
                <a:latin typeface="Arial" panose="020B0604020202020204" pitchFamily="34" charset="0"/>
                <a:ea typeface="Calibri" panose="020F0502020204030204" pitchFamily="34" charset="0"/>
                <a:cs typeface="Arial" panose="020B0604020202020204" pitchFamily="34" charset="0"/>
              </a:rPr>
              <a:t>Cons: </a:t>
            </a:r>
          </a:p>
          <a:p>
            <a:pPr marL="400050" indent="-285750">
              <a:spcBef>
                <a:spcPts val="0"/>
              </a:spcBef>
              <a:spcAft>
                <a:spcPts val="800"/>
              </a:spcAft>
            </a:pPr>
            <a:r>
              <a:rPr lang="en-US" sz="1800" dirty="0">
                <a:effectLst/>
                <a:latin typeface="Arial" panose="020B0604020202020204" pitchFamily="34" charset="0"/>
                <a:ea typeface="Calibri" panose="020F0502020204030204" pitchFamily="34" charset="0"/>
                <a:cs typeface="Arial" panose="020B0604020202020204" pitchFamily="34" charset="0"/>
              </a:rPr>
              <a:t>No financial compensation or binding requirement.</a:t>
            </a:r>
          </a:p>
          <a:p>
            <a:pPr marL="400050" indent="-285750">
              <a:spcBef>
                <a:spcPts val="0"/>
              </a:spcBef>
              <a:spcAft>
                <a:spcPts val="800"/>
              </a:spcAft>
            </a:pPr>
            <a:r>
              <a:rPr lang="en-US" sz="1800" dirty="0">
                <a:effectLst/>
                <a:latin typeface="Arial" panose="020B0604020202020204" pitchFamily="34" charset="0"/>
                <a:ea typeface="Calibri" panose="020F0502020204030204" pitchFamily="34" charset="0"/>
                <a:cs typeface="Arial" panose="020B0604020202020204" pitchFamily="34" charset="0"/>
              </a:rPr>
              <a:t>No benefit for existing resources.</a:t>
            </a:r>
          </a:p>
        </p:txBody>
      </p:sp>
      <p:sp>
        <p:nvSpPr>
          <p:cNvPr id="4" name="Slide Number Placeholder 3">
            <a:extLst>
              <a:ext uri="{FF2B5EF4-FFF2-40B4-BE49-F238E27FC236}">
                <a16:creationId xmlns:a16="http://schemas.microsoft.com/office/drawing/2014/main" id="{75588649-58E9-42B3-ADBE-7F6FE019E21E}"/>
              </a:ext>
            </a:extLst>
          </p:cNvPr>
          <p:cNvSpPr>
            <a:spLocks noGrp="1"/>
          </p:cNvSpPr>
          <p:nvPr>
            <p:ph type="sldNum" sz="quarter" idx="4"/>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tint val="75000"/>
                </a:prstClr>
              </a:solidFill>
              <a:effectLst/>
              <a:uLnTx/>
              <a:uFillTx/>
              <a:latin typeface="Arial" panose="020B0604020202020204"/>
              <a:ea typeface="+mn-ea"/>
              <a:cs typeface="+mn-cs"/>
            </a:endParaRPr>
          </a:p>
        </p:txBody>
      </p:sp>
    </p:spTree>
    <p:extLst>
      <p:ext uri="{BB962C8B-B14F-4D97-AF65-F5344CB8AC3E}">
        <p14:creationId xmlns:p14="http://schemas.microsoft.com/office/powerpoint/2010/main" val="37225432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0A488-BDD2-4A8C-BC3E-0CA7FF27CFE6}"/>
              </a:ext>
            </a:extLst>
          </p:cNvPr>
          <p:cNvSpPr>
            <a:spLocks noGrp="1"/>
          </p:cNvSpPr>
          <p:nvPr>
            <p:ph type="title"/>
          </p:nvPr>
        </p:nvSpPr>
        <p:spPr/>
        <p:txBody>
          <a:bodyPr/>
          <a:lstStyle/>
          <a:p>
            <a:r>
              <a:rPr lang="en-US" dirty="0"/>
              <a:t>Regarding RUC</a:t>
            </a:r>
          </a:p>
        </p:txBody>
      </p:sp>
      <p:sp>
        <p:nvSpPr>
          <p:cNvPr id="3" name="Content Placeholder 2">
            <a:extLst>
              <a:ext uri="{FF2B5EF4-FFF2-40B4-BE49-F238E27FC236}">
                <a16:creationId xmlns:a16="http://schemas.microsoft.com/office/drawing/2014/main" id="{FBE8DCE8-E3C3-4C9C-962A-38F33659FD69}"/>
              </a:ext>
            </a:extLst>
          </p:cNvPr>
          <p:cNvSpPr>
            <a:spLocks noGrp="1"/>
          </p:cNvSpPr>
          <p:nvPr>
            <p:ph idx="1"/>
          </p:nvPr>
        </p:nvSpPr>
        <p:spPr/>
        <p:txBody>
          <a:bodyPr/>
          <a:lstStyle/>
          <a:p>
            <a:r>
              <a:rPr lang="en-US" dirty="0"/>
              <a:t>ERCOT is committed to reliably reduce RUC commitments and will work on future processes to acquire the resource commitment it needs through market-based mechanisms.</a:t>
            </a:r>
          </a:p>
          <a:p>
            <a:r>
              <a:rPr lang="en-US" dirty="0"/>
              <a:t>Currently ERCOT needs more data to find both potential workarounds and build a best path for an Ancillary Service enhancement that would create an uncertainty product.</a:t>
            </a:r>
          </a:p>
          <a:p>
            <a:r>
              <a:rPr lang="en-US" dirty="0"/>
              <a:t>The plan is to continue to examine methods to improve the RUC process and bring solutions to stakeholders for consideration.</a:t>
            </a:r>
          </a:p>
        </p:txBody>
      </p:sp>
      <p:sp>
        <p:nvSpPr>
          <p:cNvPr id="4" name="Slide Number Placeholder 3">
            <a:extLst>
              <a:ext uri="{FF2B5EF4-FFF2-40B4-BE49-F238E27FC236}">
                <a16:creationId xmlns:a16="http://schemas.microsoft.com/office/drawing/2014/main" id="{2C2FC22D-520E-4450-9AB6-6233924566D1}"/>
              </a:ext>
            </a:extLst>
          </p:cNvPr>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3739273245"/>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238A853E2A21D478864F317E572DCF9" ma:contentTypeVersion="9" ma:contentTypeDescription="Create a new document." ma:contentTypeScope="" ma:versionID="3117386d8eeaf2b5fbba8ba174fc81fa">
  <xsd:schema xmlns:xsd="http://www.w3.org/2001/XMLSchema" xmlns:xs="http://www.w3.org/2001/XMLSchema" xmlns:p="http://schemas.microsoft.com/office/2006/metadata/properties" xmlns:ns3="97deaf5a-01d9-4834-89d2-802f43df07d1" xmlns:ns4="ded7f6be-006e-48d8-8435-0405bc84a9a7" targetNamespace="http://schemas.microsoft.com/office/2006/metadata/properties" ma:root="true" ma:fieldsID="9dcf229040e2144fdf5b77e2324d180e" ns3:_="" ns4:_="">
    <xsd:import namespace="97deaf5a-01d9-4834-89d2-802f43df07d1"/>
    <xsd:import namespace="ded7f6be-006e-48d8-8435-0405bc84a9a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deaf5a-01d9-4834-89d2-802f43df07d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ed7f6be-006e-48d8-8435-0405bc84a9a7"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3C0979C-82EF-46A3-AA93-1D3C8B5CFFA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7deaf5a-01d9-4834-89d2-802f43df07d1"/>
    <ds:schemaRef ds:uri="ded7f6be-006e-48d8-8435-0405bc84a9a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schemas.microsoft.com/office/2006/documentManagement/types"/>
    <ds:schemaRef ds:uri="ded7f6be-006e-48d8-8435-0405bc84a9a7"/>
    <ds:schemaRef ds:uri="http://schemas.microsoft.com/office/2006/metadata/properties"/>
    <ds:schemaRef ds:uri="http://schemas.openxmlformats.org/package/2006/metadata/core-properties"/>
    <ds:schemaRef ds:uri="http://purl.org/dc/dcmitype/"/>
    <ds:schemaRef ds:uri="97deaf5a-01d9-4834-89d2-802f43df07d1"/>
    <ds:schemaRef ds:uri="http://schemas.microsoft.com/office/infopath/2007/PartnerControls"/>
    <ds:schemaRef ds:uri="http://purl.org/dc/elements/1.1/"/>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790</TotalTime>
  <Words>1037</Words>
  <Application>Microsoft Office PowerPoint</Application>
  <PresentationFormat>On-screen Show (4:3)</PresentationFormat>
  <Paragraphs>93</Paragraphs>
  <Slides>11</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11</vt:i4>
      </vt:variant>
    </vt:vector>
  </HeadingPairs>
  <TitlesOfParts>
    <vt:vector size="17" baseType="lpstr">
      <vt:lpstr>Arial</vt:lpstr>
      <vt:lpstr>Calibri</vt:lpstr>
      <vt:lpstr>Courier New</vt:lpstr>
      <vt:lpstr>Symbol</vt:lpstr>
      <vt:lpstr>1_Custom Design</vt:lpstr>
      <vt:lpstr>Office Theme</vt:lpstr>
      <vt:lpstr>PowerPoint Presentation</vt:lpstr>
      <vt:lpstr>Process</vt:lpstr>
      <vt:lpstr>Solutions that Address Both New Investment and Maintaining Existing Resources: Implement a Basic settlement component of PCM manually</vt:lpstr>
      <vt:lpstr>Solutions that Address Both New Investment and Maintaining Existing Resources: Procure Additional Ancillary Services</vt:lpstr>
      <vt:lpstr>Solutions that Address Both New Investment and Maintaining Existing Resources: Enhance the Operating Reserve Demand Curve (ORDC)</vt:lpstr>
      <vt:lpstr>Solutions that Address Both New Investment and Maintaining Existing Resources: Backstop Reserve Service</vt:lpstr>
      <vt:lpstr>Solution that Address Existing Resources: Contracts for Capacity</vt:lpstr>
      <vt:lpstr>Solution that Address New Resources: Publish Indicative PCM Values</vt:lpstr>
      <vt:lpstr>Regarding RUC</vt:lpstr>
      <vt:lpstr>Next Steps</vt:lpstr>
      <vt:lpstr>Questions?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Ogelman, Kenan</cp:lastModifiedBy>
  <cp:revision>42</cp:revision>
  <cp:lastPrinted>2016-01-21T20:53:15Z</cp:lastPrinted>
  <dcterms:created xsi:type="dcterms:W3CDTF">2016-01-21T15:20:31Z</dcterms:created>
  <dcterms:modified xsi:type="dcterms:W3CDTF">2023-03-02T22:13:29Z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0x010100E238A853E2A21D478864F317E572DCF9</vt:lpwstr>
  </property>
</Properties>
</file>