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7"/>
  </p:notesMasterIdLst>
  <p:handoutMasterIdLst>
    <p:handoutMasterId r:id="rId28"/>
  </p:handoutMasterIdLst>
  <p:sldIdLst>
    <p:sldId id="260" r:id="rId7"/>
    <p:sldId id="284" r:id="rId8"/>
    <p:sldId id="261" r:id="rId9"/>
    <p:sldId id="294" r:id="rId10"/>
    <p:sldId id="301" r:id="rId11"/>
    <p:sldId id="308" r:id="rId12"/>
    <p:sldId id="296" r:id="rId13"/>
    <p:sldId id="262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7" r:id="rId23"/>
    <p:sldId id="298" r:id="rId24"/>
    <p:sldId id="303" r:id="rId25"/>
    <p:sldId id="307" r:id="rId26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301"/>
            <p14:sldId id="308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2492" autoAdjust="0"/>
  </p:normalViewPr>
  <p:slideViewPr>
    <p:cSldViewPr snapToGrid="0" snapToObjects="1">
      <p:cViewPr varScale="1">
        <p:scale>
          <a:sx n="55" d="100"/>
          <a:sy n="55" d="100"/>
        </p:scale>
        <p:origin x="1564" y="44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33.80%</a:t>
            </a:r>
          </a:p>
          <a:p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accent2"/>
                </a:solidFill>
              </a:rPr>
              <a:t>1,516,586 MWh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4.70%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=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135,268</a:t>
            </a:r>
            <a:r>
              <a:rPr lang="en-US" dirty="0"/>
              <a:t> </a:t>
            </a:r>
            <a:r>
              <a:rPr lang="en-US" baseline="0" dirty="0"/>
              <a:t> MW*s on 1/15/2023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Absolute Minimum remains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178,997</a:t>
            </a:r>
            <a:r>
              <a:rPr lang="en-US" sz="2400" dirty="0"/>
              <a:t> </a:t>
            </a:r>
            <a:r>
              <a:rPr lang="en-US" sz="1600" b="1" baseline="0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348,505</a:t>
            </a:r>
            <a:r>
              <a:rPr lang="en-US" sz="1600" b="1" dirty="0">
                <a:solidFill>
                  <a:schemeClr val="accent2"/>
                </a:solidFill>
              </a:rPr>
              <a:t> 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Jan 31st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baseline="0" dirty="0">
                <a:solidFill>
                  <a:schemeClr val="accent2"/>
                </a:solidFill>
              </a:rPr>
              <a:t>135,268</a:t>
            </a:r>
            <a:r>
              <a:rPr lang="en-US" sz="1600" b="1" dirty="0">
                <a:solidFill>
                  <a:schemeClr val="accent2"/>
                </a:solidFill>
              </a:rPr>
              <a:t> 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Jan 15th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1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5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25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14.46Mhz on avg for Jan 2023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accent2"/>
                </a:solidFill>
              </a:rPr>
              <a:t>32,277,477 MWh</a:t>
            </a:r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2"/>
                </a:solidFill>
              </a:rPr>
              <a:t>10,909,355 MWH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03/02/23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12/1/2022</a:t>
            </a:r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</a:t>
              </a:r>
              <a:r>
                <a:rPr lang="en-US" sz="2000" dirty="0"/>
                <a:t>Jimmy Jackson, CPS</a:t>
              </a:r>
              <a:endParaRPr lang="en-US" sz="2000" i="1" dirty="0"/>
            </a:p>
            <a:p>
              <a:r>
                <a:rPr lang="en-US" sz="2000" i="1" dirty="0"/>
                <a:t>Vice Chair: </a:t>
              </a:r>
              <a:r>
                <a:rPr lang="en-US" i="1" dirty="0"/>
                <a:t>Vacant</a:t>
              </a:r>
              <a:endParaRPr lang="en-US" sz="1800" dirty="0"/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March 2</a:t>
              </a:r>
              <a:r>
                <a:rPr lang="en-US" baseline="30000" dirty="0"/>
                <a:t>nd</a:t>
              </a:r>
              <a:r>
                <a:rPr lang="en-US" dirty="0"/>
                <a:t>, 2023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12143-06D4-4C8B-97FB-37C7DB845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26" y="703775"/>
            <a:ext cx="7320947" cy="53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A7A524-A856-4CA8-B4E8-4320373CA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22" y="731286"/>
            <a:ext cx="7344756" cy="533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5F9AD4-1A59-42D5-B609-98766816A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87" y="673238"/>
            <a:ext cx="7410226" cy="538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260385-251B-4B53-8783-DC350B34E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72" y="720353"/>
            <a:ext cx="7279255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95FB4F-E675-442E-8516-684AE1C7C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10" y="804444"/>
            <a:ext cx="7236579" cy="52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1CE40A-0953-4A3E-B89A-37262B5A0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860" y="719093"/>
            <a:ext cx="7357144" cy="534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809CF8-6E50-419A-80C3-07C856779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39" y="664225"/>
            <a:ext cx="7396985" cy="536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941AC5-25EF-4ABA-9BE9-6AE3D5898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73" y="694707"/>
            <a:ext cx="7384054" cy="535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5272EA-9709-40AD-A9CC-27B5943B0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55" y="685562"/>
            <a:ext cx="7368289" cy="535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Minimum System Inertia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4495C4-5C9C-466D-B67A-903CC1DF8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83" y="780058"/>
            <a:ext cx="7315834" cy="52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2 FMEs in the month of Jan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0640E1-3A5C-4EF3-99E9-E7B2C7E76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67" y="4165686"/>
            <a:ext cx="8236887" cy="1970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Trend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87CBC1-206C-4DBE-AFDB-4DDC29F4A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206" y="532918"/>
            <a:ext cx="7047587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2/15/2023</a:t>
            </a:r>
          </a:p>
          <a:p>
            <a:pPr lvl="1"/>
            <a:r>
              <a:rPr lang="en-US" sz="2000" kern="0" dirty="0"/>
              <a:t>Spring/Summer Implementation Refresher – Including ECRS</a:t>
            </a:r>
          </a:p>
          <a:p>
            <a:pPr lvl="1"/>
            <a:r>
              <a:rPr lang="en-US" sz="2000" kern="0" dirty="0"/>
              <a:t>ERCOT Reports</a:t>
            </a:r>
          </a:p>
          <a:p>
            <a:pPr lvl="1"/>
            <a:r>
              <a:rPr lang="en-US" sz="2000" kern="0" dirty="0"/>
              <a:t>TRE Report</a:t>
            </a:r>
          </a:p>
          <a:p>
            <a:pPr lvl="1"/>
            <a:endParaRPr lang="en-US" sz="2000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Frequency Measurable Events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E5D6525-8B31-4DDD-9D33-1A5553D2E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>
            <a:normAutofit/>
          </a:bodyPr>
          <a:lstStyle/>
          <a:p>
            <a:r>
              <a:rPr lang="en-US" sz="2000" dirty="0"/>
              <a:t>There were 2 FMEs in January</a:t>
            </a:r>
          </a:p>
          <a:p>
            <a:pPr lvl="1"/>
            <a:r>
              <a:rPr lang="en-US" sz="1800" dirty="0"/>
              <a:t>1/2/2023 04:35:53</a:t>
            </a:r>
          </a:p>
          <a:p>
            <a:pPr lvl="2"/>
            <a:r>
              <a:rPr lang="en-US" sz="1600" dirty="0"/>
              <a:t>Reduction of 537 MW of load</a:t>
            </a:r>
          </a:p>
          <a:p>
            <a:pPr lvl="2"/>
            <a:r>
              <a:rPr lang="en-US" sz="1600" dirty="0"/>
              <a:t>Interconnection Frequency Response: 1,041 MW/0.1 Hz</a:t>
            </a:r>
          </a:p>
          <a:p>
            <a:pPr lvl="2"/>
            <a:r>
              <a:rPr lang="en-US" sz="1600" dirty="0"/>
              <a:t>288 Resources were evaluated. These includes,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200" dirty="0"/>
              <a:t>253 Generation Resources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200" dirty="0"/>
              <a:t>0  Controllable Load Resources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200" dirty="0"/>
              <a:t>35 Energy Storage Resources    </a:t>
            </a:r>
          </a:p>
          <a:p>
            <a:pPr lvl="2"/>
            <a:r>
              <a:rPr lang="en-US" sz="1600" dirty="0"/>
              <a:t>138 of 288 Evaluated Resources had less than 75% of their expected Initial Primary Frequency Response.</a:t>
            </a:r>
          </a:p>
          <a:p>
            <a:pPr lvl="2"/>
            <a:r>
              <a:rPr lang="en-US" sz="1600" dirty="0"/>
              <a:t>118 of 288 Evaluated Resources had less than 75% of their expected Sustained Primary Frequency Response.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917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Frequency Measurable Events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E5D6525-8B31-4DDD-9D33-1A5553D2E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1/24/2023 14:27:10</a:t>
            </a:r>
          </a:p>
          <a:p>
            <a:pPr lvl="2"/>
            <a:r>
              <a:rPr lang="en-US" sz="1600" dirty="0"/>
              <a:t>Loss of 966 MW of generation</a:t>
            </a:r>
          </a:p>
          <a:p>
            <a:pPr lvl="2"/>
            <a:r>
              <a:rPr lang="en-US" sz="1600" dirty="0"/>
              <a:t>Interconnection Frequency Response: 1,725 MW/0.1 Hz</a:t>
            </a:r>
          </a:p>
          <a:p>
            <a:pPr lvl="2"/>
            <a:r>
              <a:rPr lang="en-US" sz="1600" dirty="0"/>
              <a:t>117 Resources were evaluated. These includes,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200" dirty="0"/>
              <a:t>60 Generation Resources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200" dirty="0"/>
              <a:t>1 Controllable Load Resource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200" dirty="0"/>
              <a:t>56 Energy Storage Resources    </a:t>
            </a:r>
          </a:p>
          <a:p>
            <a:pPr lvl="2"/>
            <a:r>
              <a:rPr lang="en-US" sz="1600" dirty="0"/>
              <a:t>14 of 117 Evaluated Resources had less than 75% of their expected Initial Primary Frequency Response.</a:t>
            </a:r>
          </a:p>
          <a:p>
            <a:pPr lvl="2"/>
            <a:r>
              <a:rPr lang="en-US" sz="1600" dirty="0"/>
              <a:t>10 of 117 Evaluated Resources had less than 75% of their expected Sustained Primary Frequency Response.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3962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8799D1-4105-468C-8148-0727700D5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13" y="680266"/>
            <a:ext cx="7241173" cy="52630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82796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463  MW/0.1 Hz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1EE5E6-B855-417F-A7D1-EEB172730E13}"/>
              </a:ext>
            </a:extLst>
          </p:cNvPr>
          <p:cNvSpPr/>
          <p:nvPr/>
        </p:nvSpPr>
        <p:spPr>
          <a:xfrm>
            <a:off x="5416927" y="4320386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1468.17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 2023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c34af464-7aa1-4edd-9be4-83dffc1cb926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15541</TotalTime>
  <Words>477</Words>
  <Application>Microsoft Office PowerPoint</Application>
  <PresentationFormat>On-screen Show (4:3)</PresentationFormat>
  <Paragraphs>91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Custom Design</vt:lpstr>
      <vt:lpstr>1_Office Theme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Frequency Measurable Events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ERCOT Daily Minimum System Inertia</vt:lpstr>
      <vt:lpstr>ERCOT Inertia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Jackson, Jimmy R.</cp:lastModifiedBy>
  <cp:revision>762</cp:revision>
  <cp:lastPrinted>2021-08-03T14:43:19Z</cp:lastPrinted>
  <dcterms:created xsi:type="dcterms:W3CDTF">2010-04-12T23:12:02Z</dcterms:created>
  <dcterms:modified xsi:type="dcterms:W3CDTF">2023-02-22T17:05:23Z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