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62"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98" d="100"/>
          <a:sy n="98" d="100"/>
        </p:scale>
        <p:origin x="472"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2EADA2A-2026-417B-A5E0-A308D970A618}"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8164093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568768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512860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EADA2A-2026-417B-A5E0-A308D970A618}"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2855537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2EADA2A-2026-417B-A5E0-A308D970A618}" type="datetimeFigureOut">
              <a:rPr lang="en-US" smtClean="0"/>
              <a:t>2/27/2023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1305770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2EADA2A-2026-417B-A5E0-A308D970A618}"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32267389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2EADA2A-2026-417B-A5E0-A308D970A618}" type="datetimeFigureOut">
              <a:rPr lang="en-US" smtClean="0"/>
              <a:t>2/27/2023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17270274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2EADA2A-2026-417B-A5E0-A308D970A618}" type="datetimeFigureOut">
              <a:rPr lang="en-US" smtClean="0"/>
              <a:t>2/27/2023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4275753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EADA2A-2026-417B-A5E0-A308D970A618}" type="datetimeFigureOut">
              <a:rPr lang="en-US" smtClean="0"/>
              <a:t>2/27/2023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4163444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EADA2A-2026-417B-A5E0-A308D970A618}"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24925348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2EADA2A-2026-417B-A5E0-A308D970A618}" type="datetimeFigureOut">
              <a:rPr lang="en-US" smtClean="0"/>
              <a:t>2/27/2023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9BAFE-26C8-4CA9-8765-03B81D775DA3}" type="slidenum">
              <a:rPr lang="en-US" smtClean="0"/>
              <a:t>‹#›</a:t>
            </a:fld>
            <a:endParaRPr lang="en-US"/>
          </a:p>
        </p:txBody>
      </p:sp>
    </p:spTree>
    <p:extLst>
      <p:ext uri="{BB962C8B-B14F-4D97-AF65-F5344CB8AC3E}">
        <p14:creationId xmlns:p14="http://schemas.microsoft.com/office/powerpoint/2010/main" val="7347656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EADA2A-2026-417B-A5E0-A308D970A618}" type="datetimeFigureOut">
              <a:rPr lang="en-US" smtClean="0"/>
              <a:t>2/27/2023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9BAFE-26C8-4CA9-8765-03B81D775DA3}" type="slidenum">
              <a:rPr lang="en-US" smtClean="0"/>
              <a:t>‹#›</a:t>
            </a:fld>
            <a:endParaRPr lang="en-US"/>
          </a:p>
        </p:txBody>
      </p:sp>
    </p:spTree>
    <p:extLst>
      <p:ext uri="{BB962C8B-B14F-4D97-AF65-F5344CB8AC3E}">
        <p14:creationId xmlns:p14="http://schemas.microsoft.com/office/powerpoint/2010/main" val="2881610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DWG Report to ROS</a:t>
            </a:r>
          </a:p>
        </p:txBody>
      </p:sp>
      <p:sp>
        <p:nvSpPr>
          <p:cNvPr id="3" name="Subtitle 2"/>
          <p:cNvSpPr>
            <a:spLocks noGrp="1"/>
          </p:cNvSpPr>
          <p:nvPr>
            <p:ph type="subTitle" idx="1"/>
          </p:nvPr>
        </p:nvSpPr>
        <p:spPr/>
        <p:txBody>
          <a:bodyPr/>
          <a:lstStyle/>
          <a:p>
            <a:r>
              <a:rPr lang="en-US" dirty="0"/>
              <a:t>Javier Martinez – DWG Chair</a:t>
            </a:r>
          </a:p>
          <a:p>
            <a:r>
              <a:rPr lang="en-US" dirty="0"/>
              <a:t>March 2, 2023</a:t>
            </a:r>
          </a:p>
        </p:txBody>
      </p:sp>
    </p:spTree>
    <p:extLst>
      <p:ext uri="{BB962C8B-B14F-4D97-AF65-F5344CB8AC3E}">
        <p14:creationId xmlns:p14="http://schemas.microsoft.com/office/powerpoint/2010/main" val="1696310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DWG Update</a:t>
            </a:r>
          </a:p>
        </p:txBody>
      </p:sp>
      <p:sp>
        <p:nvSpPr>
          <p:cNvPr id="3" name="Content Placeholder 2"/>
          <p:cNvSpPr>
            <a:spLocks noGrp="1"/>
          </p:cNvSpPr>
          <p:nvPr>
            <p:ph idx="1"/>
          </p:nvPr>
        </p:nvSpPr>
        <p:spPr/>
        <p:txBody>
          <a:bodyPr/>
          <a:lstStyle/>
          <a:p>
            <a:r>
              <a:rPr lang="en-US" dirty="0"/>
              <a:t>DWG WebEx meeting held on 2/23/2023</a:t>
            </a:r>
          </a:p>
          <a:p>
            <a:r>
              <a:rPr lang="en-US" dirty="0"/>
              <a:t>2023 DWG Vice Chair</a:t>
            </a:r>
          </a:p>
          <a:p>
            <a:pPr lvl="1"/>
            <a:r>
              <a:rPr lang="en-US" dirty="0"/>
              <a:t>Position is pending to be filled</a:t>
            </a:r>
          </a:p>
          <a:p>
            <a:pPr lvl="1"/>
            <a:r>
              <a:rPr lang="en-US" dirty="0"/>
              <a:t>DWG Chair and ERCOT working on exploring a TSP rotational schedule for DWG leadership moving forward.    </a:t>
            </a:r>
          </a:p>
          <a:p>
            <a:r>
              <a:rPr lang="en-US" dirty="0"/>
              <a:t>DWG Flat Start Case Update</a:t>
            </a:r>
          </a:p>
          <a:p>
            <a:r>
              <a:rPr lang="en-US" dirty="0"/>
              <a:t>NOGRR 245 (IBR ride through)</a:t>
            </a:r>
          </a:p>
          <a:p>
            <a:r>
              <a:rPr lang="en-US" dirty="0"/>
              <a:t>Model Quality Test using non-PSEE software platforms </a:t>
            </a:r>
          </a:p>
          <a:p>
            <a:endParaRPr lang="en-US" dirty="0"/>
          </a:p>
          <a:p>
            <a:endParaRPr lang="en-US" dirty="0"/>
          </a:p>
          <a:p>
            <a:endParaRPr lang="en-US" dirty="0"/>
          </a:p>
        </p:txBody>
      </p:sp>
    </p:spTree>
    <p:extLst>
      <p:ext uri="{BB962C8B-B14F-4D97-AF65-F5344CB8AC3E}">
        <p14:creationId xmlns:p14="http://schemas.microsoft.com/office/powerpoint/2010/main" val="6506840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DWG Flat Start Case Update</a:t>
            </a:r>
          </a:p>
        </p:txBody>
      </p:sp>
      <p:sp>
        <p:nvSpPr>
          <p:cNvPr id="3" name="Content Placeholder 2"/>
          <p:cNvSpPr>
            <a:spLocks noGrp="1"/>
          </p:cNvSpPr>
          <p:nvPr>
            <p:ph idx="1"/>
          </p:nvPr>
        </p:nvSpPr>
        <p:spPr>
          <a:xfrm>
            <a:off x="838200" y="1565190"/>
            <a:ext cx="10515600" cy="5292810"/>
          </a:xfrm>
        </p:spPr>
        <p:txBody>
          <a:bodyPr>
            <a:normAutofit/>
          </a:bodyPr>
          <a:lstStyle/>
          <a:p>
            <a:r>
              <a:rPr lang="en-US" dirty="0"/>
              <a:t>On Feb. 9</a:t>
            </a:r>
            <a:r>
              <a:rPr lang="en-US" baseline="30000" dirty="0"/>
              <a:t>th </a:t>
            </a:r>
            <a:r>
              <a:rPr lang="en-US" dirty="0"/>
              <a:t>Pass 5 posted with renewable generation updates and TSP feedback.  </a:t>
            </a:r>
          </a:p>
          <a:p>
            <a:r>
              <a:rPr lang="en-US" dirty="0">
                <a:effectLst/>
                <a:latin typeface="Calibri" panose="020F0502020204030204" pitchFamily="34" charset="0"/>
                <a:ea typeface="Calibri" panose="020F0502020204030204" pitchFamily="34" charset="0"/>
                <a:cs typeface="Calibri" panose="020F0502020204030204" pitchFamily="34" charset="0"/>
              </a:rPr>
              <a:t>Flat start simulation time increased to 30s due to model issues observed for &gt; 10s simulations.</a:t>
            </a:r>
          </a:p>
          <a:p>
            <a:r>
              <a:rPr lang="en-US" dirty="0"/>
              <a:t>Final flat start package will be posted by end of February. </a:t>
            </a:r>
          </a:p>
          <a:p>
            <a:r>
              <a:rPr lang="en-US" dirty="0"/>
              <a:t>TSP to provide contingencies, UFLS/UVLS/dynamic load models by 3/24/23.</a:t>
            </a:r>
          </a:p>
          <a:p>
            <a:r>
              <a:rPr lang="en-US" dirty="0"/>
              <a:t>Stability book will be posted 3/31/23.</a:t>
            </a:r>
          </a:p>
          <a:p>
            <a:pPr marL="0" indent="0">
              <a:buNone/>
            </a:pPr>
            <a:endParaRPr lang="en-US" dirty="0">
              <a:effectLst/>
              <a:latin typeface="Calibri" panose="020F0502020204030204" pitchFamily="34" charset="0"/>
              <a:ea typeface="Calibri" panose="020F0502020204030204" pitchFamily="34" charset="0"/>
              <a:cs typeface="Calibri" panose="020F0502020204030204" pitchFamily="34" charset="0"/>
            </a:endParaRPr>
          </a:p>
          <a:p>
            <a:endParaRPr lang="en-US" dirty="0"/>
          </a:p>
          <a:p>
            <a:endParaRPr lang="en-US" b="1" dirty="0"/>
          </a:p>
        </p:txBody>
      </p:sp>
    </p:spTree>
    <p:extLst>
      <p:ext uri="{BB962C8B-B14F-4D97-AF65-F5344CB8AC3E}">
        <p14:creationId xmlns:p14="http://schemas.microsoft.com/office/powerpoint/2010/main" val="2059440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Model Quality Test using non-PSEE software platforms </a:t>
            </a:r>
          </a:p>
        </p:txBody>
      </p:sp>
      <p:sp>
        <p:nvSpPr>
          <p:cNvPr id="3" name="Content Placeholder 2"/>
          <p:cNvSpPr>
            <a:spLocks noGrp="1"/>
          </p:cNvSpPr>
          <p:nvPr>
            <p:ph idx="1"/>
          </p:nvPr>
        </p:nvSpPr>
        <p:spPr/>
        <p:txBody>
          <a:bodyPr>
            <a:normAutofit fontScale="70000" lnSpcReduction="20000"/>
          </a:bodyPr>
          <a:lstStyle/>
          <a:p>
            <a:r>
              <a:rPr lang="en-US" dirty="0"/>
              <a:t>At the December 2022 DWG meeting, Jamie Weber from </a:t>
            </a:r>
            <a:r>
              <a:rPr lang="en-US" dirty="0" err="1"/>
              <a:t>PowerWorld</a:t>
            </a:r>
            <a:r>
              <a:rPr lang="en-US" dirty="0"/>
              <a:t> made a request to DWG, for other software tools (such as </a:t>
            </a:r>
            <a:r>
              <a:rPr lang="en-US" dirty="0" err="1"/>
              <a:t>PowerWorld</a:t>
            </a:r>
            <a:r>
              <a:rPr lang="en-US" dirty="0"/>
              <a:t> and GE PSLF) to be allowed for performing Model Quality Tests.  </a:t>
            </a:r>
          </a:p>
          <a:p>
            <a:r>
              <a:rPr lang="en-US" dirty="0"/>
              <a:t>DWG and ERCOT recommendation was based on the following discussion points: </a:t>
            </a:r>
          </a:p>
          <a:p>
            <a:pPr marL="914400" lvl="1" indent="-457200">
              <a:buFont typeface="+mj-lt"/>
              <a:buAutoNum type="arabicPeriod"/>
            </a:pPr>
            <a:r>
              <a:rPr lang="en-US" dirty="0"/>
              <a:t>ERCOT observed performance difference in standard generic model between PSS/E and other software (e.g. </a:t>
            </a:r>
            <a:r>
              <a:rPr lang="en-US" dirty="0" err="1"/>
              <a:t>PowerWorld</a:t>
            </a:r>
            <a:r>
              <a:rPr lang="en-US" dirty="0"/>
              <a:t>). Any discrepancy or difference could result in significant delay of interconnection process which can impact customer project schedule. </a:t>
            </a:r>
          </a:p>
          <a:p>
            <a:pPr marL="914400" lvl="1" indent="-457200">
              <a:buFont typeface="+mj-lt"/>
              <a:buAutoNum type="arabicPeriod"/>
            </a:pPr>
            <a:r>
              <a:rPr lang="en-US" dirty="0"/>
              <a:t>It would take significant resource and time for ERCOT to support, test, and validate studies preformed using other software. ERCOT has team dedicated to the current planning software, investing significant time and resources to develop tools and automation. Its is impractical to make those efforts for multiple tools. </a:t>
            </a:r>
          </a:p>
          <a:p>
            <a:pPr marL="914400" lvl="1" indent="-457200">
              <a:buFont typeface="+mj-lt"/>
              <a:buAutoNum type="arabicPeriod"/>
            </a:pPr>
            <a:r>
              <a:rPr lang="en-US" dirty="0"/>
              <a:t>Based on the NERC Odessa Event Assessment Report, NERC recommends the use of detailed user-defined model since standard generic models have significant limitations in their ability to represent highly complex inverter controls and protection. </a:t>
            </a:r>
          </a:p>
          <a:p>
            <a:pPr marL="914400" lvl="2" indent="0">
              <a:buNone/>
            </a:pPr>
            <a:r>
              <a:rPr lang="en-US" dirty="0"/>
              <a:t>Allowing other software will be detrimental to model quality, and unintended consequence may occur to ERCOT system, reliability.  </a:t>
            </a:r>
          </a:p>
          <a:p>
            <a:pPr marL="914400" lvl="1" indent="-457200">
              <a:buFont typeface="+mj-lt"/>
              <a:buAutoNum type="arabicPeriod"/>
            </a:pPr>
            <a:r>
              <a:rPr lang="en-US" dirty="0"/>
              <a:t>Volume of review request are increasing every year (e.g. PGRR or NOGRR). Allowing any additional software is very likely to result in inconsistency, unnecessary confusion and questions throughout the process. </a:t>
            </a:r>
          </a:p>
          <a:p>
            <a:r>
              <a:rPr lang="en-US" dirty="0"/>
              <a:t>As a result, consensus of the DWG is to continue using PSS/E for MQT Tests and follow the existing requirements.   </a:t>
            </a:r>
          </a:p>
        </p:txBody>
      </p:sp>
    </p:spTree>
    <p:extLst>
      <p:ext uri="{BB962C8B-B14F-4D97-AF65-F5344CB8AC3E}">
        <p14:creationId xmlns:p14="http://schemas.microsoft.com/office/powerpoint/2010/main" val="21563436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1340</TotalTime>
  <Words>408</Words>
  <Application>Microsoft Office PowerPoint</Application>
  <PresentationFormat>Widescreen</PresentationFormat>
  <Paragraphs>28</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DWG Report to ROS</vt:lpstr>
      <vt:lpstr>DWG Update</vt:lpstr>
      <vt:lpstr>DWG Flat Start Case Update</vt:lpstr>
      <vt:lpstr>Model Quality Test using non-PSEE software platforms </vt:lpstr>
    </vt:vector>
  </TitlesOfParts>
  <Company>Oncor Electric Delivery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DWG Report to ROS</dc:title>
  <dc:creator>Jung, Sam</dc:creator>
  <cp:lastModifiedBy>Martinez Jr, Javier</cp:lastModifiedBy>
  <cp:revision>51</cp:revision>
  <dcterms:created xsi:type="dcterms:W3CDTF">2021-02-24T20:47:36Z</dcterms:created>
  <dcterms:modified xsi:type="dcterms:W3CDTF">2023-02-27T21:18:11Z</dcterms:modified>
</cp:coreProperties>
</file>