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6"/>
  </p:notesMasterIdLst>
  <p:handoutMasterIdLst>
    <p:handoutMasterId r:id="rId37"/>
  </p:handoutMasterIdLst>
  <p:sldIdLst>
    <p:sldId id="260" r:id="rId6"/>
    <p:sldId id="297" r:id="rId7"/>
    <p:sldId id="425" r:id="rId8"/>
    <p:sldId id="457" r:id="rId9"/>
    <p:sldId id="458" r:id="rId10"/>
    <p:sldId id="459" r:id="rId11"/>
    <p:sldId id="414" r:id="rId12"/>
    <p:sldId id="460" r:id="rId13"/>
    <p:sldId id="461" r:id="rId14"/>
    <p:sldId id="462" r:id="rId15"/>
    <p:sldId id="303" r:id="rId16"/>
    <p:sldId id="434" r:id="rId17"/>
    <p:sldId id="431" r:id="rId18"/>
    <p:sldId id="455" r:id="rId19"/>
    <p:sldId id="456" r:id="rId20"/>
    <p:sldId id="432" r:id="rId21"/>
    <p:sldId id="441" r:id="rId22"/>
    <p:sldId id="433" r:id="rId23"/>
    <p:sldId id="450" r:id="rId24"/>
    <p:sldId id="386" r:id="rId25"/>
    <p:sldId id="451" r:id="rId26"/>
    <p:sldId id="424" r:id="rId27"/>
    <p:sldId id="452" r:id="rId28"/>
    <p:sldId id="453" r:id="rId29"/>
    <p:sldId id="391" r:id="rId30"/>
    <p:sldId id="427" r:id="rId31"/>
    <p:sldId id="369" r:id="rId32"/>
    <p:sldId id="463" r:id="rId33"/>
    <p:sldId id="448" r:id="rId34"/>
    <p:sldId id="296" r:id="rId35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93" d="100"/>
          <a:sy n="93" d="100"/>
        </p:scale>
        <p:origin x="82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2022 Analysis of REP and NOIE Demand Response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Retail Market Subcommittee – Feb 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3441EA21-A488-4635-BB62-7F05F8E05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1828800" y="60198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3</a:t>
            </a:r>
            <a:r>
              <a:rPr lang="en-US" sz="1600" baseline="30000" dirty="0"/>
              <a:t>rd </a:t>
            </a:r>
            <a:r>
              <a:rPr lang="en-US" sz="1600" dirty="0"/>
              <a:t>Highest Total System DR – ERS Deployed</a:t>
            </a:r>
          </a:p>
        </p:txBody>
      </p:sp>
    </p:spTree>
    <p:extLst>
      <p:ext uri="{BB962C8B-B14F-4D97-AF65-F5344CB8AC3E}">
        <p14:creationId xmlns:p14="http://schemas.microsoft.com/office/powerpoint/2010/main" val="22216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/>
              <a:t>Price Response and Retail DR Participation Trends</a:t>
            </a:r>
            <a:endParaRPr lang="en-US" alt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057400" y="5361315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Blue Squares: 4CP Days    Red Circles: HE17 Price &gt; $500</a:t>
            </a:r>
          </a:p>
          <a:p>
            <a:pPr algn="ctr"/>
            <a:r>
              <a:rPr lang="en-US" sz="1400" dirty="0"/>
              <a:t>Red Arrows: HE17 Price &gt; $1,000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B4F5549-554E-40BD-AA5B-686391E94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32674"/>
            <a:ext cx="8229600" cy="38049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9B1EF8D-A484-4736-9A38-4B24B6AE755A}"/>
              </a:ext>
            </a:extLst>
          </p:cNvPr>
          <p:cNvSpPr txBox="1"/>
          <p:nvPr/>
        </p:nvSpPr>
        <p:spPr>
          <a:xfrm>
            <a:off x="972155" y="1535926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5E04CF-D498-4741-BCD3-7AC96AF5A488}"/>
              </a:ext>
            </a:extLst>
          </p:cNvPr>
          <p:cNvSpPr txBox="1"/>
          <p:nvPr/>
        </p:nvSpPr>
        <p:spPr>
          <a:xfrm>
            <a:off x="1635017" y="1537780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335AA-941E-4EF6-A93C-BB989B116B74}"/>
              </a:ext>
            </a:extLst>
          </p:cNvPr>
          <p:cNvSpPr txBox="1"/>
          <p:nvPr/>
        </p:nvSpPr>
        <p:spPr>
          <a:xfrm>
            <a:off x="2441954" y="1558321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860526-7D2C-4425-BDA8-966025196D6A}"/>
              </a:ext>
            </a:extLst>
          </p:cNvPr>
          <p:cNvSpPr txBox="1"/>
          <p:nvPr/>
        </p:nvSpPr>
        <p:spPr>
          <a:xfrm>
            <a:off x="3245724" y="1558321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FC7940-77D0-40EA-961F-B1B2C113FEE5}"/>
              </a:ext>
            </a:extLst>
          </p:cNvPr>
          <p:cNvSpPr txBox="1"/>
          <p:nvPr/>
        </p:nvSpPr>
        <p:spPr>
          <a:xfrm>
            <a:off x="4055828" y="155169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4849302" y="1535927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>
            <a:off x="5564999" y="154904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>
            <a:off x="6329397" y="155169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7391400" y="1553289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39415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FF306F-2475-4AD5-B428-FBD98E29E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3886200" cy="25146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64C1C0-7BD5-4805-A07B-3CBAAA076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2" y="914401"/>
            <a:ext cx="3886198" cy="2514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342F3E-9043-4F44-88A2-D229199C5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2" y="3576638"/>
            <a:ext cx="3886198" cy="2514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5CB7E6-C73B-4218-B490-EE3E5D7126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576638"/>
            <a:ext cx="3886198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63F08D-3483-473F-8B8E-80E2701A6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96" y="1143000"/>
            <a:ext cx="7290304" cy="50292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 Time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3581400" y="1606525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 rot="5400000">
            <a:off x="5071110" y="17008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 rot="5400000">
            <a:off x="5452314" y="1710487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6324600" y="1596834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5FA1C-C159-49E6-9E2D-744EA09E40DF}"/>
              </a:ext>
            </a:extLst>
          </p:cNvPr>
          <p:cNvSpPr/>
          <p:nvPr/>
        </p:nvSpPr>
        <p:spPr>
          <a:xfrm>
            <a:off x="5447213" y="5562600"/>
            <a:ext cx="914400" cy="238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01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429982-BFBB-4720-BECB-5E52EA2D5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510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Real Time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3581400" y="1658779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 rot="5400000">
            <a:off x="5027769" y="17770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 rot="5400000">
            <a:off x="5434692" y="17770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6315891" y="161425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56605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4770" y="2057400"/>
            <a:ext cx="2919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/>
              <a:t>DR</a:t>
            </a:r>
            <a:r>
              <a:rPr lang="en-US" altLang="en-US" sz="3200" b="1"/>
              <a:t>/PR Events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166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99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4CP Days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63397"/>
              </p:ext>
            </p:extLst>
          </p:nvPr>
        </p:nvGraphicFramePr>
        <p:xfrm>
          <a:off x="1709058" y="1524000"/>
          <a:ext cx="5682342" cy="237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3804789226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454231396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526177016"/>
                    </a:ext>
                  </a:extLst>
                </a:gridCol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HE 17 Reduce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HE 17 Reduce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4,005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3,525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3,326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1,616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4,602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937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</a:t>
            </a:r>
            <a:r>
              <a:rPr lang="en-US" altLang="en-US"/>
              <a:t>/NearCP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17062" y="914400"/>
            <a:ext cx="202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Near-CP Days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622019"/>
              </p:ext>
            </p:extLst>
          </p:nvPr>
        </p:nvGraphicFramePr>
        <p:xfrm>
          <a:off x="914400" y="1524000"/>
          <a:ext cx="3657600" cy="41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8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2,081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3,364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9499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646615-E9CF-4BCE-A03E-7AB5BED03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8467"/>
              </p:ext>
            </p:extLst>
          </p:nvPr>
        </p:nvGraphicFramePr>
        <p:xfrm>
          <a:off x="4800596" y="1524000"/>
          <a:ext cx="3657604" cy="418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416700117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991008599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16304667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15093259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7461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1,842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76343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7902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3,427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6357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73908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3,299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443099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3,449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79695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2,550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3725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3,640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91086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1,522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676359"/>
                  </a:ext>
                </a:extLst>
              </a:tr>
              <a:tr h="3941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42988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BD0E51-7509-4870-837B-BB24396CFD28}"/>
              </a:ext>
            </a:extLst>
          </p:cNvPr>
          <p:cNvSpPr txBox="1"/>
          <p:nvPr/>
        </p:nvSpPr>
        <p:spPr>
          <a:xfrm>
            <a:off x="2209800" y="590984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41 Near-CP Days, reductions 1,051 – 4,453 MW</a:t>
            </a:r>
          </a:p>
        </p:txBody>
      </p:sp>
    </p:spTree>
    <p:extLst>
      <p:ext uri="{BB962C8B-B14F-4D97-AF65-F5344CB8AC3E}">
        <p14:creationId xmlns:p14="http://schemas.microsoft.com/office/powerpoint/2010/main" val="605915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</a:t>
            </a:r>
            <a:r>
              <a:rPr lang="en-US" altLang="en-US"/>
              <a:t>/NearCP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81909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Near-CP Days (cont.)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90619"/>
              </p:ext>
            </p:extLst>
          </p:nvPr>
        </p:nvGraphicFramePr>
        <p:xfrm>
          <a:off x="914400" y="1295400"/>
          <a:ext cx="36576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2,643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817731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2944428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1,233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78014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1,683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1,637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1,388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1,497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646615-E9CF-4BCE-A03E-7AB5BED03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47012"/>
              </p:ext>
            </p:extLst>
          </p:nvPr>
        </p:nvGraphicFramePr>
        <p:xfrm>
          <a:off x="4800600" y="1295400"/>
          <a:ext cx="3657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7">
                  <a:extLst>
                    <a:ext uri="{9D8B030D-6E8A-4147-A177-3AD203B41FA5}">
                      <a16:colId xmlns:a16="http://schemas.microsoft.com/office/drawing/2014/main" val="416700117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991008599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16304667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15093259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7461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76343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1,593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7902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6357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3,272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73908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1,724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443099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16-Sep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1,352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79695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2,651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3725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91086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2,533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6763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2,317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429884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D356EE3-7C94-4E63-BC45-128ED52E3591}"/>
              </a:ext>
            </a:extLst>
          </p:cNvPr>
          <p:cNvSpPr txBox="1"/>
          <p:nvPr/>
        </p:nvSpPr>
        <p:spPr>
          <a:xfrm>
            <a:off x="2209800" y="5909846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41 Near-CP Days, reductions 1,051 – 4,453 MW</a:t>
            </a:r>
          </a:p>
        </p:txBody>
      </p:sp>
    </p:spTree>
    <p:extLst>
      <p:ext uri="{BB962C8B-B14F-4D97-AF65-F5344CB8AC3E}">
        <p14:creationId xmlns:p14="http://schemas.microsoft.com/office/powerpoint/2010/main" val="162975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/>
              <a:t>Summer 2021 Analysis Update</a:t>
            </a:r>
            <a:endParaRPr lang="en-US" altLang="en-US" sz="2200" dirty="0"/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/>
              <a:t>Total System-level Demand Response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1800"/>
              <a:t>Total ERCOT Demand Response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800"/>
              <a:t>Responding NOIE and ESIID counts</a:t>
            </a:r>
            <a:endParaRPr lang="en-US" altLang="en-US" sz="1800" dirty="0"/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/>
              <a:t>4CP Participation Trends</a:t>
            </a:r>
            <a:endParaRPr lang="en-US" altLang="en-US" sz="2200" dirty="0"/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DR</a:t>
            </a:r>
            <a:r>
              <a:rPr lang="en-US" altLang="en-US" sz="2200"/>
              <a:t>/PR Events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78059"/>
              </p:ext>
            </p:extLst>
          </p:nvPr>
        </p:nvGraphicFramePr>
        <p:xfrm>
          <a:off x="1656804" y="990600"/>
          <a:ext cx="5852160" cy="4176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7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Avg Price $/</a:t>
                      </a:r>
                      <a:r>
                        <a:rPr lang="en-US" sz="1600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5,709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$551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$2,810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$886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368763E-F0F5-4B89-8E62-ABE7849EF1E2}"/>
              </a:ext>
            </a:extLst>
          </p:cNvPr>
          <p:cNvSpPr txBox="1"/>
          <p:nvPr/>
        </p:nvSpPr>
        <p:spPr>
          <a:xfrm>
            <a:off x="1066800" y="5562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Days with Event Average Price &gt; $300</a:t>
            </a:r>
          </a:p>
          <a:p>
            <a:pPr algn="ctr"/>
            <a:r>
              <a:rPr lang="en-US" sz="1600" dirty="0"/>
              <a:t>20 Days with High Real-Time Prices (&gt;$200)  Reductions: 51 – 1,066 MW</a:t>
            </a:r>
          </a:p>
        </p:txBody>
      </p:sp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42687"/>
              </p:ext>
            </p:extLst>
          </p:nvPr>
        </p:nvGraphicFramePr>
        <p:xfrm>
          <a:off x="1691640" y="1066800"/>
          <a:ext cx="5852160" cy="4495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4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Avg Price $/</a:t>
                      </a:r>
                      <a:r>
                        <a:rPr lang="en-US" sz="1600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B11CF8-A4D8-4693-881D-968D826A1391}"/>
              </a:ext>
            </a:extLst>
          </p:cNvPr>
          <p:cNvSpPr txBox="1"/>
          <p:nvPr/>
        </p:nvSpPr>
        <p:spPr>
          <a:xfrm>
            <a:off x="4139213" y="762000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(Cont.)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D3AE9C-9371-4E7E-83B2-3C8D767372B3}"/>
              </a:ext>
            </a:extLst>
          </p:cNvPr>
          <p:cNvSpPr txBox="1"/>
          <p:nvPr/>
        </p:nvSpPr>
        <p:spPr>
          <a:xfrm>
            <a:off x="1066800" y="5562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Days with Event Average Price &gt; $300</a:t>
            </a:r>
          </a:p>
          <a:p>
            <a:pPr algn="ctr"/>
            <a:r>
              <a:rPr lang="en-US" sz="1600" dirty="0"/>
              <a:t>20 Days with High Real-Time Prices (&gt;$200)  Reductions: 51 – 1,066 MW</a:t>
            </a:r>
          </a:p>
        </p:txBody>
      </p:sp>
    </p:spTree>
    <p:extLst>
      <p:ext uri="{BB962C8B-B14F-4D97-AF65-F5344CB8AC3E}">
        <p14:creationId xmlns:p14="http://schemas.microsoft.com/office/powerpoint/2010/main" val="3351228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97513"/>
              </p:ext>
            </p:extLst>
          </p:nvPr>
        </p:nvGraphicFramePr>
        <p:xfrm>
          <a:off x="2133600" y="1066800"/>
          <a:ext cx="48768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/>
                        <a:t>High</a:t>
                      </a:r>
                      <a:r>
                        <a:rPr lang="en-US" baseline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$545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59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11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34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86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3EAD29-5852-43DB-B505-E81E09E32099}"/>
              </a:ext>
            </a:extLst>
          </p:cNvPr>
          <p:cNvSpPr txBox="1"/>
          <p:nvPr/>
        </p:nvSpPr>
        <p:spPr>
          <a:xfrm>
            <a:off x="1066800" y="55626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Days with Event Average Price &gt; $300</a:t>
            </a:r>
          </a:p>
          <a:p>
            <a:pPr algn="ctr"/>
            <a:r>
              <a:rPr lang="en-US" sz="1600" dirty="0"/>
              <a:t>26 Days with High Day-Ahead Only Prices (&gt;$200)  Reductions: 2 – 60 MW</a:t>
            </a:r>
          </a:p>
        </p:txBody>
      </p:sp>
    </p:spTree>
    <p:extLst>
      <p:ext uri="{BB962C8B-B14F-4D97-AF65-F5344CB8AC3E}">
        <p14:creationId xmlns:p14="http://schemas.microsoft.com/office/powerpoint/2010/main" val="2078910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85712"/>
              </p:ext>
            </p:extLst>
          </p:nvPr>
        </p:nvGraphicFramePr>
        <p:xfrm>
          <a:off x="2042160" y="1109472"/>
          <a:ext cx="5120640" cy="3995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</a:t>
                      </a:r>
                      <a:r>
                        <a:rPr lang="en-US" sz="1600" baseline="0" dirty="0"/>
                        <a:t> RT Only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$260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213288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207065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36703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0D910E-2B28-4FAD-8E5E-C359269D4E86}"/>
              </a:ext>
            </a:extLst>
          </p:cNvPr>
          <p:cNvSpPr txBox="1"/>
          <p:nvPr/>
        </p:nvSpPr>
        <p:spPr>
          <a:xfrm>
            <a:off x="1066800" y="54102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All Days with Response</a:t>
            </a:r>
          </a:p>
          <a:p>
            <a:pPr algn="ctr"/>
            <a:r>
              <a:rPr lang="en-US" sz="1600" dirty="0"/>
              <a:t>7 Days with High Real-Time Only      Reductions: 7 – 69 MW</a:t>
            </a:r>
          </a:p>
        </p:txBody>
      </p:sp>
    </p:spTree>
    <p:extLst>
      <p:ext uri="{BB962C8B-B14F-4D97-AF65-F5344CB8AC3E}">
        <p14:creationId xmlns:p14="http://schemas.microsoft.com/office/powerpoint/2010/main" val="1711436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03766"/>
              </p:ext>
            </p:extLst>
          </p:nvPr>
        </p:nvGraphicFramePr>
        <p:xfrm>
          <a:off x="1066800" y="840800"/>
          <a:ext cx="4876800" cy="525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20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Avg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High</a:t>
                      </a:r>
                      <a:r>
                        <a:rPr lang="en-US" sz="1400" baseline="0" dirty="0"/>
                        <a:t> DA &amp; RT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6/15/2022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6/16/2022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015665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09320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7/11/2022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$1,131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98096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7/12/2022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19379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7/13/2022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7/20/2022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$940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599972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118938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8/9/2022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346839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8/11/2022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865113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8/17/2022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633346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8/25/2022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0DA789-C73B-4CF7-96D7-7692815D0D2C}"/>
              </a:ext>
            </a:extLst>
          </p:cNvPr>
          <p:cNvSpPr txBox="1"/>
          <p:nvPr/>
        </p:nvSpPr>
        <p:spPr>
          <a:xfrm>
            <a:off x="6248400" y="276728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Avg Event Price: Greater</a:t>
            </a:r>
          </a:p>
          <a:p>
            <a:r>
              <a:rPr lang="en-US" sz="1600" dirty="0"/>
              <a:t> of DA or RT</a:t>
            </a:r>
          </a:p>
          <a:p>
            <a:endParaRPr lang="en-US" sz="1600" dirty="0"/>
          </a:p>
          <a:p>
            <a:r>
              <a:rPr lang="en-US" sz="1600" dirty="0"/>
              <a:t>All Days with Response</a:t>
            </a:r>
          </a:p>
          <a:p>
            <a:endParaRPr lang="en-US" sz="1600" dirty="0"/>
          </a:p>
          <a:p>
            <a:r>
              <a:rPr lang="en-US" sz="1600" dirty="0"/>
              <a:t>Reductions: 6 – 70 MW</a:t>
            </a:r>
          </a:p>
        </p:txBody>
      </p:sp>
    </p:spTree>
    <p:extLst>
      <p:ext uri="{BB962C8B-B14F-4D97-AF65-F5344CB8AC3E}">
        <p14:creationId xmlns:p14="http://schemas.microsoft.com/office/powerpoint/2010/main" val="103014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High Price Response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251998"/>
              </p:ext>
            </p:extLst>
          </p:nvPr>
        </p:nvGraphicFramePr>
        <p:xfrm>
          <a:off x="457200" y="1173480"/>
          <a:ext cx="3886200" cy="40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41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824172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699223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4AADFC-782B-423A-8CF9-58DA6C5C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73046"/>
              </p:ext>
            </p:extLst>
          </p:nvPr>
        </p:nvGraphicFramePr>
        <p:xfrm>
          <a:off x="4789714" y="1173482"/>
          <a:ext cx="3897088" cy="40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$565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24172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9922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45A13A3-CC78-410C-A49C-1E8E7BA58A9C}"/>
              </a:ext>
            </a:extLst>
          </p:cNvPr>
          <p:cNvSpPr txBox="1"/>
          <p:nvPr/>
        </p:nvSpPr>
        <p:spPr>
          <a:xfrm>
            <a:off x="1066800" y="54102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All Days with Response</a:t>
            </a:r>
          </a:p>
          <a:p>
            <a:pPr algn="ctr"/>
            <a:r>
              <a:rPr lang="en-US" sz="1600" dirty="0"/>
              <a:t>18 Days with High Real-Time Only      Reductions: 28 – 2,370 MW</a:t>
            </a:r>
          </a:p>
        </p:txBody>
      </p:sp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2627"/>
              </p:ext>
            </p:extLst>
          </p:nvPr>
        </p:nvGraphicFramePr>
        <p:xfrm>
          <a:off x="1524000" y="914400"/>
          <a:ext cx="40640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10,932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$551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7,629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⃰ $71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210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10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321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67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12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12,074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89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13,446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91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27613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8DD3E7-C7B3-4E55-936C-E4A8BDFBC1DE}"/>
              </a:ext>
            </a:extLst>
          </p:cNvPr>
          <p:cNvSpPr txBox="1"/>
          <p:nvPr/>
        </p:nvSpPr>
        <p:spPr>
          <a:xfrm>
            <a:off x="1066800" y="5587425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Event Days with Reductions &gt; 75 MW</a:t>
            </a:r>
          </a:p>
          <a:p>
            <a:pPr algn="ctr"/>
            <a:r>
              <a:rPr lang="en-US" sz="1600" dirty="0"/>
              <a:t>47 Event Days with Reductions &gt; 10 MW      Reductions: 10 –90 MW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EAFB04-25B6-435B-94AA-320A55E3CC2F}"/>
              </a:ext>
            </a:extLst>
          </p:cNvPr>
          <p:cNvSpPr txBox="1"/>
          <p:nvPr/>
        </p:nvSpPr>
        <p:spPr>
          <a:xfrm>
            <a:off x="5867400" y="342900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⃰ Not High Price 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20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Peak Rebate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D2F14A-34A8-4C96-AA11-C8CE175F6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85022"/>
              </p:ext>
            </p:extLst>
          </p:nvPr>
        </p:nvGraphicFramePr>
        <p:xfrm>
          <a:off x="2565400" y="914400"/>
          <a:ext cx="4064000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7719484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25688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07425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09188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1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232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5773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64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83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9103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3510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17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820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5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68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37,428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$415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5724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894D0E2-9D08-4101-886A-A6058D7979A5}"/>
              </a:ext>
            </a:extLst>
          </p:cNvPr>
          <p:cNvSpPr txBox="1"/>
          <p:nvPr/>
        </p:nvSpPr>
        <p:spPr>
          <a:xfrm>
            <a:off x="5029200" y="5976257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⃰ Not High Price 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Event – Competitive Load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D2F14A-34A8-4C96-AA11-C8CE175F67A5}"/>
              </a:ext>
            </a:extLst>
          </p:cNvPr>
          <p:cNvGraphicFramePr>
            <a:graphicFrameLocks noGrp="1"/>
          </p:cNvGraphicFramePr>
          <p:nvPr/>
        </p:nvGraphicFramePr>
        <p:xfrm>
          <a:off x="2514600" y="990600"/>
          <a:ext cx="4064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7719484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25688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07425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09188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1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232553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D93DAC-99E0-4AF5-A684-5782B5F971A6}"/>
              </a:ext>
            </a:extLst>
          </p:cNvPr>
          <p:cNvSpPr txBox="1"/>
          <p:nvPr/>
        </p:nvSpPr>
        <p:spPr>
          <a:xfrm>
            <a:off x="1143000" y="2590800"/>
            <a:ext cx="7086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Differences from ERS Performance: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Includes response from deployed ESIIDs: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 with no Time-Period 4 obligations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deployed Generator only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Best baseline by ESIID … weather sensitivity determined at ESIID-level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b="1" dirty="0"/>
              <a:t>Baseline days limited to non-4CP/high price days for ESIIDs responding on such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Event day-of-adjustment factor calculated using intervals 1 through the interval ending 1 hour prior to beginning of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MBMA baseline based on intervals prior to beginning of high prices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Non-responding ESIIDs (&lt;3% Load reduction) excluded</a:t>
            </a:r>
          </a:p>
        </p:txBody>
      </p:sp>
    </p:spTree>
    <p:extLst>
      <p:ext uri="{BB962C8B-B14F-4D97-AF65-F5344CB8AC3E}">
        <p14:creationId xmlns:p14="http://schemas.microsoft.com/office/powerpoint/2010/main" val="390814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DC50A-5DDA-4482-87C8-00910A9FD7DD}"/>
              </a:ext>
            </a:extLst>
          </p:cNvPr>
          <p:cNvSpPr txBox="1"/>
          <p:nvPr/>
        </p:nvSpPr>
        <p:spPr>
          <a:xfrm>
            <a:off x="914400" y="990600"/>
            <a:ext cx="7315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Suggested OBDRR and possible NPRR (next month?)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Discontinue NAESB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Modify ESIID List Provide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Automatic (currently by request)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Add dates for 4CP beginning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Identify Crypto ESIIDs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Add a solar buy-back category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Other ???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Possible Winter Survey  - snapshot date Feb 1.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Residential Consumption Analysis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Residential PV Analysis.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Training Session (timing? After Aug 1 so participation is locked down)</a:t>
            </a:r>
          </a:p>
        </p:txBody>
      </p:sp>
    </p:spTree>
    <p:extLst>
      <p:ext uri="{BB962C8B-B14F-4D97-AF65-F5344CB8AC3E}">
        <p14:creationId xmlns:p14="http://schemas.microsoft.com/office/powerpoint/2010/main" val="13839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Total System-Level Demand Response</a:t>
            </a:r>
            <a:endParaRPr lang="en-US" sz="3200" b="1" dirty="0"/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7234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HE 17:00 MW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56489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Table shows Days with Total System DR &gt; 3,000 MW (59 days &gt; 50 MW)</a:t>
            </a:r>
          </a:p>
          <a:p>
            <a:pPr algn="ctr"/>
            <a:r>
              <a:rPr lang="en-US" sz="1400" dirty="0"/>
              <a:t>Overlap = Category Total – Total System DR  (To eliminate double counting)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26EB59-17D7-4E05-9603-8BB59624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00554"/>
            <a:ext cx="8229600" cy="438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4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</a:t>
            </a:r>
            <a:r>
              <a:rPr lang="en-US"/>
              <a:t>/NOIEs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HE 17:00 ESIIDs/NOIEs with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511225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shows Days with Total System DR &gt; 3,000 MW (59 days &gt; 50 MW)</a:t>
            </a:r>
          </a:p>
          <a:p>
            <a:pPr algn="ctr"/>
            <a:r>
              <a:rPr lang="en-US" sz="1600" dirty="0"/>
              <a:t>Overlap = Category Total – Total System DR  (To eliminate double counting)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87E3FB-E0B3-4C3E-80A7-7AEDB830D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62966"/>
            <a:ext cx="8305800" cy="414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4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F3F31-06D8-479A-A810-F2EC8D13C3EE}"/>
              </a:ext>
            </a:extLst>
          </p:cNvPr>
          <p:cNvSpPr txBox="1"/>
          <p:nvPr/>
        </p:nvSpPr>
        <p:spPr>
          <a:xfrm>
            <a:off x="2057400" y="5986046"/>
            <a:ext cx="510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Shows Days with Total System DR &gt; 3,500 MW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920172-0B6A-489A-8A61-426D35A38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" y="914399"/>
            <a:ext cx="8201025" cy="495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9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NOIEs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F132B2-0E0A-4AB0-B7A6-60E498001616}"/>
              </a:ext>
            </a:extLst>
          </p:cNvPr>
          <p:cNvSpPr txBox="1"/>
          <p:nvPr/>
        </p:nvSpPr>
        <p:spPr>
          <a:xfrm>
            <a:off x="2667000" y="54864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Days with Total System DR &gt; 3,500 MW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B45AA5-E007-4B36-98B8-63A269B6E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351" y="1693333"/>
            <a:ext cx="6273297" cy="347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ECDF9D8-AFD0-4BAC-B7D3-7748384C9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2590800" y="60198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Highest Total System DR</a:t>
            </a:r>
          </a:p>
        </p:txBody>
      </p:sp>
    </p:spTree>
    <p:extLst>
      <p:ext uri="{BB962C8B-B14F-4D97-AF65-F5344CB8AC3E}">
        <p14:creationId xmlns:p14="http://schemas.microsoft.com/office/powerpoint/2010/main" val="223732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1828800" y="60198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2</a:t>
            </a:r>
            <a:r>
              <a:rPr lang="en-US" sz="1600" baseline="30000" dirty="0"/>
              <a:t>nd </a:t>
            </a:r>
            <a:r>
              <a:rPr lang="en-US" sz="1600" dirty="0"/>
              <a:t>Highest Total System DR - ERCOT Peak Day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BFAB6-1D7B-4327-B0ED-1C286DEEE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354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31694</TotalTime>
  <Words>1508</Words>
  <Application>Microsoft Office PowerPoint</Application>
  <PresentationFormat>On-screen Show (4:3)</PresentationFormat>
  <Paragraphs>758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Total Competitive and NOIE  Demand Response</vt:lpstr>
      <vt:lpstr>Total Competitive and NOIE  Demand Response</vt:lpstr>
      <vt:lpstr>Total Competitive and NOIE  Demand Response</vt:lpstr>
      <vt:lpstr>PowerPoint Presentation</vt:lpstr>
      <vt:lpstr>4CP Response Trend</vt:lpstr>
      <vt:lpstr>4CP Response Trend</vt:lpstr>
      <vt:lpstr>Indexed Real Time Response Trend</vt:lpstr>
      <vt:lpstr>NOIE Real Time Response Trend</vt:lpstr>
      <vt:lpstr>PowerPoint Presentation</vt:lpstr>
      <vt:lpstr>4CP Events 2022</vt:lpstr>
      <vt:lpstr>4CP/NearCP Events 2022</vt:lpstr>
      <vt:lpstr>4CP/NearCP Events 2022</vt:lpstr>
      <vt:lpstr>Indexed Real-Time High Price Events</vt:lpstr>
      <vt:lpstr>Indexed Real-Time High Price Events</vt:lpstr>
      <vt:lpstr>Indexed Day-Ahead High Price Events</vt:lpstr>
      <vt:lpstr>Indexed Day-Ahead High Price Events</vt:lpstr>
      <vt:lpstr>Indexed Day-Ahead High Price Events</vt:lpstr>
      <vt:lpstr>NOIE High Price Response Events</vt:lpstr>
      <vt:lpstr>Direct Load Control Events</vt:lpstr>
      <vt:lpstr>Peak Rebate Events</vt:lpstr>
      <vt:lpstr>ERS Event – Competitive Load Only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528</cp:revision>
  <cp:lastPrinted>2020-02-20T00:38:16Z</cp:lastPrinted>
  <dcterms:created xsi:type="dcterms:W3CDTF">2016-01-21T15:20:31Z</dcterms:created>
  <dcterms:modified xsi:type="dcterms:W3CDTF">2023-02-27T14:45:05Z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