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3"/>
  </p:sldMasterIdLst>
  <p:notesMasterIdLst>
    <p:notesMasterId r:id="rId11"/>
  </p:notesMasterIdLst>
  <p:handoutMasterIdLst>
    <p:handoutMasterId r:id="rId12"/>
  </p:handoutMasterIdLst>
  <p:sldIdLst>
    <p:sldId id="260" r:id="rId4"/>
    <p:sldId id="705" r:id="rId5"/>
    <p:sldId id="294" r:id="rId6"/>
    <p:sldId id="706" r:id="rId7"/>
    <p:sldId id="707" r:id="rId8"/>
    <p:sldId id="708" r:id="rId9"/>
    <p:sldId id="709" r:id="rId10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0A3835-9A6B-4594-902C-581A542A27B5}" v="13" dt="2023-01-17T19:18:43.0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595" autoAdjust="0"/>
  </p:normalViewPr>
  <p:slideViewPr>
    <p:cSldViewPr snapToGrid="0" snapToObjects="1">
      <p:cViewPr varScale="1">
        <p:scale>
          <a:sx n="84" d="100"/>
          <a:sy n="84" d="100"/>
        </p:scale>
        <p:origin x="1464" y="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93900B-E395-43E7-8304-29909643870B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9E6681-5ED2-4276-ADE9-96EBF7D37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68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6DEC4A-A848-423D-B6D0-8A125B2D4CA1}" type="datetimeFigureOut">
              <a:rPr lang="en-US"/>
              <a:pPr>
                <a:defRPr/>
              </a:pPr>
              <a:t>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56BE11-F7D4-4A51-97C7-9E59A26F3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425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EA60B-7622-4EC2-8DF7-099F1D6081DA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8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9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94754E99-A0E5-4899-94D8-C73D0E406896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9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F7754F16-BD6A-4448-A728-D47AE01157D9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9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5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8EF099-2B0E-49FB-A308-8F2246FAE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274" r:id="rId1"/>
    <p:sldLayoutId id="2147494275" r:id="rId2"/>
    <p:sldLayoutId id="2147494276" r:id="rId3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787400" y="2805113"/>
            <a:ext cx="7543800" cy="2247634"/>
            <a:chOff x="787400" y="1852613"/>
            <a:chExt cx="7543800" cy="2247214"/>
          </a:xfrm>
        </p:grpSpPr>
        <p:sp>
          <p:nvSpPr>
            <p:cNvPr id="7171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969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/>
                <a:t>TAC Update to RMS </a:t>
              </a:r>
              <a:endParaRPr lang="en-US" altLang="en-US" sz="3200" b="1" dirty="0"/>
            </a:p>
            <a:p>
              <a:pPr eaLnBrk="1" hangingPunct="1"/>
              <a:endParaRPr lang="en-US" altLang="en-US" b="1" dirty="0"/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Technical Advisory Committee (TAC) </a:t>
              </a:r>
              <a:r>
                <a:rPr lang="en-US" altLang="en-US" dirty="0" smtClean="0"/>
                <a:t>Meetings</a:t>
              </a:r>
              <a:endParaRPr lang="en-US" altLang="en-US" dirty="0"/>
            </a:p>
            <a:p>
              <a:pPr eaLnBrk="1" hangingPunct="1"/>
              <a:r>
                <a:rPr lang="en-US" altLang="en-US" dirty="0" smtClean="0"/>
                <a:t>January </a:t>
              </a:r>
              <a:r>
                <a:rPr lang="en-US" altLang="en-US" dirty="0"/>
                <a:t>24, </a:t>
              </a:r>
              <a:r>
                <a:rPr lang="en-US" altLang="en-US" dirty="0" smtClean="0"/>
                <a:t>2023				</a:t>
              </a:r>
            </a:p>
            <a:p>
              <a:pPr eaLnBrk="1" hangingPunct="1"/>
              <a:r>
                <a:rPr lang="en-US" altLang="en-US" dirty="0" smtClean="0"/>
                <a:t>February 20, 2023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698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760" y="595158"/>
            <a:ext cx="8412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2023 Leadership </a:t>
            </a:r>
          </a:p>
          <a:p>
            <a:r>
              <a:rPr lang="en-US" dirty="0" smtClean="0"/>
              <a:t>TAC</a:t>
            </a:r>
          </a:p>
          <a:p>
            <a:r>
              <a:rPr lang="en-US" dirty="0" smtClean="0"/>
              <a:t>            Chair:           </a:t>
            </a:r>
            <a:r>
              <a:rPr lang="en-US" dirty="0" err="1" smtClean="0"/>
              <a:t>Clif</a:t>
            </a:r>
            <a:r>
              <a:rPr lang="en-US" dirty="0" smtClean="0"/>
              <a:t> Lange, STEC</a:t>
            </a:r>
          </a:p>
          <a:p>
            <a:r>
              <a:rPr lang="en-US" dirty="0" smtClean="0"/>
              <a:t>            Vice Chair:   Caitlin Smith, Jupiter Power </a:t>
            </a:r>
          </a:p>
          <a:p>
            <a:endParaRPr lang="en-US" dirty="0" smtClean="0"/>
          </a:p>
          <a:p>
            <a:r>
              <a:rPr lang="en-US" dirty="0" smtClean="0"/>
              <a:t>PRS</a:t>
            </a:r>
            <a:endParaRPr lang="en-US" dirty="0"/>
          </a:p>
          <a:p>
            <a:r>
              <a:rPr lang="en-US" dirty="0" smtClean="0"/>
              <a:t>            Chair</a:t>
            </a:r>
            <a:r>
              <a:rPr lang="en-US" dirty="0"/>
              <a:t>: </a:t>
            </a:r>
            <a:r>
              <a:rPr lang="en-US" dirty="0" smtClean="0"/>
              <a:t>          Martha </a:t>
            </a:r>
            <a:r>
              <a:rPr lang="en-US" dirty="0"/>
              <a:t>Henson, Oncor</a:t>
            </a:r>
          </a:p>
          <a:p>
            <a:r>
              <a:rPr lang="en-US" dirty="0" smtClean="0"/>
              <a:t>            Vice </a:t>
            </a:r>
            <a:r>
              <a:rPr lang="en-US" dirty="0"/>
              <a:t>Chair: </a:t>
            </a:r>
            <a:r>
              <a:rPr lang="en-US" dirty="0" smtClean="0"/>
              <a:t>  Diana </a:t>
            </a:r>
            <a:r>
              <a:rPr lang="en-US" dirty="0"/>
              <a:t>Coleman, CPS Energy</a:t>
            </a:r>
          </a:p>
          <a:p>
            <a:endParaRPr lang="en-US" dirty="0" smtClean="0"/>
          </a:p>
          <a:p>
            <a:r>
              <a:rPr lang="en-US" dirty="0" smtClean="0"/>
              <a:t>RMS</a:t>
            </a:r>
            <a:endParaRPr lang="en-US" dirty="0"/>
          </a:p>
          <a:p>
            <a:r>
              <a:rPr lang="en-US" dirty="0" smtClean="0"/>
              <a:t>            Chair</a:t>
            </a:r>
            <a:r>
              <a:rPr lang="en-US" dirty="0"/>
              <a:t>: </a:t>
            </a:r>
            <a:r>
              <a:rPr lang="en-US" dirty="0" smtClean="0"/>
              <a:t>          Debbie </a:t>
            </a:r>
            <a:r>
              <a:rPr lang="en-US" dirty="0"/>
              <a:t>McKeever, Oncor</a:t>
            </a:r>
          </a:p>
          <a:p>
            <a:r>
              <a:rPr lang="en-US" dirty="0" smtClean="0"/>
              <a:t>            Vice </a:t>
            </a:r>
            <a:r>
              <a:rPr lang="en-US" dirty="0"/>
              <a:t>Chair: </a:t>
            </a:r>
            <a:r>
              <a:rPr lang="en-US" dirty="0" smtClean="0"/>
              <a:t>  John </a:t>
            </a:r>
            <a:r>
              <a:rPr lang="en-US" dirty="0"/>
              <a:t>Schatz, Luminant Generation</a:t>
            </a:r>
          </a:p>
          <a:p>
            <a:endParaRPr lang="en-US" dirty="0" smtClean="0"/>
          </a:p>
          <a:p>
            <a:r>
              <a:rPr lang="en-US" dirty="0" smtClean="0"/>
              <a:t>ROS</a:t>
            </a:r>
            <a:endParaRPr lang="en-US" dirty="0"/>
          </a:p>
          <a:p>
            <a:r>
              <a:rPr lang="en-US" dirty="0" smtClean="0"/>
              <a:t>            Chair</a:t>
            </a:r>
            <a:r>
              <a:rPr lang="en-US" dirty="0"/>
              <a:t>: </a:t>
            </a:r>
            <a:r>
              <a:rPr lang="en-US" dirty="0" smtClean="0"/>
              <a:t>          Chase </a:t>
            </a:r>
            <a:r>
              <a:rPr lang="en-US" dirty="0"/>
              <a:t>Smith, Southern Company</a:t>
            </a:r>
          </a:p>
          <a:p>
            <a:r>
              <a:rPr lang="en-US" dirty="0" smtClean="0"/>
              <a:t>            Vice </a:t>
            </a:r>
            <a:r>
              <a:rPr lang="en-US" dirty="0"/>
              <a:t>Chair: </a:t>
            </a:r>
            <a:r>
              <a:rPr lang="en-US" dirty="0" smtClean="0"/>
              <a:t>  Katie </a:t>
            </a:r>
            <a:r>
              <a:rPr lang="en-US" dirty="0"/>
              <a:t>Rich, Golden Spread Electric Cooperatives</a:t>
            </a:r>
          </a:p>
          <a:p>
            <a:endParaRPr lang="en-US" dirty="0" smtClean="0"/>
          </a:p>
          <a:p>
            <a:r>
              <a:rPr lang="en-US" dirty="0" smtClean="0"/>
              <a:t>WMS</a:t>
            </a:r>
            <a:endParaRPr lang="en-US" dirty="0"/>
          </a:p>
          <a:p>
            <a:r>
              <a:rPr lang="en-US" dirty="0" smtClean="0"/>
              <a:t>            Chair</a:t>
            </a:r>
            <a:r>
              <a:rPr lang="en-US" dirty="0"/>
              <a:t>: </a:t>
            </a:r>
            <a:r>
              <a:rPr lang="en-US" dirty="0" smtClean="0"/>
              <a:t>           Eric </a:t>
            </a:r>
            <a:r>
              <a:rPr lang="en-US" dirty="0"/>
              <a:t>Blakey, Perdernales Electric Cooperative</a:t>
            </a:r>
          </a:p>
          <a:p>
            <a:r>
              <a:rPr lang="en-US" dirty="0" smtClean="0"/>
              <a:t>            Vice </a:t>
            </a:r>
            <a:r>
              <a:rPr lang="en-US" dirty="0"/>
              <a:t>Chair: </a:t>
            </a:r>
            <a:r>
              <a:rPr lang="en-US" dirty="0" smtClean="0"/>
              <a:t>   Jim </a:t>
            </a:r>
            <a:r>
              <a:rPr lang="en-US" dirty="0"/>
              <a:t>Lee, Centerpoint Energy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760" y="219456"/>
            <a:ext cx="3424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TAC Meeting January 24, 2023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8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xfrm>
            <a:off x="379413" y="179388"/>
            <a:ext cx="8458200" cy="461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TAC Meeting, January 24 Meeting-Voting Items Approved 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20624" y="978408"/>
            <a:ext cx="8311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b" hangingPunct="1"/>
            <a:r>
              <a:rPr lang="en-US" dirty="0"/>
              <a:t>NPRR1147, Update and Improve Notification and Evaluation Processes Associated with Reliability Must-Run (RMR</a:t>
            </a:r>
            <a:r>
              <a:rPr lang="en-US" dirty="0" smtClean="0"/>
              <a:t>)</a:t>
            </a:r>
          </a:p>
          <a:p>
            <a:pPr eaLnBrk="1" fontAlgn="b" hangingPunct="1"/>
            <a:endParaRPr lang="en-US" dirty="0"/>
          </a:p>
          <a:p>
            <a:pPr eaLnBrk="1" fontAlgn="b" hangingPunct="1"/>
            <a:r>
              <a:rPr lang="en-US" dirty="0"/>
              <a:t>NPRR1149, Implementation of Systematic Ancillary Service Failed Quantity </a:t>
            </a:r>
            <a:r>
              <a:rPr lang="en-US" dirty="0" smtClean="0"/>
              <a:t>Charges </a:t>
            </a:r>
          </a:p>
          <a:p>
            <a:pPr eaLnBrk="1" fontAlgn="b" hangingPunct="1"/>
            <a:endParaRPr lang="en-US" dirty="0"/>
          </a:p>
          <a:p>
            <a:pPr eaLnBrk="1" fontAlgn="b" hangingPunct="1"/>
            <a:r>
              <a:rPr lang="en-US" dirty="0"/>
              <a:t>NPRR1151, Protocol Revision Subcommittee Meeting Requirement (Removes requirement to hold at least one PRS meeting a month) </a:t>
            </a:r>
            <a:endParaRPr lang="en-US" dirty="0" smtClean="0"/>
          </a:p>
          <a:p>
            <a:pPr eaLnBrk="1" fontAlgn="b" hangingPunct="1"/>
            <a:r>
              <a:rPr lang="en-US" dirty="0" smtClean="0"/>
              <a:t> </a:t>
            </a:r>
            <a:endParaRPr lang="en-US" dirty="0"/>
          </a:p>
          <a:p>
            <a:pPr eaLnBrk="1" fontAlgn="b" hangingPunct="1"/>
            <a:r>
              <a:rPr lang="en-US" dirty="0"/>
              <a:t>NPRR1153 - ERCOT Fee Schedule </a:t>
            </a:r>
            <a:r>
              <a:rPr lang="en-US" dirty="0" smtClean="0"/>
              <a:t>Changes</a:t>
            </a:r>
          </a:p>
          <a:p>
            <a:pPr eaLnBrk="1" fontAlgn="b" hangingPunct="1"/>
            <a:endParaRPr lang="en-US" dirty="0"/>
          </a:p>
          <a:p>
            <a:pPr eaLnBrk="1" fontAlgn="b" hangingPunct="1"/>
            <a:r>
              <a:rPr lang="en-US" dirty="0"/>
              <a:t>PGRR102, Dynamic Operation Model Improvement</a:t>
            </a:r>
          </a:p>
          <a:p>
            <a:endParaRPr lang="en-US" dirty="0" smtClean="0"/>
          </a:p>
          <a:p>
            <a:r>
              <a:rPr lang="en-US" dirty="0" smtClean="0"/>
              <a:t>NPRR1144</a:t>
            </a:r>
            <a:r>
              <a:rPr lang="en-US" dirty="0"/>
              <a:t>, Station Service Backup Power Metering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Meeting, January 24, 2023 – Discussion Highlights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0171" y="876141"/>
            <a:ext cx="8680903" cy="57584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ERCOT PMO Release Schedule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New Credit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CWG was retired by the ERCOT Board on December 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Market Credit Working Group terminated, new Credit Group to be established</a:t>
            </a:r>
          </a:p>
          <a:p>
            <a:pPr lvl="1"/>
            <a:r>
              <a:rPr lang="en-US" i="1" dirty="0" smtClean="0"/>
              <a:t>(as stated in the Reliability and Markets recommendation </a:t>
            </a:r>
            <a:r>
              <a:rPr lang="en-US" i="1" dirty="0"/>
              <a:t>to the Board that </a:t>
            </a:r>
            <a:r>
              <a:rPr lang="en-US" i="1" dirty="0" smtClean="0"/>
              <a:t>the</a:t>
            </a:r>
          </a:p>
          <a:p>
            <a:pPr lvl="1"/>
            <a:r>
              <a:rPr lang="en-US" i="1" dirty="0" smtClean="0"/>
              <a:t>Credit </a:t>
            </a:r>
            <a:r>
              <a:rPr lang="en-US" i="1" dirty="0"/>
              <a:t>Work Group be retired </a:t>
            </a:r>
            <a:r>
              <a:rPr lang="en-US" i="1" dirty="0" smtClean="0"/>
              <a:t>with the </a:t>
            </a:r>
            <a:r>
              <a:rPr lang="en-US" i="1" dirty="0"/>
              <a:t>expectation that ERCOT staff will </a:t>
            </a:r>
            <a:r>
              <a:rPr lang="en-US" i="1" dirty="0" smtClean="0"/>
              <a:t>now</a:t>
            </a:r>
          </a:p>
          <a:p>
            <a:pPr lvl="1"/>
            <a:r>
              <a:rPr lang="en-US" i="1" dirty="0" smtClean="0"/>
              <a:t>report </a:t>
            </a:r>
            <a:r>
              <a:rPr lang="en-US" i="1" dirty="0"/>
              <a:t>on market credit to </a:t>
            </a:r>
            <a:r>
              <a:rPr lang="en-US" i="1" dirty="0" smtClean="0"/>
              <a:t>the Committee </a:t>
            </a:r>
            <a:r>
              <a:rPr lang="en-US" i="1" dirty="0"/>
              <a:t>and </a:t>
            </a:r>
            <a:r>
              <a:rPr lang="en-US" i="1" dirty="0" smtClean="0"/>
              <a:t>a </a:t>
            </a:r>
            <a:r>
              <a:rPr lang="en-US" i="1" dirty="0"/>
              <a:t>new Credit Work Group </a:t>
            </a:r>
            <a:r>
              <a:rPr lang="en-US" i="1" dirty="0" smtClean="0"/>
              <a:t>will</a:t>
            </a:r>
          </a:p>
          <a:p>
            <a:pPr lvl="1"/>
            <a:r>
              <a:rPr lang="en-US" i="1" dirty="0" smtClean="0"/>
              <a:t>be </a:t>
            </a:r>
            <a:r>
              <a:rPr lang="en-US" i="1" dirty="0"/>
              <a:t>formed under </a:t>
            </a:r>
            <a:r>
              <a:rPr lang="en-US" i="1" dirty="0" smtClean="0"/>
              <a:t>TAC, which  </a:t>
            </a:r>
            <a:r>
              <a:rPr lang="en-US" i="1" dirty="0"/>
              <a:t>can raise market credit issues with the Board</a:t>
            </a:r>
            <a:endParaRPr lang="en-US" i="1" dirty="0" smtClean="0"/>
          </a:p>
          <a:p>
            <a:r>
              <a:rPr lang="en-US" dirty="0"/>
              <a:t>	</a:t>
            </a:r>
            <a:r>
              <a:rPr lang="en-US" dirty="0" smtClean="0"/>
              <a:t>Utilizing Credit Working Group as base for new group   </a:t>
            </a:r>
          </a:p>
          <a:p>
            <a:endParaRPr lang="en-US" dirty="0"/>
          </a:p>
          <a:p>
            <a:r>
              <a:rPr lang="en-US" dirty="0" smtClean="0"/>
              <a:t>ERCOT Report – December 2022, Winter Storm Recap</a:t>
            </a:r>
          </a:p>
          <a:p>
            <a:endParaRPr lang="en-US" dirty="0" smtClean="0"/>
          </a:p>
          <a:p>
            <a:r>
              <a:rPr lang="en-US" dirty="0" smtClean="0"/>
              <a:t>RMS Report – January 10 RMS meeting – Primary Items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Retail Planning Workshop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Voting Items from January 10 RMS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WG and TF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TNMP 3 G Remediation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LP&amp;L 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8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Meeting, February 20, 2023-Voting Items Approved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4320" y="859536"/>
            <a:ext cx="80558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2023 </a:t>
            </a:r>
            <a:r>
              <a:rPr lang="en-US" dirty="0"/>
              <a:t>TAC Goals as revised by TAC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Table NPRR1157</a:t>
            </a:r>
            <a:r>
              <a:rPr lang="en-US" dirty="0"/>
              <a:t>, Incorporation of PUCT Approval into Revision Request </a:t>
            </a:r>
            <a:r>
              <a:rPr lang="en-US" dirty="0" smtClean="0"/>
              <a:t>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NPRR1158, Remove Sunset Date for Weatherization Inspection Fees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NPRR1159</a:t>
            </a:r>
            <a:r>
              <a:rPr lang="en-US" dirty="0"/>
              <a:t>, Related to RMGRR171, Changes to Transition Process That </a:t>
            </a:r>
            <a:endParaRPr lang="en-US" dirty="0" smtClean="0"/>
          </a:p>
          <a:p>
            <a:r>
              <a:rPr lang="en-US" dirty="0" smtClean="0"/>
              <a:t>     Require Opt-in </a:t>
            </a:r>
            <a:r>
              <a:rPr lang="en-US" dirty="0"/>
              <a:t>MOU and EC That Are Designating POLR to Provide Mass </a:t>
            </a:r>
            <a:endParaRPr lang="en-US" dirty="0" smtClean="0"/>
          </a:p>
          <a:p>
            <a:r>
              <a:rPr lang="en-US" dirty="0" smtClean="0"/>
              <a:t>     Transition </a:t>
            </a:r>
            <a:r>
              <a:rPr lang="en-US" dirty="0"/>
              <a:t>Methodology to </a:t>
            </a:r>
            <a:r>
              <a:rPr lang="en-US" dirty="0" smtClean="0"/>
              <a:t>ERCOT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RMGRR171</a:t>
            </a:r>
            <a:r>
              <a:rPr lang="en-US" dirty="0"/>
              <a:t>, Changes to Transition Process That Require Opt-in MOU and EC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That </a:t>
            </a:r>
            <a:r>
              <a:rPr lang="en-US" dirty="0"/>
              <a:t>Are Designating POLR to Provide Mass Transition Methodology to </a:t>
            </a:r>
            <a:r>
              <a:rPr lang="en-US" dirty="0" smtClean="0"/>
              <a:t>ERCOT 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2023 </a:t>
            </a:r>
            <a:r>
              <a:rPr lang="en-US" dirty="0"/>
              <a:t>RMS Goals as revised by TAC</a:t>
            </a:r>
          </a:p>
        </p:txBody>
      </p:sp>
    </p:spTree>
    <p:extLst>
      <p:ext uri="{BB962C8B-B14F-4D97-AF65-F5344CB8AC3E}">
        <p14:creationId xmlns:p14="http://schemas.microsoft.com/office/powerpoint/2010/main" val="276033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Meeting, February 20, 2023 - Discussion Highlights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8911" y="667512"/>
            <a:ext cx="8389807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TAC Goals and Strategic Initiatives – TAC will discontinue “Strategic Initiatives</a:t>
            </a:r>
          </a:p>
          <a:p>
            <a:r>
              <a:rPr lang="en-US" dirty="0"/>
              <a:t>	</a:t>
            </a:r>
            <a:r>
              <a:rPr lang="en-US" dirty="0" smtClean="0"/>
              <a:t>TAC revised RMS Goals to remove “Strategic Initiatives”   </a:t>
            </a:r>
          </a:p>
          <a:p>
            <a:endParaRPr lang="en-US" dirty="0"/>
          </a:p>
          <a:p>
            <a:r>
              <a:rPr lang="en-US" dirty="0" smtClean="0"/>
              <a:t>New Credit Group </a:t>
            </a:r>
          </a:p>
          <a:p>
            <a:r>
              <a:rPr lang="en-US" dirty="0" smtClean="0"/>
              <a:t>TAC requested CWG Leadership hold a workshop to develop a Charter with 	consideration as a voting body</a:t>
            </a:r>
          </a:p>
          <a:p>
            <a:endParaRPr lang="en-US" dirty="0"/>
          </a:p>
          <a:p>
            <a:r>
              <a:rPr lang="en-US" dirty="0" smtClean="0"/>
              <a:t>RMS Report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2023 WG and TF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Highlights of each RMS Working Group and Task Force activities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Update from Retail Planning Workshop</a:t>
            </a:r>
          </a:p>
          <a:p>
            <a:r>
              <a:rPr lang="en-US" dirty="0"/>
              <a:t>	</a:t>
            </a:r>
            <a:r>
              <a:rPr lang="en-US" smtClean="0"/>
              <a:t>Progress of Assignments </a:t>
            </a:r>
            <a:r>
              <a:rPr lang="en-US" dirty="0" smtClean="0"/>
              <a:t>to WG and TF Activities in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TNMP Remediation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2022 Analysis of REP and NOIE Demand </a:t>
            </a:r>
            <a:r>
              <a:rPr lang="en-US" dirty="0" smtClean="0"/>
              <a:t>Response (Pres. by Carl Raish)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LP&amp;L Progress Update 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62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97280" y="1179576"/>
            <a:ext cx="70225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Thank you!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Upcoming RMS Meeting</a:t>
            </a:r>
          </a:p>
          <a:p>
            <a:pPr algn="ctr"/>
            <a:r>
              <a:rPr lang="en-US" sz="4000" dirty="0" smtClean="0"/>
              <a:t>Tuesday, March 7 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Please join us!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873189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AD6A9D-E05D-44AF-B5F9-103C86E8102F}">
  <ds:schemaRefs>
    <ds:schemaRef ds:uri="c34af464-7aa1-4edd-9be4-83dffc1cb926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10166</TotalTime>
  <Words>414</Words>
  <Application>Microsoft Office PowerPoint</Application>
  <PresentationFormat>On-screen Show (4:3)</PresentationFormat>
  <Paragraphs>113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Custom Design</vt:lpstr>
      <vt:lpstr>PowerPoint Presentation</vt:lpstr>
      <vt:lpstr>PowerPoint Presentation</vt:lpstr>
      <vt:lpstr>TAC Meeting, January 24 Meeting-Voting Items Approved </vt:lpstr>
      <vt:lpstr>TAC Meeting, January 24, 2023 – Discussion Highlights  </vt:lpstr>
      <vt:lpstr>TAC Meeting, February 20, 2023-Voting Items Approved</vt:lpstr>
      <vt:lpstr>TAC Meeting, February 20, 2023 - Discussion Highlights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Mckeever, Deborah</cp:lastModifiedBy>
  <cp:revision>631</cp:revision>
  <cp:lastPrinted>2013-01-30T23:16:36Z</cp:lastPrinted>
  <dcterms:created xsi:type="dcterms:W3CDTF">2010-04-12T23:12:02Z</dcterms:created>
  <dcterms:modified xsi:type="dcterms:W3CDTF">2023-02-28T19:19:43Z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