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37"/>
  </p:notesMasterIdLst>
  <p:handoutMasterIdLst>
    <p:handoutMasterId r:id="rId38"/>
  </p:handoutMasterIdLst>
  <p:sldIdLst>
    <p:sldId id="260" r:id="rId6"/>
    <p:sldId id="297" r:id="rId7"/>
    <p:sldId id="460" r:id="rId8"/>
    <p:sldId id="425" r:id="rId9"/>
    <p:sldId id="457" r:id="rId10"/>
    <p:sldId id="458" r:id="rId11"/>
    <p:sldId id="413" r:id="rId12"/>
    <p:sldId id="414" r:id="rId13"/>
    <p:sldId id="407" r:id="rId14"/>
    <p:sldId id="449" r:id="rId15"/>
    <p:sldId id="459" r:id="rId16"/>
    <p:sldId id="303" r:id="rId17"/>
    <p:sldId id="434" r:id="rId18"/>
    <p:sldId id="431" r:id="rId19"/>
    <p:sldId id="455" r:id="rId20"/>
    <p:sldId id="456" r:id="rId21"/>
    <p:sldId id="432" r:id="rId22"/>
    <p:sldId id="441" r:id="rId23"/>
    <p:sldId id="433" r:id="rId24"/>
    <p:sldId id="450" r:id="rId25"/>
    <p:sldId id="386" r:id="rId26"/>
    <p:sldId id="451" r:id="rId27"/>
    <p:sldId id="424" r:id="rId28"/>
    <p:sldId id="452" r:id="rId29"/>
    <p:sldId id="453" r:id="rId30"/>
    <p:sldId id="391" r:id="rId31"/>
    <p:sldId id="427" r:id="rId32"/>
    <p:sldId id="369" r:id="rId33"/>
    <p:sldId id="454" r:id="rId34"/>
    <p:sldId id="448" r:id="rId35"/>
    <p:sldId id="296" r:id="rId36"/>
  </p:sldIdLst>
  <p:sldSz cx="9144000" cy="6858000" type="screen4x3"/>
  <p:notesSz cx="6873875" cy="9128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5" autoAdjust="0"/>
    <p:restoredTop sz="93861" autoAdjust="0"/>
  </p:normalViewPr>
  <p:slideViewPr>
    <p:cSldViewPr showGuides="1">
      <p:cViewPr varScale="1">
        <p:scale>
          <a:sx n="93" d="100"/>
          <a:sy n="93" d="100"/>
        </p:scale>
        <p:origin x="82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018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018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84213"/>
            <a:ext cx="4562475" cy="3422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3" tIns="45932" rIns="91863" bIns="459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335860"/>
            <a:ext cx="5499100" cy="4107656"/>
          </a:xfrm>
          <a:prstGeom prst="rect">
            <a:avLst/>
          </a:prstGeom>
        </p:spPr>
        <p:txBody>
          <a:bodyPr vert="horz" lIns="91863" tIns="45932" rIns="91863" bIns="459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3605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</a:t>
            </a:r>
            <a:r>
              <a:rPr lang="en-US" dirty="0"/>
              <a:t>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</a:t>
            </a:r>
            <a:r>
              <a:rPr lang="en-US" dirty="0"/>
              <a:t>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</a:t>
            </a:r>
            <a:r>
              <a:rPr lang="en-US" dirty="0"/>
              <a:t>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craish@ercot.com" TargetMode="External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133600"/>
            <a:ext cx="5181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2022 Analysis of REP and NOIE Demand Response</a:t>
            </a:r>
            <a:endParaRPr lang="en-US" dirty="0"/>
          </a:p>
          <a:p>
            <a:endParaRPr lang="en-US" dirty="0"/>
          </a:p>
          <a:p>
            <a:pPr algn="ctr"/>
            <a:r>
              <a:rPr lang="en-US" sz="1600" dirty="0"/>
              <a:t>Carl L Raish</a:t>
            </a:r>
          </a:p>
          <a:p>
            <a:pPr algn="ctr"/>
            <a:r>
              <a:rPr lang="en-US" sz="1600" dirty="0"/>
              <a:t>Principal Load Profiling and Modeling</a:t>
            </a:r>
          </a:p>
          <a:p>
            <a:pPr algn="ctr"/>
            <a:endParaRPr lang="en-US" dirty="0"/>
          </a:p>
          <a:p>
            <a:pPr algn="ctr"/>
            <a:r>
              <a:rPr lang="en-US" sz="1600" dirty="0"/>
              <a:t>Wholesale Market Subcommittee – March 1, 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Total Competitive and NOIE  Demand Response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D50362-BDAC-486B-9335-CD0C9C760E41}"/>
              </a:ext>
            </a:extLst>
          </p:cNvPr>
          <p:cNvSpPr txBox="1"/>
          <p:nvPr/>
        </p:nvSpPr>
        <p:spPr>
          <a:xfrm>
            <a:off x="1828800" y="6019800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Day with 2</a:t>
            </a:r>
            <a:r>
              <a:rPr lang="en-US" sz="1600" baseline="30000" dirty="0"/>
              <a:t>nd </a:t>
            </a:r>
            <a:r>
              <a:rPr lang="en-US" sz="1600" dirty="0"/>
              <a:t>Highest Total System DR - ERCOT Peak Day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BFAB6-1D7B-4327-B0ED-1C286DEEE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400" y="914400"/>
            <a:ext cx="73152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60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3441EA21-A488-4635-BB62-7F05F8E05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400" y="914400"/>
            <a:ext cx="7315200" cy="502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Total Competitive and NOIE  Demand Response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D50362-BDAC-486B-9335-CD0C9C760E41}"/>
              </a:ext>
            </a:extLst>
          </p:cNvPr>
          <p:cNvSpPr txBox="1"/>
          <p:nvPr/>
        </p:nvSpPr>
        <p:spPr>
          <a:xfrm>
            <a:off x="1828800" y="6019800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Day with 3</a:t>
            </a:r>
            <a:r>
              <a:rPr lang="en-US" sz="1600" baseline="30000" dirty="0"/>
              <a:t>rd </a:t>
            </a:r>
            <a:r>
              <a:rPr lang="en-US" sz="1600" dirty="0"/>
              <a:t>Highest Total System DR – ERS Deployed</a:t>
            </a:r>
          </a:p>
        </p:txBody>
      </p:sp>
    </p:spTree>
    <p:extLst>
      <p:ext uri="{BB962C8B-B14F-4D97-AF65-F5344CB8AC3E}">
        <p14:creationId xmlns:p14="http://schemas.microsoft.com/office/powerpoint/2010/main" val="222168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00200" y="2057400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/>
              <a:t>Retail DR / Price Response Trends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8873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D32375E-4E23-41AD-BFB4-605E5B584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43000"/>
            <a:ext cx="8229600" cy="41772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4CP Response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057400" y="5361315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Blue Squares: 4CP Days    Red Circles: HE17 Price &gt; $500</a:t>
            </a:r>
          </a:p>
          <a:p>
            <a:pPr algn="ctr"/>
            <a:r>
              <a:rPr lang="en-US" sz="1400" dirty="0"/>
              <a:t>Red Arrows: HE17 Price &gt; $1,000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B1EF8D-A484-4736-9A38-4B24B6AE755A}"/>
              </a:ext>
            </a:extLst>
          </p:cNvPr>
          <p:cNvSpPr txBox="1"/>
          <p:nvPr/>
        </p:nvSpPr>
        <p:spPr>
          <a:xfrm>
            <a:off x="972155" y="1535926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5E04CF-D498-4741-BCD3-7AC96AF5A488}"/>
              </a:ext>
            </a:extLst>
          </p:cNvPr>
          <p:cNvSpPr txBox="1"/>
          <p:nvPr/>
        </p:nvSpPr>
        <p:spPr>
          <a:xfrm>
            <a:off x="1635017" y="1537780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0335AA-941E-4EF6-A93C-BB989B116B74}"/>
              </a:ext>
            </a:extLst>
          </p:cNvPr>
          <p:cNvSpPr txBox="1"/>
          <p:nvPr/>
        </p:nvSpPr>
        <p:spPr>
          <a:xfrm>
            <a:off x="2441954" y="1558321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860526-7D2C-4425-BDA8-966025196D6A}"/>
              </a:ext>
            </a:extLst>
          </p:cNvPr>
          <p:cNvSpPr txBox="1"/>
          <p:nvPr/>
        </p:nvSpPr>
        <p:spPr>
          <a:xfrm>
            <a:off x="3245724" y="1558321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FC7940-77D0-40EA-961F-B1B2C113FEE5}"/>
              </a:ext>
            </a:extLst>
          </p:cNvPr>
          <p:cNvSpPr txBox="1"/>
          <p:nvPr/>
        </p:nvSpPr>
        <p:spPr>
          <a:xfrm>
            <a:off x="4055828" y="1551694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90C4E0-E51D-478D-A2FE-274F52D85D86}"/>
              </a:ext>
            </a:extLst>
          </p:cNvPr>
          <p:cNvSpPr txBox="1"/>
          <p:nvPr/>
        </p:nvSpPr>
        <p:spPr>
          <a:xfrm>
            <a:off x="4849302" y="1535927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4659D2-8DDD-41E6-8631-940BCDD0C207}"/>
              </a:ext>
            </a:extLst>
          </p:cNvPr>
          <p:cNvSpPr txBox="1"/>
          <p:nvPr/>
        </p:nvSpPr>
        <p:spPr>
          <a:xfrm>
            <a:off x="5564999" y="1549044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393517-92E0-4CA7-9C3F-11FC77F7D799}"/>
              </a:ext>
            </a:extLst>
          </p:cNvPr>
          <p:cNvSpPr txBox="1"/>
          <p:nvPr/>
        </p:nvSpPr>
        <p:spPr>
          <a:xfrm>
            <a:off x="6329397" y="1551694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EC5941-C4D8-49D8-B323-CC95B704E35B}"/>
              </a:ext>
            </a:extLst>
          </p:cNvPr>
          <p:cNvSpPr txBox="1"/>
          <p:nvPr/>
        </p:nvSpPr>
        <p:spPr>
          <a:xfrm>
            <a:off x="7391400" y="1553289"/>
            <a:ext cx="466794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239415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4CP Response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FF306F-2475-4AD5-B428-FBD98E29E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3886200" cy="25146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64C1C0-7BD5-4805-A07B-3CBAAA076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2" y="914401"/>
            <a:ext cx="3886198" cy="2514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A342F3E-9043-4F44-88A2-D229199C57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2" y="3576638"/>
            <a:ext cx="3886198" cy="2514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5CB7E6-C73B-4218-B490-EE3E5D7126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576638"/>
            <a:ext cx="388619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56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63F08D-3483-473F-8B8E-80E2701A6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96" y="1143000"/>
            <a:ext cx="7290304" cy="50292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Real Time Response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90C4E0-E51D-478D-A2FE-274F52D85D86}"/>
              </a:ext>
            </a:extLst>
          </p:cNvPr>
          <p:cNvSpPr txBox="1"/>
          <p:nvPr/>
        </p:nvSpPr>
        <p:spPr>
          <a:xfrm>
            <a:off x="3581400" y="1606525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4659D2-8DDD-41E6-8631-940BCDD0C207}"/>
              </a:ext>
            </a:extLst>
          </p:cNvPr>
          <p:cNvSpPr txBox="1"/>
          <p:nvPr/>
        </p:nvSpPr>
        <p:spPr>
          <a:xfrm rot="5400000">
            <a:off x="5071110" y="1700892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393517-92E0-4CA7-9C3F-11FC77F7D799}"/>
              </a:ext>
            </a:extLst>
          </p:cNvPr>
          <p:cNvSpPr txBox="1"/>
          <p:nvPr/>
        </p:nvSpPr>
        <p:spPr>
          <a:xfrm rot="5400000">
            <a:off x="5452314" y="1710487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EC5941-C4D8-49D8-B323-CC95B704E35B}"/>
              </a:ext>
            </a:extLst>
          </p:cNvPr>
          <p:cNvSpPr txBox="1"/>
          <p:nvPr/>
        </p:nvSpPr>
        <p:spPr>
          <a:xfrm>
            <a:off x="6324600" y="1596834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55FA1C-C159-49E6-9E2D-744EA09E40DF}"/>
              </a:ext>
            </a:extLst>
          </p:cNvPr>
          <p:cNvSpPr/>
          <p:nvPr/>
        </p:nvSpPr>
        <p:spPr>
          <a:xfrm>
            <a:off x="5447213" y="5562600"/>
            <a:ext cx="914400" cy="238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01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429982-BFBB-4720-BECB-5E52EA2D5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5105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NOIE Real Time Response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90C4E0-E51D-478D-A2FE-274F52D85D86}"/>
              </a:ext>
            </a:extLst>
          </p:cNvPr>
          <p:cNvSpPr txBox="1"/>
          <p:nvPr/>
        </p:nvSpPr>
        <p:spPr>
          <a:xfrm>
            <a:off x="3581400" y="1658779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4659D2-8DDD-41E6-8631-940BCDD0C207}"/>
              </a:ext>
            </a:extLst>
          </p:cNvPr>
          <p:cNvSpPr txBox="1"/>
          <p:nvPr/>
        </p:nvSpPr>
        <p:spPr>
          <a:xfrm rot="5400000">
            <a:off x="5027769" y="1777092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393517-92E0-4CA7-9C3F-11FC77F7D799}"/>
              </a:ext>
            </a:extLst>
          </p:cNvPr>
          <p:cNvSpPr txBox="1"/>
          <p:nvPr/>
        </p:nvSpPr>
        <p:spPr>
          <a:xfrm rot="5400000">
            <a:off x="5434692" y="1777092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EC5941-C4D8-49D8-B323-CC95B704E35B}"/>
              </a:ext>
            </a:extLst>
          </p:cNvPr>
          <p:cNvSpPr txBox="1"/>
          <p:nvPr/>
        </p:nvSpPr>
        <p:spPr>
          <a:xfrm>
            <a:off x="6315891" y="1614252"/>
            <a:ext cx="466794" cy="2462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456605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54770" y="2057400"/>
            <a:ext cx="29193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3200" b="1" dirty="0"/>
              <a:t>DR</a:t>
            </a:r>
            <a:r>
              <a:rPr lang="en-US" altLang="en-US" sz="3200" b="1"/>
              <a:t>/PR Events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98166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4CP Events 2022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990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4CP Days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063397"/>
              </p:ext>
            </p:extLst>
          </p:nvPr>
        </p:nvGraphicFramePr>
        <p:xfrm>
          <a:off x="1709058" y="1524000"/>
          <a:ext cx="5682342" cy="2379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3804789226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454231396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526177016"/>
                    </a:ext>
                  </a:extLst>
                </a:gridCol>
              </a:tblGrid>
              <a:tr h="7728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HE 17 Reduce MW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HE 17 Reduce MW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9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4,005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9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3,525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9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2,684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5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4,602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937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18633"/>
            <a:ext cx="8458200" cy="518318"/>
          </a:xfrm>
        </p:spPr>
        <p:txBody>
          <a:bodyPr/>
          <a:lstStyle/>
          <a:p>
            <a:r>
              <a:rPr lang="en-US" altLang="en-US" dirty="0"/>
              <a:t>4CP</a:t>
            </a:r>
            <a:r>
              <a:rPr lang="en-US" altLang="en-US"/>
              <a:t>/NearCP Events 2022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17062" y="914400"/>
            <a:ext cx="2021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Near-CP Days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432"/>
              </p:ext>
            </p:extLst>
          </p:nvPr>
        </p:nvGraphicFramePr>
        <p:xfrm>
          <a:off x="801188" y="1524000"/>
          <a:ext cx="3618412" cy="41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4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832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HE 17 Reduce MW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2,013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3,654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4,820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1,877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2,081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3,364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4,735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3,394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3,189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3,613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2,012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0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24-Jun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3,399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794997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646615-E9CF-4BCE-A03E-7AB5BED03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3602"/>
              </p:ext>
            </p:extLst>
          </p:nvPr>
        </p:nvGraphicFramePr>
        <p:xfrm>
          <a:off x="4724400" y="1524000"/>
          <a:ext cx="3618412" cy="4188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603">
                  <a:extLst>
                    <a:ext uri="{9D8B030D-6E8A-4147-A177-3AD203B41FA5}">
                      <a16:colId xmlns:a16="http://schemas.microsoft.com/office/drawing/2014/main" val="4167001171"/>
                    </a:ext>
                  </a:extLst>
                </a:gridCol>
                <a:gridCol w="904603">
                  <a:extLst>
                    <a:ext uri="{9D8B030D-6E8A-4147-A177-3AD203B41FA5}">
                      <a16:colId xmlns:a16="http://schemas.microsoft.com/office/drawing/2014/main" val="1991008599"/>
                    </a:ext>
                  </a:extLst>
                </a:gridCol>
                <a:gridCol w="904603">
                  <a:extLst>
                    <a:ext uri="{9D8B030D-6E8A-4147-A177-3AD203B41FA5}">
                      <a16:colId xmlns:a16="http://schemas.microsoft.com/office/drawing/2014/main" val="1163046672"/>
                    </a:ext>
                  </a:extLst>
                </a:gridCol>
                <a:gridCol w="904603">
                  <a:extLst>
                    <a:ext uri="{9D8B030D-6E8A-4147-A177-3AD203B41FA5}">
                      <a16:colId xmlns:a16="http://schemas.microsoft.com/office/drawing/2014/main" val="2150932593"/>
                    </a:ext>
                  </a:extLst>
                </a:gridCol>
              </a:tblGrid>
              <a:tr h="68384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HE 17 Reduce MW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874610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1,842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3763437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3,588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2,635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2790204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3,427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7635759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4,453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739080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3,299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443099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3,449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0796950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3725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3,434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3,640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0910867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1,522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8676359"/>
                  </a:ext>
                </a:extLst>
              </a:tr>
              <a:tr h="3941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28-Jul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1,645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42988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2BD0E51-7509-4870-837B-BB24396CFD28}"/>
              </a:ext>
            </a:extLst>
          </p:cNvPr>
          <p:cNvSpPr txBox="1"/>
          <p:nvPr/>
        </p:nvSpPr>
        <p:spPr>
          <a:xfrm>
            <a:off x="1752600" y="5909846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41 Near-CP Days (Jun/Jul), reductions 1,051 – 4,453 MW</a:t>
            </a:r>
          </a:p>
        </p:txBody>
      </p:sp>
    </p:spTree>
    <p:extLst>
      <p:ext uri="{BB962C8B-B14F-4D97-AF65-F5344CB8AC3E}">
        <p14:creationId xmlns:p14="http://schemas.microsoft.com/office/powerpoint/2010/main" val="60591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52221"/>
          </a:xfrm>
        </p:spPr>
        <p:txBody>
          <a:bodyPr/>
          <a:lstStyle/>
          <a:p>
            <a:pPr lvl="1">
              <a:defRPr/>
            </a:pPr>
            <a:r>
              <a:rPr lang="en-US" altLang="en-US" sz="2200" dirty="0"/>
              <a:t>Questions raised at TAC</a:t>
            </a:r>
          </a:p>
          <a:p>
            <a:pPr lvl="1">
              <a:defRPr/>
            </a:pPr>
            <a:endParaRPr lang="en-US" altLang="en-US" sz="2200" dirty="0"/>
          </a:p>
          <a:p>
            <a:pPr lvl="1">
              <a:defRPr/>
            </a:pPr>
            <a:r>
              <a:rPr lang="en-US" altLang="en-US" sz="2200" dirty="0"/>
              <a:t>Summer 2022 Analysis Update</a:t>
            </a:r>
          </a:p>
          <a:p>
            <a:pPr lvl="1">
              <a:defRPr/>
            </a:pPr>
            <a:endParaRPr lang="en-US" altLang="en-US" sz="800" dirty="0"/>
          </a:p>
          <a:p>
            <a:pPr lvl="1">
              <a:defRPr/>
            </a:pPr>
            <a:r>
              <a:rPr lang="en-US" altLang="en-US" sz="2200" dirty="0"/>
              <a:t>Total System-level Demand Response</a:t>
            </a:r>
          </a:p>
          <a:p>
            <a:pPr lvl="2">
              <a:defRPr/>
            </a:pPr>
            <a:r>
              <a:rPr lang="en-US" altLang="en-US" sz="1800" dirty="0"/>
              <a:t>Total ERCOT Demand Response</a:t>
            </a:r>
          </a:p>
          <a:p>
            <a:pPr lvl="2">
              <a:defRPr/>
            </a:pPr>
            <a:r>
              <a:rPr lang="en-US" altLang="en-US" sz="1800" u="sng" dirty="0"/>
              <a:t>Responding</a:t>
            </a:r>
            <a:r>
              <a:rPr lang="en-US" altLang="en-US" sz="1800" dirty="0"/>
              <a:t> NOIE and ESIID counts</a:t>
            </a:r>
          </a:p>
          <a:p>
            <a:pPr lvl="2">
              <a:defRPr/>
            </a:pPr>
            <a:endParaRPr lang="en-US" altLang="en-US" sz="800" dirty="0"/>
          </a:p>
          <a:p>
            <a:pPr lvl="1">
              <a:defRPr/>
            </a:pPr>
            <a:r>
              <a:rPr lang="en-US" altLang="en-US" sz="2200" dirty="0"/>
              <a:t>4CP Response Trends</a:t>
            </a:r>
          </a:p>
          <a:p>
            <a:pPr lvl="1">
              <a:defRPr/>
            </a:pPr>
            <a:endParaRPr lang="en-US" altLang="en-US" sz="2200" dirty="0"/>
          </a:p>
          <a:p>
            <a:pPr lvl="1">
              <a:defRPr/>
            </a:pPr>
            <a:r>
              <a:rPr lang="en-US" altLang="en-US" sz="2200" dirty="0"/>
              <a:t>DR/PR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54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18633"/>
            <a:ext cx="8458200" cy="518318"/>
          </a:xfrm>
        </p:spPr>
        <p:txBody>
          <a:bodyPr/>
          <a:lstStyle/>
          <a:p>
            <a:r>
              <a:rPr lang="en-US" altLang="en-US" dirty="0"/>
              <a:t>4CP</a:t>
            </a:r>
            <a:r>
              <a:rPr lang="en-US" altLang="en-US"/>
              <a:t>/NearCP Events 2022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81909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Near-CP Days (cont.)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654867"/>
              </p:ext>
            </p:extLst>
          </p:nvPr>
        </p:nvGraphicFramePr>
        <p:xfrm>
          <a:off x="838200" y="1295400"/>
          <a:ext cx="3581400" cy="446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384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HE 17 Reduce MW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2,643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817731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3,655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2,735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2944428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5-Aug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4,708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1,233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578014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1,683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3,858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1,637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1,238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1,388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3,165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1,427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1,838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3,882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26-Aug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3,718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1,497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646615-E9CF-4BCE-A03E-7AB5BED03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098030"/>
              </p:ext>
            </p:extLst>
          </p:nvPr>
        </p:nvGraphicFramePr>
        <p:xfrm>
          <a:off x="4724403" y="1295400"/>
          <a:ext cx="3581399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46">
                  <a:extLst>
                    <a:ext uri="{9D8B030D-6E8A-4147-A177-3AD203B41FA5}">
                      <a16:colId xmlns:a16="http://schemas.microsoft.com/office/drawing/2014/main" val="4167001171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1991008599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1163046672"/>
                    </a:ext>
                  </a:extLst>
                </a:gridCol>
                <a:gridCol w="895351">
                  <a:extLst>
                    <a:ext uri="{9D8B030D-6E8A-4147-A177-3AD203B41FA5}">
                      <a16:colId xmlns:a16="http://schemas.microsoft.com/office/drawing/2014/main" val="2150932593"/>
                    </a:ext>
                  </a:extLst>
                </a:gridCol>
              </a:tblGrid>
              <a:tr h="68384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HE 17 Reduce MW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874610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5,425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2,394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3763437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5,793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1,593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2790204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1,894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7635759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3,651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3,272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739080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4,055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1,724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4430996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16-Sep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4,348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1,352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0796950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4,655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2,651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37255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3,039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0910867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2,533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8676359"/>
                  </a:ext>
                </a:extLst>
              </a:tr>
              <a:tr h="272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23-Sep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2,317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429884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A7F43C5-A1EB-40D7-B06A-8CB2C2D4DC01}"/>
              </a:ext>
            </a:extLst>
          </p:cNvPr>
          <p:cNvSpPr txBox="1"/>
          <p:nvPr/>
        </p:nvSpPr>
        <p:spPr>
          <a:xfrm>
            <a:off x="1752600" y="5909846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41 Near-CP Days (Aug/Sep), reductions 1,051 – 4,453 MW</a:t>
            </a:r>
          </a:p>
        </p:txBody>
      </p:sp>
    </p:spTree>
    <p:extLst>
      <p:ext uri="{BB962C8B-B14F-4D97-AF65-F5344CB8AC3E}">
        <p14:creationId xmlns:p14="http://schemas.microsoft.com/office/powerpoint/2010/main" val="1629754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Real-Time High Price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78059"/>
              </p:ext>
            </p:extLst>
          </p:nvPr>
        </p:nvGraphicFramePr>
        <p:xfrm>
          <a:off x="1656804" y="990600"/>
          <a:ext cx="5852160" cy="4176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7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Avg Price $/</a:t>
                      </a:r>
                      <a:r>
                        <a:rPr lang="en-US" sz="1600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5,709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6,779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$551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6,435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$435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15,077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1,009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$706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$2,810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2254466"/>
                  </a:ext>
                </a:extLst>
              </a:tr>
              <a:tr h="39512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$886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521743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368763E-F0F5-4B89-8E62-ABE7849EF1E2}"/>
              </a:ext>
            </a:extLst>
          </p:cNvPr>
          <p:cNvSpPr txBox="1"/>
          <p:nvPr/>
        </p:nvSpPr>
        <p:spPr>
          <a:xfrm>
            <a:off x="1066800" y="55626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lists Days with Event Average Price &gt; $300</a:t>
            </a:r>
          </a:p>
          <a:p>
            <a:pPr algn="ctr"/>
            <a:r>
              <a:rPr lang="en-US" sz="1600" dirty="0"/>
              <a:t>20 Days with High Real-Time Prices (&gt;$200)  Reductions: 51 – 1,066 MW</a:t>
            </a:r>
          </a:p>
        </p:txBody>
      </p:sp>
    </p:spTree>
    <p:extLst>
      <p:ext uri="{BB962C8B-B14F-4D97-AF65-F5344CB8AC3E}">
        <p14:creationId xmlns:p14="http://schemas.microsoft.com/office/powerpoint/2010/main" val="2678982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Real-Time High Price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142687"/>
              </p:ext>
            </p:extLst>
          </p:nvPr>
        </p:nvGraphicFramePr>
        <p:xfrm>
          <a:off x="1691640" y="1066800"/>
          <a:ext cx="5852160" cy="449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04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Avg Price $/</a:t>
                      </a:r>
                      <a:r>
                        <a:rPr lang="en-US" sz="1600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$940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15,276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$338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16,575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14,183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$353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15,058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21,801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20,083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$369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15,247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$302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12254466"/>
                  </a:ext>
                </a:extLst>
              </a:tr>
              <a:tr h="38853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6-Sep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15,604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5521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B11CF8-A4D8-4693-881D-968D826A1391}"/>
              </a:ext>
            </a:extLst>
          </p:cNvPr>
          <p:cNvSpPr txBox="1"/>
          <p:nvPr/>
        </p:nvSpPr>
        <p:spPr>
          <a:xfrm>
            <a:off x="4139213" y="762000"/>
            <a:ext cx="7312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(Cont.)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D3AE9C-9371-4E7E-83B2-3C8D767372B3}"/>
              </a:ext>
            </a:extLst>
          </p:cNvPr>
          <p:cNvSpPr txBox="1"/>
          <p:nvPr/>
        </p:nvSpPr>
        <p:spPr>
          <a:xfrm>
            <a:off x="1066800" y="55626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lists Days with Event Average Price &gt; $300</a:t>
            </a:r>
          </a:p>
          <a:p>
            <a:pPr algn="ctr"/>
            <a:r>
              <a:rPr lang="en-US" sz="1600" dirty="0"/>
              <a:t>20 Days with High Real-Time Prices (&gt;$200)  Reductions: 51 – 1,066 MW</a:t>
            </a:r>
          </a:p>
        </p:txBody>
      </p:sp>
    </p:spTree>
    <p:extLst>
      <p:ext uri="{BB962C8B-B14F-4D97-AF65-F5344CB8AC3E}">
        <p14:creationId xmlns:p14="http://schemas.microsoft.com/office/powerpoint/2010/main" val="3351228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Day-Ahead High Price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197513"/>
              </p:ext>
            </p:extLst>
          </p:nvPr>
        </p:nvGraphicFramePr>
        <p:xfrm>
          <a:off x="2133600" y="1066800"/>
          <a:ext cx="48768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/>
                        <a:t>High</a:t>
                      </a:r>
                      <a:r>
                        <a:rPr lang="en-US" baseline="0"/>
                        <a:t> DA Only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$401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127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$545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0394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$353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59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$430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6118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$314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6346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$318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286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16-Aug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$306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15930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93EAD29-5852-43DB-B505-E81E09E32099}"/>
              </a:ext>
            </a:extLst>
          </p:cNvPr>
          <p:cNvSpPr txBox="1"/>
          <p:nvPr/>
        </p:nvSpPr>
        <p:spPr>
          <a:xfrm>
            <a:off x="1066800" y="55626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lists All Days with Event Average DA Price &gt; $300</a:t>
            </a:r>
          </a:p>
          <a:p>
            <a:pPr algn="ctr"/>
            <a:r>
              <a:rPr lang="en-US" sz="1600" dirty="0"/>
              <a:t>26 Days with High Day-Ahead Only Prices (&gt;$200)  Reductions: 2 – 60 MW</a:t>
            </a:r>
          </a:p>
        </p:txBody>
      </p:sp>
    </p:spTree>
    <p:extLst>
      <p:ext uri="{BB962C8B-B14F-4D97-AF65-F5344CB8AC3E}">
        <p14:creationId xmlns:p14="http://schemas.microsoft.com/office/powerpoint/2010/main" val="20789108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Day-Ahead High Price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885712"/>
              </p:ext>
            </p:extLst>
          </p:nvPr>
        </p:nvGraphicFramePr>
        <p:xfrm>
          <a:off x="2042160" y="1109472"/>
          <a:ext cx="5120640" cy="3995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High</a:t>
                      </a:r>
                      <a:r>
                        <a:rPr lang="en-US" sz="1600" baseline="0" dirty="0"/>
                        <a:t> RT Only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7127195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$260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0394927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$338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2159301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$345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213288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$369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207065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6-Sep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$365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367035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0D910E-2B28-4FAD-8E5E-C359269D4E86}"/>
              </a:ext>
            </a:extLst>
          </p:cNvPr>
          <p:cNvSpPr txBox="1"/>
          <p:nvPr/>
        </p:nvSpPr>
        <p:spPr>
          <a:xfrm>
            <a:off x="1676400" y="5452872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lists All Days with Event Average RT Price &gt; $300</a:t>
            </a:r>
          </a:p>
          <a:p>
            <a:pPr algn="ctr"/>
            <a:r>
              <a:rPr lang="en-US" sz="1600" dirty="0"/>
              <a:t>7 Days with High Real-Time Only      Reductions: 7 – 69 MW</a:t>
            </a:r>
          </a:p>
        </p:txBody>
      </p:sp>
    </p:spTree>
    <p:extLst>
      <p:ext uri="{BB962C8B-B14F-4D97-AF65-F5344CB8AC3E}">
        <p14:creationId xmlns:p14="http://schemas.microsoft.com/office/powerpoint/2010/main" val="1711436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Indexed Day-Ahead High Price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703766"/>
              </p:ext>
            </p:extLst>
          </p:nvPr>
        </p:nvGraphicFramePr>
        <p:xfrm>
          <a:off x="1066800" y="840800"/>
          <a:ext cx="4876800" cy="525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206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Avg Price $/MWh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142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High</a:t>
                      </a:r>
                      <a:r>
                        <a:rPr lang="en-US" sz="1400" baseline="0" dirty="0"/>
                        <a:t> DA &amp; RT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6/15/2022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6/16/2022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3015665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7/8/2022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$743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09320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7/11/2022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$1,131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98096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7/12/2022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$706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8219379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7/13/2022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$2,810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127195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7/18/2022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$886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0394927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7/20/2022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$940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599972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8/8/2022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6118938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8/9/2022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6346839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8/11/2022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$353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2865113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8/17/2022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5633346"/>
                  </a:ext>
                </a:extLst>
              </a:tr>
              <a:tr h="314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8/25/2022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$302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1593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10DA789-C73B-4CF7-96D7-7692815D0D2C}"/>
              </a:ext>
            </a:extLst>
          </p:cNvPr>
          <p:cNvSpPr txBox="1"/>
          <p:nvPr/>
        </p:nvSpPr>
        <p:spPr>
          <a:xfrm>
            <a:off x="6248400" y="2743200"/>
            <a:ext cx="2514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Avg Event Price: Greater</a:t>
            </a:r>
          </a:p>
          <a:p>
            <a:r>
              <a:rPr lang="en-US" sz="1600" dirty="0"/>
              <a:t>   of DA or RT</a:t>
            </a:r>
          </a:p>
          <a:p>
            <a:endParaRPr lang="en-US" sz="1600" dirty="0"/>
          </a:p>
          <a:p>
            <a:r>
              <a:rPr lang="en-US" sz="1600" dirty="0"/>
              <a:t>All Days with Event</a:t>
            </a:r>
          </a:p>
          <a:p>
            <a:r>
              <a:rPr lang="en-US" sz="1600" dirty="0"/>
              <a:t>   Average DA/RT</a:t>
            </a:r>
          </a:p>
          <a:p>
            <a:r>
              <a:rPr lang="en-US" sz="1600" dirty="0"/>
              <a:t>   Price &gt; $300</a:t>
            </a:r>
          </a:p>
          <a:p>
            <a:endParaRPr lang="en-US" sz="1600" dirty="0"/>
          </a:p>
          <a:p>
            <a:r>
              <a:rPr lang="en-US" sz="1600" dirty="0"/>
              <a:t>Reductions: 6 – 70 MW</a:t>
            </a:r>
          </a:p>
        </p:txBody>
      </p:sp>
    </p:spTree>
    <p:extLst>
      <p:ext uri="{BB962C8B-B14F-4D97-AF65-F5344CB8AC3E}">
        <p14:creationId xmlns:p14="http://schemas.microsoft.com/office/powerpoint/2010/main" val="1030143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NOIE High Price Response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251998"/>
              </p:ext>
            </p:extLst>
          </p:nvPr>
        </p:nvGraphicFramePr>
        <p:xfrm>
          <a:off x="457200" y="1173480"/>
          <a:ext cx="3886200" cy="40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41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$743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$421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$706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$2,810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$886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$391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$940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241727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$378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2699223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24AADFC-782B-423A-8CF9-58DA6C5C91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573046"/>
              </p:ext>
            </p:extLst>
          </p:nvPr>
        </p:nvGraphicFramePr>
        <p:xfrm>
          <a:off x="4789714" y="1173482"/>
          <a:ext cx="3897088" cy="40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2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$338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$426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$565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$415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$345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$369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$302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8241727"/>
                  </a:ext>
                </a:extLst>
              </a:tr>
              <a:tr h="3533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6-Sep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$365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699223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45A13A3-CC78-410C-A49C-1E8E7BA58A9C}"/>
              </a:ext>
            </a:extLst>
          </p:cNvPr>
          <p:cNvSpPr txBox="1"/>
          <p:nvPr/>
        </p:nvSpPr>
        <p:spPr>
          <a:xfrm>
            <a:off x="1905000" y="55112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lists All 18 Days Event Average RT Price &gt; $200</a:t>
            </a:r>
          </a:p>
          <a:p>
            <a:pPr algn="ctr"/>
            <a:r>
              <a:rPr lang="en-US" sz="1600" dirty="0"/>
              <a:t>Reductions: 28 – 2,370 MW</a:t>
            </a:r>
          </a:p>
        </p:txBody>
      </p:sp>
    </p:spTree>
    <p:extLst>
      <p:ext uri="{BB962C8B-B14F-4D97-AF65-F5344CB8AC3E}">
        <p14:creationId xmlns:p14="http://schemas.microsoft.com/office/powerpoint/2010/main" val="1741286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 Load Control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52627"/>
              </p:ext>
            </p:extLst>
          </p:nvPr>
        </p:nvGraphicFramePr>
        <p:xfrm>
          <a:off x="1524000" y="914400"/>
          <a:ext cx="40640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10,932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$551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7,629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⃰ $71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8210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12,839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$743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106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$421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321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$706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67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$2,810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1298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12,074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$886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5893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13,446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$840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4916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427613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B8DD3E7-C7B3-4E55-936C-E4A8BDFBC1DE}"/>
              </a:ext>
            </a:extLst>
          </p:cNvPr>
          <p:cNvSpPr txBox="1"/>
          <p:nvPr/>
        </p:nvSpPr>
        <p:spPr>
          <a:xfrm>
            <a:off x="5867400" y="2590800"/>
            <a:ext cx="266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Table lists 10 Event Days   with Reductions &gt; 75 MW</a:t>
            </a:r>
          </a:p>
          <a:p>
            <a:endParaRPr lang="en-US" sz="1600" dirty="0"/>
          </a:p>
          <a:p>
            <a:r>
              <a:rPr lang="en-US" sz="1600" dirty="0"/>
              <a:t>47 Event Days with Reductions &gt; 10 MW</a:t>
            </a:r>
          </a:p>
          <a:p>
            <a:endParaRPr lang="en-US" sz="1600" dirty="0"/>
          </a:p>
          <a:p>
            <a:r>
              <a:rPr lang="en-US" sz="1600" dirty="0"/>
              <a:t>Reductions: 10 – 90 MW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EAFB04-25B6-435B-94AA-320A55E3CC2F}"/>
              </a:ext>
            </a:extLst>
          </p:cNvPr>
          <p:cNvSpPr txBox="1"/>
          <p:nvPr/>
        </p:nvSpPr>
        <p:spPr>
          <a:xfrm>
            <a:off x="5562600" y="5574268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⃰ Not High Price Day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20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Peak Rebate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D2F14A-34A8-4C96-AA11-C8CE175F6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378513"/>
              </p:ext>
            </p:extLst>
          </p:nvPr>
        </p:nvGraphicFramePr>
        <p:xfrm>
          <a:off x="1524000" y="914400"/>
          <a:ext cx="4064000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77194843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256889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907425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09188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1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24-Jun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32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41,111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$743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577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42,285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$421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7645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42,735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$706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8369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47,199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9103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34,984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$886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3510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40,507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$391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7174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36,664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820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33,052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75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⃰ $97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680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17-Aug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37,428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$415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357244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894D0E2-9D08-4101-886A-A6058D7979A5}"/>
              </a:ext>
            </a:extLst>
          </p:cNvPr>
          <p:cNvSpPr txBox="1"/>
          <p:nvPr/>
        </p:nvSpPr>
        <p:spPr>
          <a:xfrm>
            <a:off x="5588000" y="5875774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⃰ Not High Price Day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86B64-2102-4C31-8FC4-3ECB0CA34F0B}"/>
              </a:ext>
            </a:extLst>
          </p:cNvPr>
          <p:cNvSpPr txBox="1"/>
          <p:nvPr/>
        </p:nvSpPr>
        <p:spPr>
          <a:xfrm>
            <a:off x="5932051" y="2451318"/>
            <a:ext cx="266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Table lists All 11 Event Days   with Reductions</a:t>
            </a:r>
          </a:p>
          <a:p>
            <a:endParaRPr lang="en-US" sz="1600" dirty="0"/>
          </a:p>
          <a:p>
            <a:r>
              <a:rPr lang="en-US" sz="1600" dirty="0"/>
              <a:t>Reductions: 36 – 62 MW</a:t>
            </a:r>
          </a:p>
        </p:txBody>
      </p:sp>
    </p:spTree>
    <p:extLst>
      <p:ext uri="{BB962C8B-B14F-4D97-AF65-F5344CB8AC3E}">
        <p14:creationId xmlns:p14="http://schemas.microsoft.com/office/powerpoint/2010/main" val="2907371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ERS Event – Competitive Load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D2F14A-34A8-4C96-AA11-C8CE175F6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171062"/>
              </p:ext>
            </p:extLst>
          </p:nvPr>
        </p:nvGraphicFramePr>
        <p:xfrm>
          <a:off x="2514600" y="990600"/>
          <a:ext cx="4064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77194843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256889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907425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09188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HE 17 Reduce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Avg Price $/</a:t>
                      </a:r>
                      <a:r>
                        <a:rPr lang="en-US" dirty="0"/>
                        <a:t>MWh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1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13-Jul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27,839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$2,810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32553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2D93DAC-99E0-4AF5-A684-5782B5F971A6}"/>
              </a:ext>
            </a:extLst>
          </p:cNvPr>
          <p:cNvSpPr txBox="1"/>
          <p:nvPr/>
        </p:nvSpPr>
        <p:spPr>
          <a:xfrm>
            <a:off x="1143000" y="2590800"/>
            <a:ext cx="7086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Differences from ERS Performance: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Includes response from deployed ESIIDs: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 with no Time-Period 4 obligations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in deployed Generator only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Best baseline by ESIID … weather sensitivity determined at ESIID-level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b="1" dirty="0"/>
              <a:t>Baseline days limited to non-4CP/high price days for ESIIDs responding on such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Event day-of-adjustment factor calculated using intervals 1 through the interval ending 1 hour prior to beginning of high price event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MBMA baseline based on intervals prior to beginning of high prices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Non-responding ESIIDs (&lt;3% Load reduction) excluded</a:t>
            </a:r>
          </a:p>
        </p:txBody>
      </p:sp>
    </p:spTree>
    <p:extLst>
      <p:ext uri="{BB962C8B-B14F-4D97-AF65-F5344CB8AC3E}">
        <p14:creationId xmlns:p14="http://schemas.microsoft.com/office/powerpoint/2010/main" val="3705094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Raised at TAC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52221"/>
          </a:xfrm>
        </p:spPr>
        <p:txBody>
          <a:bodyPr/>
          <a:lstStyle/>
          <a:p>
            <a:pPr lvl="1">
              <a:defRPr/>
            </a:pPr>
            <a:r>
              <a:rPr lang="en-US" altLang="en-US" sz="1800" dirty="0"/>
              <a:t>REP participation in survey is </a:t>
            </a:r>
            <a:r>
              <a:rPr lang="en-US" altLang="en-US" sz="1800" u="sng" dirty="0"/>
              <a:t>required</a:t>
            </a:r>
            <a:r>
              <a:rPr lang="en-US" altLang="en-US" sz="1800" dirty="0"/>
              <a:t> based on previous year summer weekday consumption</a:t>
            </a:r>
          </a:p>
          <a:p>
            <a:pPr lvl="2">
              <a:defRPr/>
            </a:pPr>
            <a:r>
              <a:rPr lang="en-US" altLang="en-US" sz="1600" dirty="0"/>
              <a:t>REPS accounting for 98% must respond</a:t>
            </a:r>
          </a:p>
          <a:p>
            <a:pPr lvl="2">
              <a:defRPr/>
            </a:pPr>
            <a:r>
              <a:rPr lang="en-US" altLang="en-US" sz="1600" dirty="0"/>
              <a:t>104 REPs surveyed (100% responded)</a:t>
            </a:r>
          </a:p>
          <a:p>
            <a:pPr lvl="2">
              <a:defRPr/>
            </a:pPr>
            <a:r>
              <a:rPr lang="en-US" altLang="en-US" sz="1600" dirty="0"/>
              <a:t>72 REPs reported participation</a:t>
            </a:r>
          </a:p>
          <a:p>
            <a:pPr marL="914400" lvl="2" indent="0">
              <a:buNone/>
              <a:defRPr/>
            </a:pPr>
            <a:endParaRPr lang="en-US" altLang="en-US" sz="800" dirty="0"/>
          </a:p>
          <a:p>
            <a:pPr lvl="1">
              <a:defRPr/>
            </a:pPr>
            <a:r>
              <a:rPr lang="en-US" altLang="en-US" sz="1800" dirty="0"/>
              <a:t>NOIE participation in survey is </a:t>
            </a:r>
            <a:r>
              <a:rPr lang="en-US" altLang="en-US" sz="1800" u="sng" dirty="0"/>
              <a:t>required</a:t>
            </a:r>
            <a:r>
              <a:rPr lang="en-US" altLang="en-US" sz="1800" dirty="0"/>
              <a:t> based on previous year summer Non-coincident Peak (100 MW)</a:t>
            </a:r>
          </a:p>
          <a:p>
            <a:pPr lvl="2">
              <a:defRPr/>
            </a:pPr>
            <a:r>
              <a:rPr lang="en-US" altLang="en-US" sz="1600" dirty="0"/>
              <a:t>46 NOIEs surveyed (100% responded)</a:t>
            </a:r>
          </a:p>
          <a:p>
            <a:pPr lvl="2">
              <a:defRPr/>
            </a:pPr>
            <a:r>
              <a:rPr lang="en-US" altLang="en-US" sz="1600" dirty="0"/>
              <a:t>24 reported participation</a:t>
            </a:r>
          </a:p>
          <a:p>
            <a:pPr lvl="2">
              <a:defRPr/>
            </a:pPr>
            <a:r>
              <a:rPr lang="en-US" altLang="en-US" sz="1600" dirty="0"/>
              <a:t>5 additional were included in analysis (previous years results/crypto)</a:t>
            </a:r>
          </a:p>
          <a:p>
            <a:pPr lvl="2">
              <a:defRPr/>
            </a:pPr>
            <a:endParaRPr lang="en-US" altLang="en-US" sz="800" dirty="0"/>
          </a:p>
          <a:p>
            <a:pPr lvl="1">
              <a:defRPr/>
            </a:pPr>
            <a:r>
              <a:rPr lang="en-US" altLang="en-US" sz="1800" dirty="0"/>
              <a:t>Large Flexible Loads (preliminary)</a:t>
            </a:r>
          </a:p>
          <a:p>
            <a:pPr lvl="2">
              <a:defRPr/>
            </a:pPr>
            <a:r>
              <a:rPr lang="en-US" altLang="en-US" sz="1600" dirty="0"/>
              <a:t>Based on list provided by Demand Integration (Load Resources/ERS)</a:t>
            </a:r>
          </a:p>
          <a:p>
            <a:pPr lvl="2">
              <a:defRPr/>
            </a:pPr>
            <a:r>
              <a:rPr lang="en-US" altLang="en-US" sz="1600" dirty="0"/>
              <a:t>Participation for some on list was reported by REPs</a:t>
            </a:r>
          </a:p>
          <a:p>
            <a:pPr lvl="2">
              <a:defRPr/>
            </a:pPr>
            <a:r>
              <a:rPr lang="en-US" altLang="en-US" sz="1600" dirty="0"/>
              <a:t>Some were identified as 4CP responders</a:t>
            </a:r>
          </a:p>
          <a:p>
            <a:pPr lvl="2">
              <a:defRPr/>
            </a:pPr>
            <a:r>
              <a:rPr lang="en-US" altLang="en-US" sz="1600" dirty="0"/>
              <a:t>Have a more complete list from Evan Rowe and will use for final analysis</a:t>
            </a:r>
          </a:p>
          <a:p>
            <a:pPr lvl="2">
              <a:defRPr/>
            </a:pPr>
            <a:r>
              <a:rPr lang="en-US" altLang="en-US" sz="1600" dirty="0"/>
              <a:t>23 ESIIDs with maximum reduction 425 MW </a:t>
            </a:r>
          </a:p>
          <a:p>
            <a:pPr lvl="2">
              <a:defRPr/>
            </a:pPr>
            <a:endParaRPr lang="en-US" altLang="en-US" sz="1800" dirty="0"/>
          </a:p>
          <a:p>
            <a:pPr lvl="2">
              <a:defRPr/>
            </a:pPr>
            <a:endParaRPr lang="en-US" altLang="en-US" sz="1800" dirty="0"/>
          </a:p>
          <a:p>
            <a:pPr lvl="2">
              <a:defRPr/>
            </a:pPr>
            <a:endParaRPr lang="en-US" altLang="en-US" sz="1400" dirty="0"/>
          </a:p>
          <a:p>
            <a:pPr lvl="1">
              <a:defRPr/>
            </a:pPr>
            <a:endParaRPr lang="en-US" alt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6DC50A-5DDA-4482-87C8-00910A9FD7DD}"/>
              </a:ext>
            </a:extLst>
          </p:cNvPr>
          <p:cNvSpPr txBox="1"/>
          <p:nvPr/>
        </p:nvSpPr>
        <p:spPr>
          <a:xfrm>
            <a:off x="914400" y="990600"/>
            <a:ext cx="7315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Suggested OBDRR and possible NPRR (next month?)</a:t>
            </a:r>
          </a:p>
          <a:p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Modify ESIID List Provide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Automatic (currently by request)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Add dates for 4CP beginning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Identify Crypto ESIIDs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Add a solar buy-back category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Other ???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Possible Winter Survey  - e.g. snapshot date Feb 1.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Update Residential Consumption Analysis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Update Residential PV Analysis. </a:t>
            </a:r>
          </a:p>
        </p:txBody>
      </p:sp>
    </p:spTree>
    <p:extLst>
      <p:ext uri="{BB962C8B-B14F-4D97-AF65-F5344CB8AC3E}">
        <p14:creationId xmlns:p14="http://schemas.microsoft.com/office/powerpoint/2010/main" val="138395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860800" y="2065338"/>
            <a:ext cx="1136650" cy="1925637"/>
            <a:chOff x="1968" y="672"/>
            <a:chExt cx="1416" cy="2400"/>
          </a:xfrm>
        </p:grpSpPr>
        <p:pic>
          <p:nvPicPr>
            <p:cNvPr id="6" name="Picture 4" descr="MCj0340308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672"/>
              <a:ext cx="1416" cy="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496" y="1008"/>
              <a:ext cx="576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ON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496" y="2353"/>
              <a:ext cx="739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OFF</a:t>
              </a:r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33600" y="5068888"/>
            <a:ext cx="502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205163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2051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hlinkClick r:id="rId3"/>
              </a:rPr>
              <a:t>craish@ercot.com</a:t>
            </a:r>
            <a:r>
              <a:rPr lang="en-US" altLang="en-US" sz="1800" b="0"/>
              <a:t>	512/248-3876</a:t>
            </a:r>
          </a:p>
        </p:txBody>
      </p:sp>
    </p:spTree>
    <p:extLst>
      <p:ext uri="{BB962C8B-B14F-4D97-AF65-F5344CB8AC3E}">
        <p14:creationId xmlns:p14="http://schemas.microsoft.com/office/powerpoint/2010/main" val="297115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95400" y="2169855"/>
            <a:ext cx="647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Total System-Level Demand Response</a:t>
            </a:r>
            <a:endParaRPr lang="en-US" sz="3200" b="1" dirty="0"/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17234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Reductions by Category/System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71800" y="762000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HE 17:00 MW Reductions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564898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Table shows Days with Total System DR &gt; 3,000 MW (59 days &gt; 50 MW)</a:t>
            </a:r>
          </a:p>
          <a:p>
            <a:pPr algn="ctr"/>
            <a:r>
              <a:rPr lang="en-US" sz="1400" dirty="0"/>
              <a:t>Overlap = Category Total – Total System DR  (To eliminate double counting)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26EB59-17D7-4E05-9603-8BB59624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00554"/>
            <a:ext cx="8229600" cy="438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64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ESIIDs</a:t>
            </a:r>
            <a:r>
              <a:rPr lang="en-US"/>
              <a:t>/NOIEs by Category/System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90800" y="762000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HE 17:00 ESIIDs/NOIEs with Reductions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511225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Table shows Days with Total System DR &gt; 3,000 MW (59 days &gt; 50 MW)</a:t>
            </a:r>
          </a:p>
          <a:p>
            <a:pPr algn="ctr"/>
            <a:r>
              <a:rPr lang="en-US" sz="1600" dirty="0"/>
              <a:t>Overlap = Category Total – Total System DR  (To eliminate double counting)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87E3FB-E0B3-4C3E-80A7-7AEDB830D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62966"/>
            <a:ext cx="8305800" cy="414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4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Responding ESIIDs and Reductions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AF3F31-06D8-479A-A810-F2EC8D13C3EE}"/>
              </a:ext>
            </a:extLst>
          </p:cNvPr>
          <p:cNvSpPr txBox="1"/>
          <p:nvPr/>
        </p:nvSpPr>
        <p:spPr>
          <a:xfrm>
            <a:off x="2057400" y="5986046"/>
            <a:ext cx="510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Table Shows Days with Total System DR &gt; 3,500 MW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920172-0B6A-489A-8A61-426D35A38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" y="914399"/>
            <a:ext cx="8201025" cy="495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20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B45AA5-E007-4B36-98B8-63A269B6E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902" y="1523998"/>
            <a:ext cx="6273297" cy="347133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Responding NOIEs and Reductions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F132B2-0E0A-4AB0-B7A6-60E498001616}"/>
              </a:ext>
            </a:extLst>
          </p:cNvPr>
          <p:cNvSpPr txBox="1"/>
          <p:nvPr/>
        </p:nvSpPr>
        <p:spPr>
          <a:xfrm>
            <a:off x="2667000" y="5486400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Days with Total System DR &gt; 3,500 MW</a:t>
            </a:r>
          </a:p>
        </p:txBody>
      </p:sp>
    </p:spTree>
    <p:extLst>
      <p:ext uri="{BB962C8B-B14F-4D97-AF65-F5344CB8AC3E}">
        <p14:creationId xmlns:p14="http://schemas.microsoft.com/office/powerpoint/2010/main" val="3254828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Total Competitive and NOIE  Demand Response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ECDF9D8-AFD0-4BAC-B7D3-7748384C9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400" y="914400"/>
            <a:ext cx="7315200" cy="5029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D50362-BDAC-486B-9335-CD0C9C760E41}"/>
              </a:ext>
            </a:extLst>
          </p:cNvPr>
          <p:cNvSpPr txBox="1"/>
          <p:nvPr/>
        </p:nvSpPr>
        <p:spPr>
          <a:xfrm>
            <a:off x="2590800" y="6019800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Day with Highest Total System DR</a:t>
            </a:r>
          </a:p>
        </p:txBody>
      </p:sp>
    </p:spTree>
    <p:extLst>
      <p:ext uri="{BB962C8B-B14F-4D97-AF65-F5344CB8AC3E}">
        <p14:creationId xmlns:p14="http://schemas.microsoft.com/office/powerpoint/2010/main" val="299127267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33094</TotalTime>
  <Words>1672</Words>
  <Application>Microsoft Office PowerPoint</Application>
  <PresentationFormat>On-screen Show (4:3)</PresentationFormat>
  <Paragraphs>786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Britannic Bold</vt:lpstr>
      <vt:lpstr>Calibri</vt:lpstr>
      <vt:lpstr>1_Custom Design</vt:lpstr>
      <vt:lpstr>Office Theme</vt:lpstr>
      <vt:lpstr>PowerPoint Presentation</vt:lpstr>
      <vt:lpstr>Overview</vt:lpstr>
      <vt:lpstr>Questions Raised at TAC</vt:lpstr>
      <vt:lpstr>PowerPoint Presentation</vt:lpstr>
      <vt:lpstr>Load Reductions by Category/System Level</vt:lpstr>
      <vt:lpstr>ESIIDs/NOIEs by Category/System Level</vt:lpstr>
      <vt:lpstr>Responding ESIIDs and Reductions</vt:lpstr>
      <vt:lpstr>Responding NOIEs and Reductions</vt:lpstr>
      <vt:lpstr>Total Competitive and NOIE  Demand Response</vt:lpstr>
      <vt:lpstr>Total Competitive and NOIE  Demand Response</vt:lpstr>
      <vt:lpstr>Total Competitive and NOIE  Demand Response</vt:lpstr>
      <vt:lpstr>PowerPoint Presentation</vt:lpstr>
      <vt:lpstr>4CP Response Trend</vt:lpstr>
      <vt:lpstr>4CP Response Trend</vt:lpstr>
      <vt:lpstr>Indexed Real Time Response Trend</vt:lpstr>
      <vt:lpstr>NOIE Real Time Response Trend</vt:lpstr>
      <vt:lpstr>PowerPoint Presentation</vt:lpstr>
      <vt:lpstr>4CP Events 2022</vt:lpstr>
      <vt:lpstr>4CP/NearCP Events 2022</vt:lpstr>
      <vt:lpstr>4CP/NearCP Events 2022</vt:lpstr>
      <vt:lpstr>Indexed Real-Time High Price Events</vt:lpstr>
      <vt:lpstr>Indexed Real-Time High Price Events</vt:lpstr>
      <vt:lpstr>Indexed Day-Ahead High Price Events</vt:lpstr>
      <vt:lpstr>Indexed Day-Ahead High Price Events</vt:lpstr>
      <vt:lpstr>Indexed Day-Ahead High Price Events</vt:lpstr>
      <vt:lpstr>NOIE High Price Response Events</vt:lpstr>
      <vt:lpstr>Direct Load Control Events</vt:lpstr>
      <vt:lpstr>Peak Rebate Events</vt:lpstr>
      <vt:lpstr>ERS Event – Competitive Load Only</vt:lpstr>
      <vt:lpstr>Next Steps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Raish, Carl</cp:lastModifiedBy>
  <cp:revision>550</cp:revision>
  <cp:lastPrinted>2020-02-20T00:38:16Z</cp:lastPrinted>
  <dcterms:created xsi:type="dcterms:W3CDTF">2016-01-21T15:20:31Z</dcterms:created>
  <dcterms:modified xsi:type="dcterms:W3CDTF">2023-02-27T14:47:47Z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