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7"/>
  </p:notesMasterIdLst>
  <p:handoutMasterIdLst>
    <p:handoutMasterId r:id="rId38"/>
  </p:handoutMasterIdLst>
  <p:sldIdLst>
    <p:sldId id="260" r:id="rId6"/>
    <p:sldId id="297" r:id="rId7"/>
    <p:sldId id="460" r:id="rId8"/>
    <p:sldId id="425" r:id="rId9"/>
    <p:sldId id="457" r:id="rId10"/>
    <p:sldId id="458" r:id="rId11"/>
    <p:sldId id="413" r:id="rId12"/>
    <p:sldId id="414" r:id="rId13"/>
    <p:sldId id="407" r:id="rId14"/>
    <p:sldId id="449" r:id="rId15"/>
    <p:sldId id="459" r:id="rId16"/>
    <p:sldId id="303" r:id="rId17"/>
    <p:sldId id="434" r:id="rId18"/>
    <p:sldId id="431" r:id="rId19"/>
    <p:sldId id="455" r:id="rId20"/>
    <p:sldId id="456" r:id="rId21"/>
    <p:sldId id="432" r:id="rId22"/>
    <p:sldId id="441" r:id="rId23"/>
    <p:sldId id="433" r:id="rId24"/>
    <p:sldId id="450" r:id="rId25"/>
    <p:sldId id="386" r:id="rId26"/>
    <p:sldId id="451" r:id="rId27"/>
    <p:sldId id="424" r:id="rId28"/>
    <p:sldId id="452" r:id="rId29"/>
    <p:sldId id="453" r:id="rId30"/>
    <p:sldId id="391" r:id="rId31"/>
    <p:sldId id="427" r:id="rId32"/>
    <p:sldId id="369" r:id="rId33"/>
    <p:sldId id="454" r:id="rId34"/>
    <p:sldId id="448" r:id="rId35"/>
    <p:sldId id="296" r:id="rId36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93" d="100"/>
          <a:sy n="93" d="100"/>
        </p:scale>
        <p:origin x="82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2022 Analysis of REP and NOIE Demand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Wholesale Market Subcommittee – March 1,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2</a:t>
            </a:r>
            <a:r>
              <a:rPr lang="en-US" sz="1600" baseline="30000" dirty="0"/>
              <a:t>nd </a:t>
            </a:r>
            <a:r>
              <a:rPr lang="en-US" sz="1600" dirty="0"/>
              <a:t>Highest Total System DR - ERCOT Peak Day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BFAB6-1D7B-4327-B0ED-1C286DEEE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3441EA21-A488-4635-BB62-7F05F8E0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3</a:t>
            </a:r>
            <a:r>
              <a:rPr lang="en-US" sz="1600" baseline="30000" dirty="0"/>
              <a:t>rd </a:t>
            </a:r>
            <a:r>
              <a:rPr lang="en-US" sz="1600" dirty="0"/>
              <a:t>Highest Total System DR – ERS Deployed</a:t>
            </a:r>
          </a:p>
        </p:txBody>
      </p:sp>
    </p:spTree>
    <p:extLst>
      <p:ext uri="{BB962C8B-B14F-4D97-AF65-F5344CB8AC3E}">
        <p14:creationId xmlns:p14="http://schemas.microsoft.com/office/powerpoint/2010/main" val="22216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Retail DR / Price Response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D32375E-4E23-41AD-BFB4-605E5B584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17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57400" y="536131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Blue Squares: 4CP Days    Red Circles: HE17 Price &gt; $500</a:t>
            </a:r>
          </a:p>
          <a:p>
            <a:pPr algn="ctr"/>
            <a:r>
              <a:rPr lang="en-US" sz="1400" dirty="0"/>
              <a:t>Red Arrows: HE17 Price &gt; $1,000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B1EF8D-A484-4736-9A38-4B24B6AE755A}"/>
              </a:ext>
            </a:extLst>
          </p:cNvPr>
          <p:cNvSpPr txBox="1"/>
          <p:nvPr/>
        </p:nvSpPr>
        <p:spPr>
          <a:xfrm>
            <a:off x="972155" y="1535926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5E04CF-D498-4741-BCD3-7AC96AF5A488}"/>
              </a:ext>
            </a:extLst>
          </p:cNvPr>
          <p:cNvSpPr txBox="1"/>
          <p:nvPr/>
        </p:nvSpPr>
        <p:spPr>
          <a:xfrm>
            <a:off x="1635017" y="1537780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335AA-941E-4EF6-A93C-BB989B116B74}"/>
              </a:ext>
            </a:extLst>
          </p:cNvPr>
          <p:cNvSpPr txBox="1"/>
          <p:nvPr/>
        </p:nvSpPr>
        <p:spPr>
          <a:xfrm>
            <a:off x="244195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860526-7D2C-4425-BDA8-966025196D6A}"/>
              </a:ext>
            </a:extLst>
          </p:cNvPr>
          <p:cNvSpPr txBox="1"/>
          <p:nvPr/>
        </p:nvSpPr>
        <p:spPr>
          <a:xfrm>
            <a:off x="324572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FC7940-77D0-40EA-961F-B1B2C113FEE5}"/>
              </a:ext>
            </a:extLst>
          </p:cNvPr>
          <p:cNvSpPr txBox="1"/>
          <p:nvPr/>
        </p:nvSpPr>
        <p:spPr>
          <a:xfrm>
            <a:off x="4055828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4849302" y="1535927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>
            <a:off x="5564999" y="154904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>
            <a:off x="6329397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7391400" y="1553289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FF306F-2475-4AD5-B428-FBD98E29E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3886200" cy="25146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64C1C0-7BD5-4805-A07B-3CBAAA076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2" y="914401"/>
            <a:ext cx="3886198" cy="2514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342F3E-9043-4F44-88A2-D229199C5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2" y="3576638"/>
            <a:ext cx="3886198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5CB7E6-C73B-4218-B490-EE3E5D712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576638"/>
            <a:ext cx="38861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63F08D-3483-473F-8B8E-80E2701A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96" y="1143000"/>
            <a:ext cx="7290304" cy="5029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06525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71110" y="17008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52314" y="1710487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24600" y="1596834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5FA1C-C159-49E6-9E2D-744EA09E40DF}"/>
              </a:ext>
            </a:extLst>
          </p:cNvPr>
          <p:cNvSpPr/>
          <p:nvPr/>
        </p:nvSpPr>
        <p:spPr>
          <a:xfrm>
            <a:off x="5447213" y="5562600"/>
            <a:ext cx="914400" cy="23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1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429982-BFBB-4720-BECB-5E52EA2D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58779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27769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34692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15891" y="161425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5660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4770" y="2057400"/>
            <a:ext cx="2919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/>
              <a:t>DR</a:t>
            </a:r>
            <a:r>
              <a:rPr lang="en-US" altLang="en-US" sz="3200" b="1"/>
              <a:t>/PR Events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99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4CP Days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63397"/>
              </p:ext>
            </p:extLst>
          </p:nvPr>
        </p:nvGraphicFramePr>
        <p:xfrm>
          <a:off x="1709058" y="1524000"/>
          <a:ext cx="5682342" cy="2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380478922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45423139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526177016"/>
                    </a:ext>
                  </a:extLst>
                </a:gridCol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3,525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3,326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93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17062" y="914400"/>
            <a:ext cx="202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432"/>
              </p:ext>
            </p:extLst>
          </p:nvPr>
        </p:nvGraphicFramePr>
        <p:xfrm>
          <a:off x="801188" y="1524000"/>
          <a:ext cx="3618412" cy="41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32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2,081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3,364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9499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602"/>
              </p:ext>
            </p:extLst>
          </p:nvPr>
        </p:nvGraphicFramePr>
        <p:xfrm>
          <a:off x="4724400" y="1524000"/>
          <a:ext cx="3618412" cy="418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03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904603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3,449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3,640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1,522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394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BD0E51-7509-4870-837B-BB24396CFD28}"/>
              </a:ext>
            </a:extLst>
          </p:cNvPr>
          <p:cNvSpPr txBox="1"/>
          <p:nvPr/>
        </p:nvSpPr>
        <p:spPr>
          <a:xfrm>
            <a:off x="1752600" y="59098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 (Jun/Jul),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/>
              <a:t>Questions raised at TAC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Summer 2022 Analysis Update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/>
              <a:t>Total ERCOT Demand Response</a:t>
            </a:r>
          </a:p>
          <a:p>
            <a:pPr lvl="2">
              <a:defRPr/>
            </a:pPr>
            <a:r>
              <a:rPr lang="en-US" altLang="en-US" sz="1800" u="sng" dirty="0"/>
              <a:t>Responding</a:t>
            </a:r>
            <a:r>
              <a:rPr lang="en-US" altLang="en-US" sz="1800" dirty="0"/>
              <a:t> NOIE and ESIID counts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4CP Response Trends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DR/PR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819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 (cont.)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54867"/>
              </p:ext>
            </p:extLst>
          </p:nvPr>
        </p:nvGraphicFramePr>
        <p:xfrm>
          <a:off x="838200" y="1295400"/>
          <a:ext cx="35814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2,643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817731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2944428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578014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1,683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1,388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1,497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98030"/>
              </p:ext>
            </p:extLst>
          </p:nvPr>
        </p:nvGraphicFramePr>
        <p:xfrm>
          <a:off x="4724403" y="1295400"/>
          <a:ext cx="3581399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6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1,593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3,272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1,724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1,352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2,317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A7F43C5-A1EB-40D7-B06A-8CB2C2D4DC01}"/>
              </a:ext>
            </a:extLst>
          </p:cNvPr>
          <p:cNvSpPr txBox="1"/>
          <p:nvPr/>
        </p:nvSpPr>
        <p:spPr>
          <a:xfrm>
            <a:off x="1752600" y="59098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 (Aug/Sep),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1629754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78059"/>
              </p:ext>
            </p:extLst>
          </p:nvPr>
        </p:nvGraphicFramePr>
        <p:xfrm>
          <a:off x="1656804" y="990600"/>
          <a:ext cx="5852160" cy="4176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68763E-F0F5-4B89-8E62-ABE7849EF1E2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42687"/>
              </p:ext>
            </p:extLst>
          </p:nvPr>
        </p:nvGraphicFramePr>
        <p:xfrm>
          <a:off x="1691640" y="1066800"/>
          <a:ext cx="5852160" cy="449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4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B11CF8-A4D8-4693-881D-968D826A1391}"/>
              </a:ext>
            </a:extLst>
          </p:cNvPr>
          <p:cNvSpPr txBox="1"/>
          <p:nvPr/>
        </p:nvSpPr>
        <p:spPr>
          <a:xfrm>
            <a:off x="4139213" y="762000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(Cont.)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3AE9C-9371-4E7E-83B2-3C8D767372B3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3351228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97513"/>
              </p:ext>
            </p:extLst>
          </p:nvPr>
        </p:nvGraphicFramePr>
        <p:xfrm>
          <a:off x="2133600" y="1066800"/>
          <a:ext cx="48768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High</a:t>
                      </a:r>
                      <a:r>
                        <a:rPr lang="en-US" baseline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3EAD29-5852-43DB-B505-E81E09E32099}"/>
              </a:ext>
            </a:extLst>
          </p:cNvPr>
          <p:cNvSpPr txBox="1"/>
          <p:nvPr/>
        </p:nvSpPr>
        <p:spPr>
          <a:xfrm>
            <a:off x="1066800" y="5562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Event Average DA Price &gt; $300</a:t>
            </a:r>
          </a:p>
          <a:p>
            <a:pPr algn="ctr"/>
            <a:r>
              <a:rPr lang="en-US" sz="1600" dirty="0"/>
              <a:t>26 Days with High Day-Ahead Only Prices (&gt;$200)  Reductions: 2 – 60 MW</a:t>
            </a:r>
          </a:p>
        </p:txBody>
      </p:sp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85712"/>
              </p:ext>
            </p:extLst>
          </p:nvPr>
        </p:nvGraphicFramePr>
        <p:xfrm>
          <a:off x="2042160" y="1109472"/>
          <a:ext cx="5120640" cy="399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</a:t>
                      </a:r>
                      <a:r>
                        <a:rPr lang="en-US" sz="1600" baseline="0" dirty="0"/>
                        <a:t> RT Only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13288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07065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36703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0D910E-2B28-4FAD-8E5E-C359269D4E86}"/>
              </a:ext>
            </a:extLst>
          </p:cNvPr>
          <p:cNvSpPr txBox="1"/>
          <p:nvPr/>
        </p:nvSpPr>
        <p:spPr>
          <a:xfrm>
            <a:off x="1676400" y="5452872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Event Average RT Price &gt; $300</a:t>
            </a:r>
          </a:p>
          <a:p>
            <a:pPr algn="ctr"/>
            <a:r>
              <a:rPr lang="en-US" sz="1600" dirty="0"/>
              <a:t>7 Days with High Real-Time Only      Reductions: 7 – 69 MW</a:t>
            </a:r>
          </a:p>
        </p:txBody>
      </p:sp>
    </p:spTree>
    <p:extLst>
      <p:ext uri="{BB962C8B-B14F-4D97-AF65-F5344CB8AC3E}">
        <p14:creationId xmlns:p14="http://schemas.microsoft.com/office/powerpoint/2010/main" val="171143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03766"/>
              </p:ext>
            </p:extLst>
          </p:nvPr>
        </p:nvGraphicFramePr>
        <p:xfrm>
          <a:off x="1066800" y="840800"/>
          <a:ext cx="4876800" cy="525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20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Avg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r>
                        <a:rPr lang="en-US" sz="1400" baseline="0" dirty="0"/>
                        <a:t> DA &amp; RT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6/16/2022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01566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9320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$1,131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9809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7/12/2022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1937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7/13/2022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7/20/2022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$940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8/9/2022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8/17/2022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63334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0DA789-C73B-4CF7-96D7-7692815D0D2C}"/>
              </a:ext>
            </a:extLst>
          </p:cNvPr>
          <p:cNvSpPr txBox="1"/>
          <p:nvPr/>
        </p:nvSpPr>
        <p:spPr>
          <a:xfrm>
            <a:off x="6248400" y="2743200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Avg Event Price: Greater</a:t>
            </a:r>
          </a:p>
          <a:p>
            <a:r>
              <a:rPr lang="en-US" sz="1600" dirty="0"/>
              <a:t>   of DA or RT</a:t>
            </a:r>
          </a:p>
          <a:p>
            <a:endParaRPr lang="en-US" sz="1600" dirty="0"/>
          </a:p>
          <a:p>
            <a:r>
              <a:rPr lang="en-US" sz="1600" dirty="0"/>
              <a:t>All Days with Event</a:t>
            </a:r>
          </a:p>
          <a:p>
            <a:r>
              <a:rPr lang="en-US" sz="1600" dirty="0"/>
              <a:t>   Average DA/RT</a:t>
            </a:r>
          </a:p>
          <a:p>
            <a:r>
              <a:rPr lang="en-US" sz="1600" dirty="0"/>
              <a:t>   Price &gt; $300</a:t>
            </a:r>
          </a:p>
          <a:p>
            <a:endParaRPr lang="en-US" sz="1600" dirty="0"/>
          </a:p>
          <a:p>
            <a:r>
              <a:rPr lang="en-US" sz="1600" dirty="0"/>
              <a:t>Reductions: 6 – 70 MW</a:t>
            </a:r>
          </a:p>
        </p:txBody>
      </p:sp>
    </p:spTree>
    <p:extLst>
      <p:ext uri="{BB962C8B-B14F-4D97-AF65-F5344CB8AC3E}">
        <p14:creationId xmlns:p14="http://schemas.microsoft.com/office/powerpoint/2010/main" val="1030143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High Price Response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51998"/>
              </p:ext>
            </p:extLst>
          </p:nvPr>
        </p:nvGraphicFramePr>
        <p:xfrm>
          <a:off x="457200" y="1173480"/>
          <a:ext cx="3886200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1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4AADFC-782B-423A-8CF9-58DA6C5C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73046"/>
              </p:ext>
            </p:extLst>
          </p:nvPr>
        </p:nvGraphicFramePr>
        <p:xfrm>
          <a:off x="4789714" y="1173482"/>
          <a:ext cx="3897088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5A13A3-CC78-410C-A49C-1E8E7BA58A9C}"/>
              </a:ext>
            </a:extLst>
          </p:cNvPr>
          <p:cNvSpPr txBox="1"/>
          <p:nvPr/>
        </p:nvSpPr>
        <p:spPr>
          <a:xfrm>
            <a:off x="1905000" y="55112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18 Days Event Average RT Price &gt; $200</a:t>
            </a:r>
          </a:p>
          <a:p>
            <a:pPr algn="ctr"/>
            <a:r>
              <a:rPr lang="en-US" sz="1600" dirty="0"/>
              <a:t>Reductions: 28 – 2,370 MW</a:t>
            </a:r>
          </a:p>
        </p:txBody>
      </p:sp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2627"/>
              </p:ext>
            </p:extLst>
          </p:nvPr>
        </p:nvGraphicFramePr>
        <p:xfrm>
          <a:off x="1524000" y="914400"/>
          <a:ext cx="4064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10,932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⃰ $71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1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10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32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67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12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89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91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761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8DD3E7-C7B3-4E55-936C-E4A8BDFBC1DE}"/>
              </a:ext>
            </a:extLst>
          </p:cNvPr>
          <p:cNvSpPr txBox="1"/>
          <p:nvPr/>
        </p:nvSpPr>
        <p:spPr>
          <a:xfrm>
            <a:off x="5867400" y="25908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lists 10 Event Days   with Reductions &gt; 75 MW</a:t>
            </a:r>
          </a:p>
          <a:p>
            <a:endParaRPr lang="en-US" sz="1600" dirty="0"/>
          </a:p>
          <a:p>
            <a:r>
              <a:rPr lang="en-US" sz="1600" dirty="0"/>
              <a:t>47 Event Days with Reductions &gt; 10 MW</a:t>
            </a:r>
          </a:p>
          <a:p>
            <a:endParaRPr lang="en-US" sz="1600" dirty="0"/>
          </a:p>
          <a:p>
            <a:r>
              <a:rPr lang="en-US" sz="1600" dirty="0"/>
              <a:t>Reductions: 10 – 90 MW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AFB04-25B6-435B-94AA-320A55E3CC2F}"/>
              </a:ext>
            </a:extLst>
          </p:cNvPr>
          <p:cNvSpPr txBox="1"/>
          <p:nvPr/>
        </p:nvSpPr>
        <p:spPr>
          <a:xfrm>
            <a:off x="5562600" y="557426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Peak Rebate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378513"/>
              </p:ext>
            </p:extLst>
          </p:nvPr>
        </p:nvGraphicFramePr>
        <p:xfrm>
          <a:off x="1524000" y="914400"/>
          <a:ext cx="40640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577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64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3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103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510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17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82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68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5724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94D0E2-9D08-4101-886A-A6058D7979A5}"/>
              </a:ext>
            </a:extLst>
          </p:cNvPr>
          <p:cNvSpPr txBox="1"/>
          <p:nvPr/>
        </p:nvSpPr>
        <p:spPr>
          <a:xfrm>
            <a:off x="5588000" y="5875774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86B64-2102-4C31-8FC4-3ECB0CA34F0B}"/>
              </a:ext>
            </a:extLst>
          </p:cNvPr>
          <p:cNvSpPr txBox="1"/>
          <p:nvPr/>
        </p:nvSpPr>
        <p:spPr>
          <a:xfrm>
            <a:off x="5932051" y="2451318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lists All 11 Event Days   with Reductions</a:t>
            </a:r>
          </a:p>
          <a:p>
            <a:endParaRPr lang="en-US" sz="1600" dirty="0"/>
          </a:p>
          <a:p>
            <a:r>
              <a:rPr lang="en-US" sz="1600" dirty="0"/>
              <a:t>Reductions: 36 – 62 MW</a:t>
            </a:r>
          </a:p>
        </p:txBody>
      </p:sp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Event – Competitive Load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71062"/>
              </p:ext>
            </p:extLst>
          </p:nvPr>
        </p:nvGraphicFramePr>
        <p:xfrm>
          <a:off x="2514600" y="990600"/>
          <a:ext cx="406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D93DAC-99E0-4AF5-A684-5782B5F971A6}"/>
              </a:ext>
            </a:extLst>
          </p:cNvPr>
          <p:cNvSpPr txBox="1"/>
          <p:nvPr/>
        </p:nvSpPr>
        <p:spPr>
          <a:xfrm>
            <a:off x="1143000" y="2590800"/>
            <a:ext cx="7086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Differences from ERS Performance: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Includes response from deployed ESIIDs: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 with no Time-Period 4 obligations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deployed Generator only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Best baseline by ESIID … weather sensitivity determined at ESIID-level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Baseline days limited to non-4CP/high price days for ESIIDs responding on such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Event day-of-adjustment factor calculated using intervals 1 through the interval ending 1 hour prior to beginning of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MBMA baseline based on intervals prior to beginning of high prices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Non-responding ESIIDs (&lt;3% Load reduction) excluded</a:t>
            </a:r>
          </a:p>
        </p:txBody>
      </p:sp>
    </p:spTree>
    <p:extLst>
      <p:ext uri="{BB962C8B-B14F-4D97-AF65-F5344CB8AC3E}">
        <p14:creationId xmlns:p14="http://schemas.microsoft.com/office/powerpoint/2010/main" val="370509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Raised at TAC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1800" dirty="0"/>
              <a:t>REP participation in survey is </a:t>
            </a:r>
            <a:r>
              <a:rPr lang="en-US" altLang="en-US" sz="1800" u="sng" dirty="0"/>
              <a:t>required</a:t>
            </a:r>
            <a:r>
              <a:rPr lang="en-US" altLang="en-US" sz="1800" dirty="0"/>
              <a:t> based on previous year summer weekday consumption</a:t>
            </a:r>
          </a:p>
          <a:p>
            <a:pPr lvl="2">
              <a:defRPr/>
            </a:pPr>
            <a:r>
              <a:rPr lang="en-US" altLang="en-US" sz="1600" dirty="0"/>
              <a:t>REPS accounting for 98% must respond</a:t>
            </a:r>
          </a:p>
          <a:p>
            <a:pPr lvl="2">
              <a:defRPr/>
            </a:pPr>
            <a:r>
              <a:rPr lang="en-US" altLang="en-US" sz="1600" dirty="0"/>
              <a:t>104 REPs surveyed (100% responded)</a:t>
            </a:r>
          </a:p>
          <a:p>
            <a:pPr lvl="2">
              <a:defRPr/>
            </a:pPr>
            <a:r>
              <a:rPr lang="en-US" altLang="en-US" sz="1600" dirty="0"/>
              <a:t>72 REPs reported participation</a:t>
            </a:r>
          </a:p>
          <a:p>
            <a:pPr marL="914400" lvl="2" indent="0">
              <a:buNone/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1800" dirty="0"/>
              <a:t>NOIE participation in survey is </a:t>
            </a:r>
            <a:r>
              <a:rPr lang="en-US" altLang="en-US" sz="1800" u="sng" dirty="0"/>
              <a:t>required</a:t>
            </a:r>
            <a:r>
              <a:rPr lang="en-US" altLang="en-US" sz="1800" dirty="0"/>
              <a:t> based on previous year summer Non-coincident Peak (100 MW)</a:t>
            </a:r>
          </a:p>
          <a:p>
            <a:pPr lvl="2">
              <a:defRPr/>
            </a:pPr>
            <a:r>
              <a:rPr lang="en-US" altLang="en-US" sz="1600" dirty="0"/>
              <a:t>46 NOIEs surveyed (100% responded)</a:t>
            </a:r>
          </a:p>
          <a:p>
            <a:pPr lvl="2">
              <a:defRPr/>
            </a:pPr>
            <a:r>
              <a:rPr lang="en-US" altLang="en-US" sz="1600" dirty="0"/>
              <a:t>24 reported participation</a:t>
            </a:r>
          </a:p>
          <a:p>
            <a:pPr lvl="2">
              <a:defRPr/>
            </a:pPr>
            <a:r>
              <a:rPr lang="en-US" altLang="en-US" sz="1600" dirty="0"/>
              <a:t>5 additional were included in analysis (previous years results/crypto)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1800" dirty="0"/>
              <a:t>Large Flexible Loads (preliminary)</a:t>
            </a:r>
          </a:p>
          <a:p>
            <a:pPr lvl="2">
              <a:defRPr/>
            </a:pPr>
            <a:r>
              <a:rPr lang="en-US" altLang="en-US" sz="1600" dirty="0"/>
              <a:t>Based on list provided by Demand Integration (Load Resources/ERS)</a:t>
            </a:r>
          </a:p>
          <a:p>
            <a:pPr lvl="2">
              <a:defRPr/>
            </a:pPr>
            <a:r>
              <a:rPr lang="en-US" altLang="en-US" sz="1600" dirty="0"/>
              <a:t>Participation for some on list was reported by REPs</a:t>
            </a:r>
          </a:p>
          <a:p>
            <a:pPr lvl="2">
              <a:defRPr/>
            </a:pPr>
            <a:r>
              <a:rPr lang="en-US" altLang="en-US" sz="1600" dirty="0"/>
              <a:t>Some were identified as 4CP responders</a:t>
            </a:r>
          </a:p>
          <a:p>
            <a:pPr lvl="2">
              <a:defRPr/>
            </a:pPr>
            <a:r>
              <a:rPr lang="en-US" altLang="en-US" sz="1600" dirty="0"/>
              <a:t>Have a more complete list from Evan Rowe and will use for final analysis</a:t>
            </a:r>
          </a:p>
          <a:p>
            <a:pPr lvl="2">
              <a:defRPr/>
            </a:pPr>
            <a:r>
              <a:rPr lang="en-US" altLang="en-US" sz="1600" dirty="0"/>
              <a:t>23 ESIIDs with maximum reduction 425 MW </a:t>
            </a:r>
          </a:p>
          <a:p>
            <a:pPr lvl="2">
              <a:defRPr/>
            </a:pPr>
            <a:endParaRPr lang="en-US" altLang="en-US" sz="1800" dirty="0"/>
          </a:p>
          <a:p>
            <a:pPr lvl="2">
              <a:defRPr/>
            </a:pPr>
            <a:endParaRPr lang="en-US" altLang="en-US" sz="1800" dirty="0"/>
          </a:p>
          <a:p>
            <a:pPr lvl="2">
              <a:defRPr/>
            </a:pPr>
            <a:endParaRPr lang="en-US" altLang="en-US" sz="1400" dirty="0"/>
          </a:p>
          <a:p>
            <a:pPr lvl="1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DC50A-5DDA-4482-87C8-00910A9FD7DD}"/>
              </a:ext>
            </a:extLst>
          </p:cNvPr>
          <p:cNvSpPr txBox="1"/>
          <p:nvPr/>
        </p:nvSpPr>
        <p:spPr>
          <a:xfrm>
            <a:off x="914400" y="9906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Suggested OBDRR and possible NPRR (next month?)</a:t>
            </a:r>
          </a:p>
          <a:p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Modify ESIID List Provide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Automatic (currently by request)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dates for 4CP beginning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Identify Crypto ESIIDs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a solar buy-back category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Other ???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Possible Winter Survey  - e.g. snapshot date Feb 1.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Consumption Analysis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PV Analysis. </a:t>
            </a:r>
          </a:p>
        </p:txBody>
      </p:sp>
    </p:spTree>
    <p:extLst>
      <p:ext uri="{BB962C8B-B14F-4D97-AF65-F5344CB8AC3E}">
        <p14:creationId xmlns:p14="http://schemas.microsoft.com/office/powerpoint/2010/main" val="138395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Total System-Level Demand Response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MW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6489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Table shows Days with Total System DR &gt; 3,000 MW (59 days &gt; 50 MW)</a:t>
            </a:r>
          </a:p>
          <a:p>
            <a:pPr algn="ctr"/>
            <a:r>
              <a:rPr lang="en-US" sz="14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26EB59-17D7-4E05-9603-8BB59624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0554"/>
            <a:ext cx="8229600" cy="43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</a:t>
            </a:r>
            <a:r>
              <a:rPr lang="en-US"/>
              <a:t>/NOIEs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ESIIDs/NOIEs with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112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shows Days with Total System DR &gt; 3,000 MW (59 days &gt; 50 MW)</a:t>
            </a:r>
          </a:p>
          <a:p>
            <a:pPr algn="ctr"/>
            <a:r>
              <a:rPr lang="en-US" sz="16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87E3FB-E0B3-4C3E-80A7-7AEDB830D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2966"/>
            <a:ext cx="8305800" cy="41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4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F3F31-06D8-479A-A810-F2EC8D13C3EE}"/>
              </a:ext>
            </a:extLst>
          </p:cNvPr>
          <p:cNvSpPr txBox="1"/>
          <p:nvPr/>
        </p:nvSpPr>
        <p:spPr>
          <a:xfrm>
            <a:off x="2057400" y="5986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Shows Days with Total System DR &gt; 3,500 MW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20172-0B6A-489A-8A61-426D35A38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914399"/>
            <a:ext cx="8201025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B45AA5-E007-4B36-98B8-63A269B6E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902" y="1523998"/>
            <a:ext cx="6273297" cy="347133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NOIEs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132B2-0E0A-4AB0-B7A6-60E498001616}"/>
              </a:ext>
            </a:extLst>
          </p:cNvPr>
          <p:cNvSpPr txBox="1"/>
          <p:nvPr/>
        </p:nvSpPr>
        <p:spPr>
          <a:xfrm>
            <a:off x="2667000" y="5486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Days with Total System DR &gt; 3,500 MW</a:t>
            </a:r>
          </a:p>
        </p:txBody>
      </p:sp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ECDF9D8-AFD0-4BAC-B7D3-7748384C9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2590800" y="6019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Highest Total System DR</a:t>
            </a:r>
          </a:p>
        </p:txBody>
      </p:sp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33094</TotalTime>
  <Words>1672</Words>
  <Application>Microsoft Office PowerPoint</Application>
  <PresentationFormat>On-screen Show (4:3)</PresentationFormat>
  <Paragraphs>786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Questions Raised at TAC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Total Competitive and NOIE  Demand Response</vt:lpstr>
      <vt:lpstr>Total Competitive and NOIE  Demand Response</vt:lpstr>
      <vt:lpstr>PowerPoint Presentation</vt:lpstr>
      <vt:lpstr>4CP Response Trend</vt:lpstr>
      <vt:lpstr>4CP Response Trend</vt:lpstr>
      <vt:lpstr>Indexed Real Time Response Trend</vt:lpstr>
      <vt:lpstr>NOIE Real Time Response Trend</vt:lpstr>
      <vt:lpstr>PowerPoint Presentation</vt:lpstr>
      <vt:lpstr>4CP Events 2022</vt:lpstr>
      <vt:lpstr>4CP/NearCP Events 2022</vt:lpstr>
      <vt:lpstr>4CP/NearCP Events 2022</vt:lpstr>
      <vt:lpstr>Indexed Real-Time High Price Events</vt:lpstr>
      <vt:lpstr>Indexed Real-Time High Price Events</vt:lpstr>
      <vt:lpstr>Indexed Day-Ahead High Price Events</vt:lpstr>
      <vt:lpstr>Indexed Day-Ahead High Price Events</vt:lpstr>
      <vt:lpstr>Indexed Day-Ahead High Price Events</vt:lpstr>
      <vt:lpstr>NOIE High Price Response Events</vt:lpstr>
      <vt:lpstr>Direct Load Control Events</vt:lpstr>
      <vt:lpstr>Peak Rebate Events</vt:lpstr>
      <vt:lpstr>ERS Event – Competitive Load Only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550</cp:revision>
  <cp:lastPrinted>2020-02-20T00:38:16Z</cp:lastPrinted>
  <dcterms:created xsi:type="dcterms:W3CDTF">2016-01-21T15:20:31Z</dcterms:created>
  <dcterms:modified xsi:type="dcterms:W3CDTF">2023-02-27T14:47:47Z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