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69" r:id="rId8"/>
    <p:sldId id="270" r:id="rId9"/>
    <p:sldId id="273" r:id="rId10"/>
    <p:sldId id="274" r:id="rId11"/>
    <p:sldId id="271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NDSWG February 2023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sz="2800" dirty="0">
                <a:solidFill>
                  <a:schemeClr val="tx2"/>
                </a:solidFill>
              </a:rPr>
              <a:t>2/21/2023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NMMS “Tech Health” Project</a:t>
            </a:r>
          </a:p>
          <a:p>
            <a:pPr lvl="1"/>
            <a:r>
              <a:rPr lang="en-US" dirty="0"/>
              <a:t>Recap</a:t>
            </a:r>
          </a:p>
          <a:p>
            <a:pPr lvl="1"/>
            <a:r>
              <a:rPr lang="en-US" dirty="0"/>
              <a:t>February Release</a:t>
            </a:r>
          </a:p>
          <a:p>
            <a:pPr lvl="1"/>
            <a:r>
              <a:rPr lang="en-US" dirty="0"/>
              <a:t>Additional Releases</a:t>
            </a:r>
          </a:p>
          <a:p>
            <a:r>
              <a:rPr lang="en-US" dirty="0"/>
              <a:t>Contingency Review</a:t>
            </a:r>
          </a:p>
          <a:p>
            <a:pPr lvl="1"/>
            <a:r>
              <a:rPr lang="en-US" dirty="0"/>
              <a:t>Annual double-circuit review kickoff</a:t>
            </a:r>
          </a:p>
          <a:p>
            <a:pPr lvl="1"/>
            <a:r>
              <a:rPr lang="en-US" dirty="0"/>
              <a:t>New manual contingency review</a:t>
            </a:r>
          </a:p>
          <a:p>
            <a:r>
              <a:rPr lang="en-US" dirty="0"/>
              <a:t>NOMCR One-Line Submission Discussion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3573-7CF8-4717-B0EA-53B2031F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Deployments (Update)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FBDF7-8044-4545-A2F4-E1A231693EE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Initial deployment was in early December</a:t>
            </a:r>
          </a:p>
          <a:p>
            <a:pPr lvl="1"/>
            <a:r>
              <a:rPr lang="en-US" sz="2800" dirty="0"/>
              <a:t>Performance issues experienced</a:t>
            </a:r>
          </a:p>
          <a:p>
            <a:pPr lvl="1"/>
            <a:r>
              <a:rPr lang="en-US" sz="2800" dirty="0"/>
              <a:t>Defects identified</a:t>
            </a:r>
          </a:p>
          <a:p>
            <a:pPr lvl="1"/>
            <a:endParaRPr lang="en-US" sz="2800" dirty="0"/>
          </a:p>
          <a:p>
            <a:r>
              <a:rPr lang="en-US" sz="2800" dirty="0"/>
              <a:t>Upcoming deployments (</a:t>
            </a:r>
            <a:r>
              <a:rPr lang="en-US" sz="2800" i="1" dirty="0"/>
              <a:t>schedule subject to change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January deployment to fix critical defects</a:t>
            </a:r>
          </a:p>
          <a:p>
            <a:pPr lvl="2"/>
            <a:r>
              <a:rPr lang="en-US" sz="2600" dirty="0"/>
              <a:t>Completed</a:t>
            </a:r>
          </a:p>
          <a:p>
            <a:pPr lvl="1"/>
            <a:r>
              <a:rPr lang="en-US" sz="2800" dirty="0"/>
              <a:t>February deployment (2/24)</a:t>
            </a:r>
          </a:p>
          <a:p>
            <a:pPr lvl="2"/>
            <a:r>
              <a:rPr lang="en-US" sz="2600" dirty="0"/>
              <a:t>MAGE (UX) only</a:t>
            </a:r>
          </a:p>
          <a:p>
            <a:pPr lvl="1"/>
            <a:r>
              <a:rPr lang="en-US" sz="2800" dirty="0"/>
              <a:t>March and April deployments</a:t>
            </a:r>
          </a:p>
          <a:p>
            <a:pPr lvl="2"/>
            <a:r>
              <a:rPr lang="en-US" sz="2600" dirty="0"/>
              <a:t>MAGE (UX) and SGEM (Backend) changes</a:t>
            </a:r>
          </a:p>
          <a:p>
            <a:pPr lvl="2"/>
            <a:endParaRPr lang="en-US" sz="2600" dirty="0"/>
          </a:p>
          <a:p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26A66-88AB-4621-BD26-0D6C054A3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2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D07D-85B7-4B63-9D1B-014A476F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February 24</a:t>
            </a:r>
            <a:r>
              <a:rPr lang="en-US" baseline="30000" dirty="0"/>
              <a:t>th</a:t>
            </a:r>
            <a:r>
              <a:rPr lang="en-US" dirty="0"/>
              <a:t>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694EE-E368-4EE6-B6AD-617575F1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to MAGE application</a:t>
            </a:r>
          </a:p>
          <a:p>
            <a:pPr lvl="1"/>
            <a:r>
              <a:rPr lang="en-US" dirty="0"/>
              <a:t>Users </a:t>
            </a:r>
            <a:r>
              <a:rPr lang="en-US" u="sng" dirty="0"/>
              <a:t>must install the update</a:t>
            </a:r>
            <a:r>
              <a:rPr lang="en-US" dirty="0"/>
              <a:t> when prompted</a:t>
            </a:r>
          </a:p>
          <a:p>
            <a:pPr lvl="1"/>
            <a:r>
              <a:rPr lang="en-US" dirty="0"/>
              <a:t>Please refrain from logging in during upgrades</a:t>
            </a:r>
          </a:p>
          <a:p>
            <a:pPr lvl="2"/>
            <a:endParaRPr lang="en-US" dirty="0"/>
          </a:p>
          <a:p>
            <a:endParaRPr lang="en-US" dirty="0"/>
          </a:p>
          <a:p>
            <a:r>
              <a:rPr lang="en-US" dirty="0"/>
              <a:t>Changes:</a:t>
            </a:r>
          </a:p>
          <a:p>
            <a:pPr lvl="1"/>
            <a:r>
              <a:rPr lang="en-US" dirty="0"/>
              <a:t>Diagram loading time improved</a:t>
            </a:r>
          </a:p>
          <a:p>
            <a:pPr lvl="1"/>
            <a:r>
              <a:rPr lang="en-US" dirty="0"/>
              <a:t>Diagram background color can be set for all users by ERCOT admin</a:t>
            </a:r>
          </a:p>
          <a:p>
            <a:pPr lvl="1"/>
            <a:r>
              <a:rPr lang="en-US" dirty="0"/>
              <a:t>Color pallet now viewable in User Preference popup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E2634-54DE-48DC-8F1C-79DEEEBC1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92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D56B5-C84F-41D7-9B3E-B73AF4FAC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Circuit (DCKT) Contingency Annual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40B20-320F-4E45-99D9-6E4823B26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0"/>
            <a:ext cx="11379200" cy="5257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ERCOT will be kicking off the annual review of “double circuit” contingencies this week</a:t>
            </a:r>
          </a:p>
          <a:p>
            <a:endParaRPr lang="en-US" dirty="0"/>
          </a:p>
          <a:p>
            <a:r>
              <a:rPr lang="en-US" dirty="0"/>
              <a:t>An email will be sent to NDSWG contacts within the next week</a:t>
            </a:r>
          </a:p>
          <a:p>
            <a:pPr lvl="1"/>
            <a:r>
              <a:rPr lang="en-US" dirty="0"/>
              <a:t>Requesting review of existing DCKT contingencies</a:t>
            </a:r>
          </a:p>
          <a:p>
            <a:pPr lvl="1"/>
            <a:r>
              <a:rPr lang="en-US" dirty="0"/>
              <a:t>Providing instruction for submitting with a TSP-specific production load date</a:t>
            </a:r>
          </a:p>
          <a:p>
            <a:endParaRPr lang="en-US" dirty="0"/>
          </a:p>
          <a:p>
            <a:r>
              <a:rPr lang="en-US" dirty="0"/>
              <a:t>An ICR or CAMR submission must be submitted.</a:t>
            </a:r>
          </a:p>
          <a:p>
            <a:pPr lvl="1"/>
            <a:r>
              <a:rPr lang="en-US" dirty="0"/>
              <a:t>CAMR submissions will be required for any updates, additions, or deletions</a:t>
            </a:r>
          </a:p>
          <a:p>
            <a:pPr lvl="2"/>
            <a:r>
              <a:rPr lang="en-US" dirty="0"/>
              <a:t>Should only reference “seed” elements (e.g. no breakers or disconnects)</a:t>
            </a:r>
          </a:p>
          <a:p>
            <a:pPr lvl="1"/>
            <a:r>
              <a:rPr lang="en-US" dirty="0"/>
              <a:t>ICR submission will be required if no changes are needed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B6F03-E3E4-4F5C-BA2F-91947BFF1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5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099D1-C1B6-4E0B-99A2-5695A951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Contingency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7F68-19A6-4245-9365-8544A5881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will be starting a new process to review manual contingencies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goal of this review is to determine if the contingencies are still accurate and required</a:t>
            </a:r>
          </a:p>
          <a:p>
            <a:pPr lvl="1"/>
            <a:r>
              <a:rPr lang="en-US" dirty="0"/>
              <a:t>Many of the contingencies are disabled</a:t>
            </a:r>
          </a:p>
          <a:p>
            <a:pPr lvl="1"/>
            <a:endParaRPr lang="en-US" dirty="0"/>
          </a:p>
          <a:p>
            <a:r>
              <a:rPr lang="en-US" dirty="0"/>
              <a:t>The outcome of the review will be a CAMR or ICR similar to the double-circuit contingency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79019-E867-403A-AB6E-1FBBBCC55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45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8A59-8AE6-45EA-9BA3-A2B5F471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Restatement of NOMCR One-Line Submissions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2B0BE-2077-429D-9880-2A86BAC2D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No ERCOT-sourced one-lines should be used to meet the NOMCR submission requirement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MAGE or SOTE one-lines should not be submitted even if modified</a:t>
            </a:r>
          </a:p>
          <a:p>
            <a:r>
              <a:rPr lang="en-US" dirty="0"/>
              <a:t>ERCOT uses MP-provided one-lines to:</a:t>
            </a:r>
          </a:p>
          <a:p>
            <a:pPr lvl="1"/>
            <a:r>
              <a:rPr lang="en-US" dirty="0"/>
              <a:t>Validate the submitted changes within the NOMCR</a:t>
            </a:r>
          </a:p>
          <a:p>
            <a:pPr lvl="1"/>
            <a:r>
              <a:rPr lang="en-US" dirty="0"/>
              <a:t>Validate topology at associated substations</a:t>
            </a:r>
          </a:p>
          <a:p>
            <a:pPr lvl="1"/>
            <a:r>
              <a:rPr lang="en-US" dirty="0"/>
              <a:t>Arrange ERCOT-created </a:t>
            </a:r>
            <a:r>
              <a:rPr lang="en-US"/>
              <a:t>one-lines similarly </a:t>
            </a:r>
            <a:r>
              <a:rPr lang="en-US" dirty="0"/>
              <a:t>to the TSP’s</a:t>
            </a:r>
          </a:p>
          <a:p>
            <a:pPr lvl="2"/>
            <a:r>
              <a:rPr lang="en-US" dirty="0"/>
              <a:t>These arrangements can be seen in SOTE and GridGeo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BB43B-25D3-4343-B89C-93078E9A5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30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369</Words>
  <Application>Microsoft Office PowerPoint</Application>
  <PresentationFormat>Widescreen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Topics</vt:lpstr>
      <vt:lpstr>NMMS Tech Health Project – Deployments (Update)</vt:lpstr>
      <vt:lpstr>NMMS Tech Health Project – February 24th Release</vt:lpstr>
      <vt:lpstr>Double Circuit (DCKT) Contingency Annual Review</vt:lpstr>
      <vt:lpstr>Manual Contingency Review</vt:lpstr>
      <vt:lpstr>Restatement of NOMCR One-Line Submissions Guidelines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42</cp:revision>
  <cp:lastPrinted>2016-01-21T20:53:15Z</cp:lastPrinted>
  <dcterms:created xsi:type="dcterms:W3CDTF">2016-01-21T15:20:31Z</dcterms:created>
  <dcterms:modified xsi:type="dcterms:W3CDTF">2023-02-21T16:56:34Z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